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357" r:id="rId1"/>
  </p:sldMasterIdLst>
  <p:notesMasterIdLst>
    <p:notesMasterId r:id="rId20"/>
  </p:notesMasterIdLst>
  <p:sldIdLst>
    <p:sldId id="256" r:id="rId2"/>
    <p:sldId id="283" r:id="rId3"/>
    <p:sldId id="257" r:id="rId4"/>
    <p:sldId id="262" r:id="rId5"/>
    <p:sldId id="263" r:id="rId6"/>
    <p:sldId id="268" r:id="rId7"/>
    <p:sldId id="271" r:id="rId8"/>
    <p:sldId id="276" r:id="rId9"/>
    <p:sldId id="277" r:id="rId10"/>
    <p:sldId id="267" r:id="rId11"/>
    <p:sldId id="266" r:id="rId12"/>
    <p:sldId id="279" r:id="rId13"/>
    <p:sldId id="264" r:id="rId14"/>
    <p:sldId id="285" r:id="rId15"/>
    <p:sldId id="265" r:id="rId16"/>
    <p:sldId id="281" r:id="rId17"/>
    <p:sldId id="273" r:id="rId18"/>
    <p:sldId id="274" r:id="rId19"/>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104" y="21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ea typeface="+mn-ea"/>
                <a:cs typeface="+mn-cs"/>
              </a:defRPr>
            </a:lvl1pPr>
          </a:lstStyle>
          <a:p>
            <a:pPr>
              <a:defRPr/>
            </a:pPr>
            <a:endParaRPr lang="fr-CA"/>
          </a:p>
        </p:txBody>
      </p:sp>
      <p:sp>
        <p:nvSpPr>
          <p:cNvPr id="3" name="Espace réservé de la date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cs typeface="+mn-cs"/>
              </a:defRPr>
            </a:lvl1pPr>
          </a:lstStyle>
          <a:p>
            <a:pPr>
              <a:defRPr/>
            </a:pPr>
            <a:fld id="{7C45C097-DFBC-A744-8E10-C1CACB7658DC}" type="datetimeFigureOut">
              <a:rPr lang="fr-FR"/>
              <a:pPr>
                <a:defRPr/>
              </a:pPr>
              <a:t>14/10/2011</a:t>
            </a:fld>
            <a:endParaRPr lang="fr-CA"/>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fr-CA" noProof="0" smtClean="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endParaRPr lang="fr-CA" noProof="0"/>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ea typeface="+mn-ea"/>
                <a:cs typeface="+mn-cs"/>
              </a:defRPr>
            </a:lvl1pPr>
          </a:lstStyle>
          <a:p>
            <a:pPr>
              <a:defRPr/>
            </a:pPr>
            <a:endParaRPr lang="fr-CA"/>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cs typeface="+mn-cs"/>
              </a:defRPr>
            </a:lvl1pPr>
          </a:lstStyle>
          <a:p>
            <a:pPr>
              <a:defRPr/>
            </a:pPr>
            <a:fld id="{B6CAD514-33AD-7F40-8283-F7635F44BDDF}" type="slidenum">
              <a:rPr lang="fr-CA"/>
              <a:pPr>
                <a:defRPr/>
              </a:pPr>
              <a:t>‹#›</a:t>
            </a:fld>
            <a:endParaRPr lang="fr-CA"/>
          </a:p>
        </p:txBody>
      </p:sp>
    </p:spTree>
    <p:extLst>
      <p:ext uri="{BB962C8B-B14F-4D97-AF65-F5344CB8AC3E}">
        <p14:creationId xmlns:p14="http://schemas.microsoft.com/office/powerpoint/2010/main" val="105817913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18434"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spcBef>
                <a:spcPct val="0"/>
              </a:spcBef>
            </a:pPr>
            <a:endParaRPr lang="fr-CA">
              <a:latin typeface="Calibri" charset="0"/>
            </a:endParaRPr>
          </a:p>
        </p:txBody>
      </p:sp>
      <p:sp>
        <p:nvSpPr>
          <p:cNvPr id="18435"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26441BBF-048C-504A-AA78-76D257C27ECC}" type="slidenum">
              <a:rPr lang="fr-CA" sz="1200"/>
              <a:pPr eaLnBrk="1" hangingPunct="1"/>
              <a:t>3</a:t>
            </a:fld>
            <a:endParaRPr lang="fr-CA" sz="12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18434"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spcBef>
                <a:spcPct val="0"/>
              </a:spcBef>
            </a:pPr>
            <a:endParaRPr lang="fr-CA">
              <a:latin typeface="Calibri" charset="0"/>
            </a:endParaRPr>
          </a:p>
        </p:txBody>
      </p:sp>
      <p:sp>
        <p:nvSpPr>
          <p:cNvPr id="18435"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26441BBF-048C-504A-AA78-76D257C27ECC}" type="slidenum">
              <a:rPr lang="fr-CA" sz="1200"/>
              <a:pPr eaLnBrk="1" hangingPunct="1"/>
              <a:t>12</a:t>
            </a:fld>
            <a:endParaRPr lang="fr-CA" sz="12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18434"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spcBef>
                <a:spcPct val="0"/>
              </a:spcBef>
            </a:pPr>
            <a:endParaRPr lang="fr-CA">
              <a:latin typeface="Calibri" charset="0"/>
            </a:endParaRPr>
          </a:p>
        </p:txBody>
      </p:sp>
      <p:sp>
        <p:nvSpPr>
          <p:cNvPr id="18435"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26441BBF-048C-504A-AA78-76D257C27ECC}" type="slidenum">
              <a:rPr lang="fr-CA" sz="1200"/>
              <a:pPr eaLnBrk="1" hangingPunct="1"/>
              <a:t>13</a:t>
            </a:fld>
            <a:endParaRPr lang="fr-CA" sz="12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18434"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spcBef>
                <a:spcPct val="0"/>
              </a:spcBef>
            </a:pPr>
            <a:endParaRPr lang="fr-CA">
              <a:latin typeface="Calibri" charset="0"/>
            </a:endParaRPr>
          </a:p>
        </p:txBody>
      </p:sp>
      <p:sp>
        <p:nvSpPr>
          <p:cNvPr id="18435"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26441BBF-048C-504A-AA78-76D257C27ECC}" type="slidenum">
              <a:rPr lang="fr-CA" sz="1200"/>
              <a:pPr eaLnBrk="1" hangingPunct="1"/>
              <a:t>14</a:t>
            </a:fld>
            <a:endParaRPr lang="fr-CA" sz="120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18434"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spcBef>
                <a:spcPct val="0"/>
              </a:spcBef>
            </a:pPr>
            <a:endParaRPr lang="fr-CA">
              <a:latin typeface="Calibri" charset="0"/>
            </a:endParaRPr>
          </a:p>
        </p:txBody>
      </p:sp>
      <p:sp>
        <p:nvSpPr>
          <p:cNvPr id="18435"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26441BBF-048C-504A-AA78-76D257C27ECC}" type="slidenum">
              <a:rPr lang="fr-CA" sz="1200"/>
              <a:pPr eaLnBrk="1" hangingPunct="1"/>
              <a:t>15</a:t>
            </a:fld>
            <a:endParaRPr lang="fr-CA" sz="120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18434"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spcBef>
                <a:spcPct val="0"/>
              </a:spcBef>
            </a:pPr>
            <a:endParaRPr lang="fr-CA">
              <a:latin typeface="Calibri" charset="0"/>
            </a:endParaRPr>
          </a:p>
        </p:txBody>
      </p:sp>
      <p:sp>
        <p:nvSpPr>
          <p:cNvPr id="18435"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26441BBF-048C-504A-AA78-76D257C27ECC}" type="slidenum">
              <a:rPr lang="fr-CA" sz="1200"/>
              <a:pPr eaLnBrk="1" hangingPunct="1"/>
              <a:t>16</a:t>
            </a:fld>
            <a:endParaRPr lang="fr-CA" sz="120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18434"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spcBef>
                <a:spcPct val="0"/>
              </a:spcBef>
            </a:pPr>
            <a:endParaRPr lang="fr-CA">
              <a:latin typeface="Calibri" charset="0"/>
            </a:endParaRPr>
          </a:p>
        </p:txBody>
      </p:sp>
      <p:sp>
        <p:nvSpPr>
          <p:cNvPr id="18435"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26441BBF-048C-504A-AA78-76D257C27ECC}" type="slidenum">
              <a:rPr lang="fr-CA" sz="1200"/>
              <a:pPr eaLnBrk="1" hangingPunct="1"/>
              <a:t>17</a:t>
            </a:fld>
            <a:endParaRPr lang="fr-CA" sz="120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18434"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spcBef>
                <a:spcPct val="0"/>
              </a:spcBef>
            </a:pPr>
            <a:endParaRPr lang="fr-CA">
              <a:latin typeface="Calibri" charset="0"/>
            </a:endParaRPr>
          </a:p>
        </p:txBody>
      </p:sp>
      <p:sp>
        <p:nvSpPr>
          <p:cNvPr id="18435"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26441BBF-048C-504A-AA78-76D257C27ECC}" type="slidenum">
              <a:rPr lang="fr-CA" sz="1200"/>
              <a:pPr eaLnBrk="1" hangingPunct="1"/>
              <a:t>18</a:t>
            </a:fld>
            <a:endParaRPr lang="fr-CA"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18434"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spcBef>
                <a:spcPct val="0"/>
              </a:spcBef>
            </a:pPr>
            <a:endParaRPr lang="fr-CA">
              <a:latin typeface="Calibri" charset="0"/>
            </a:endParaRPr>
          </a:p>
        </p:txBody>
      </p:sp>
      <p:sp>
        <p:nvSpPr>
          <p:cNvPr id="18435"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26441BBF-048C-504A-AA78-76D257C27ECC}" type="slidenum">
              <a:rPr lang="fr-CA" sz="1200"/>
              <a:pPr eaLnBrk="1" hangingPunct="1"/>
              <a:t>4</a:t>
            </a:fld>
            <a:endParaRPr lang="fr-CA"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18434"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spcBef>
                <a:spcPct val="0"/>
              </a:spcBef>
            </a:pPr>
            <a:endParaRPr lang="fr-CA">
              <a:latin typeface="Calibri" charset="0"/>
            </a:endParaRPr>
          </a:p>
        </p:txBody>
      </p:sp>
      <p:sp>
        <p:nvSpPr>
          <p:cNvPr id="18435"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26441BBF-048C-504A-AA78-76D257C27ECC}" type="slidenum">
              <a:rPr lang="fr-CA" sz="1200"/>
              <a:pPr eaLnBrk="1" hangingPunct="1"/>
              <a:t>5</a:t>
            </a:fld>
            <a:endParaRPr lang="fr-CA"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18434"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spcBef>
                <a:spcPct val="0"/>
              </a:spcBef>
            </a:pPr>
            <a:endParaRPr lang="fr-CA">
              <a:latin typeface="Calibri" charset="0"/>
            </a:endParaRPr>
          </a:p>
        </p:txBody>
      </p:sp>
      <p:sp>
        <p:nvSpPr>
          <p:cNvPr id="18435"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26441BBF-048C-504A-AA78-76D257C27ECC}" type="slidenum">
              <a:rPr lang="fr-CA" sz="1200"/>
              <a:pPr eaLnBrk="1" hangingPunct="1"/>
              <a:t>6</a:t>
            </a:fld>
            <a:endParaRPr lang="fr-CA"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18434"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spcBef>
                <a:spcPct val="0"/>
              </a:spcBef>
            </a:pPr>
            <a:endParaRPr lang="fr-CA">
              <a:latin typeface="Calibri" charset="0"/>
            </a:endParaRPr>
          </a:p>
        </p:txBody>
      </p:sp>
      <p:sp>
        <p:nvSpPr>
          <p:cNvPr id="18435"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26441BBF-048C-504A-AA78-76D257C27ECC}" type="slidenum">
              <a:rPr lang="fr-CA" sz="1200"/>
              <a:pPr eaLnBrk="1" hangingPunct="1"/>
              <a:t>7</a:t>
            </a:fld>
            <a:endParaRPr lang="fr-CA" sz="12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18434"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spcBef>
                <a:spcPct val="0"/>
              </a:spcBef>
            </a:pPr>
            <a:endParaRPr lang="fr-CA">
              <a:latin typeface="Calibri" charset="0"/>
            </a:endParaRPr>
          </a:p>
        </p:txBody>
      </p:sp>
      <p:sp>
        <p:nvSpPr>
          <p:cNvPr id="18435"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26441BBF-048C-504A-AA78-76D257C27ECC}" type="slidenum">
              <a:rPr lang="fr-CA" sz="1200"/>
              <a:pPr eaLnBrk="1" hangingPunct="1"/>
              <a:t>8</a:t>
            </a:fld>
            <a:endParaRPr lang="fr-CA" sz="12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18434"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spcBef>
                <a:spcPct val="0"/>
              </a:spcBef>
            </a:pPr>
            <a:endParaRPr lang="fr-CA">
              <a:latin typeface="Calibri" charset="0"/>
            </a:endParaRPr>
          </a:p>
        </p:txBody>
      </p:sp>
      <p:sp>
        <p:nvSpPr>
          <p:cNvPr id="18435"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26441BBF-048C-504A-AA78-76D257C27ECC}" type="slidenum">
              <a:rPr lang="fr-CA" sz="1200"/>
              <a:pPr eaLnBrk="1" hangingPunct="1"/>
              <a:t>9</a:t>
            </a:fld>
            <a:endParaRPr lang="fr-CA" sz="12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18434"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spcBef>
                <a:spcPct val="0"/>
              </a:spcBef>
            </a:pPr>
            <a:endParaRPr lang="fr-CA">
              <a:latin typeface="Calibri" charset="0"/>
            </a:endParaRPr>
          </a:p>
        </p:txBody>
      </p:sp>
      <p:sp>
        <p:nvSpPr>
          <p:cNvPr id="18435"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26441BBF-048C-504A-AA78-76D257C27ECC}" type="slidenum">
              <a:rPr lang="fr-CA" sz="1200"/>
              <a:pPr eaLnBrk="1" hangingPunct="1"/>
              <a:t>10</a:t>
            </a:fld>
            <a:endParaRPr lang="fr-CA" sz="12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18434"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spcBef>
                <a:spcPct val="0"/>
              </a:spcBef>
            </a:pPr>
            <a:endParaRPr lang="fr-CA">
              <a:latin typeface="Calibri" charset="0"/>
            </a:endParaRPr>
          </a:p>
        </p:txBody>
      </p:sp>
      <p:sp>
        <p:nvSpPr>
          <p:cNvPr id="18435"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26441BBF-048C-504A-AA78-76D257C27ECC}" type="slidenum">
              <a:rPr lang="fr-CA" sz="1200"/>
              <a:pPr eaLnBrk="1" hangingPunct="1"/>
              <a:t>11</a:t>
            </a:fld>
            <a:endParaRPr lang="fr-CA"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pPr>
              <a:defRPr/>
            </a:pPr>
            <a:fld id="{69EDC144-BE4A-D546-BE69-7600E2BC6868}" type="datetimeFigureOut">
              <a:rPr lang="fr-FR" smtClean="0"/>
              <a:pPr>
                <a:defRPr/>
              </a:pPr>
              <a:t>14/10/2011</a:t>
            </a:fld>
            <a:endParaRPr lang="fr-CA"/>
          </a:p>
        </p:txBody>
      </p:sp>
      <p:sp>
        <p:nvSpPr>
          <p:cNvPr id="5" name="Footer Placeholder 4"/>
          <p:cNvSpPr>
            <a:spLocks noGrp="1"/>
          </p:cNvSpPr>
          <p:nvPr>
            <p:ph type="ftr" sz="quarter" idx="11"/>
          </p:nvPr>
        </p:nvSpPr>
        <p:spPr/>
        <p:txBody>
          <a:bodyPr/>
          <a:lstStyle/>
          <a:p>
            <a:pPr>
              <a:defRPr/>
            </a:pPr>
            <a:endParaRPr lang="fr-CA"/>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69EDC144-BE4A-D546-BE69-7600E2BC6868}" type="datetimeFigureOut">
              <a:rPr lang="fr-FR" smtClean="0"/>
              <a:pPr>
                <a:defRPr/>
              </a:pPr>
              <a:t>14/10/2011</a:t>
            </a:fld>
            <a:endParaRPr lang="fr-CA"/>
          </a:p>
        </p:txBody>
      </p:sp>
      <p:sp>
        <p:nvSpPr>
          <p:cNvPr id="5" name="Footer Placeholder 4"/>
          <p:cNvSpPr>
            <a:spLocks noGrp="1"/>
          </p:cNvSpPr>
          <p:nvPr>
            <p:ph type="ftr" sz="quarter" idx="11"/>
          </p:nvPr>
        </p:nvSpPr>
        <p:spPr/>
        <p:txBody>
          <a:bodyPr/>
          <a:lstStyle/>
          <a:p>
            <a:pPr>
              <a:defRPr/>
            </a:pPr>
            <a:endParaRPr lang="fr-CA"/>
          </a:p>
        </p:txBody>
      </p:sp>
      <p:sp>
        <p:nvSpPr>
          <p:cNvPr id="6" name="Slide Number Placeholder 5"/>
          <p:cNvSpPr>
            <a:spLocks noGrp="1"/>
          </p:cNvSpPr>
          <p:nvPr>
            <p:ph type="sldNum" sz="quarter" idx="12"/>
          </p:nvPr>
        </p:nvSpPr>
        <p:spPr/>
        <p:txBody>
          <a:bodyPr/>
          <a:lstStyle/>
          <a:p>
            <a:pPr>
              <a:defRPr/>
            </a:pPr>
            <a:fld id="{BE175C63-472B-7041-BF9D-373CCE2E2901}" type="slidenum">
              <a:rPr lang="fr-CA" smtClean="0"/>
              <a:pPr>
                <a:defRPr/>
              </a:pPr>
              <a:t>‹#›</a:t>
            </a:fld>
            <a:endParaRPr lang="fr-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69EDC144-BE4A-D546-BE69-7600E2BC6868}" type="datetimeFigureOut">
              <a:rPr lang="fr-FR" smtClean="0"/>
              <a:pPr>
                <a:defRPr/>
              </a:pPr>
              <a:t>14/10/2011</a:t>
            </a:fld>
            <a:endParaRPr lang="fr-CA"/>
          </a:p>
        </p:txBody>
      </p:sp>
      <p:sp>
        <p:nvSpPr>
          <p:cNvPr id="5" name="Footer Placeholder 4"/>
          <p:cNvSpPr>
            <a:spLocks noGrp="1"/>
          </p:cNvSpPr>
          <p:nvPr>
            <p:ph type="ftr" sz="quarter" idx="11"/>
          </p:nvPr>
        </p:nvSpPr>
        <p:spPr/>
        <p:txBody>
          <a:bodyPr/>
          <a:lstStyle/>
          <a:p>
            <a:pPr>
              <a:defRPr/>
            </a:pPr>
            <a:endParaRPr lang="fr-CA"/>
          </a:p>
        </p:txBody>
      </p:sp>
      <p:sp>
        <p:nvSpPr>
          <p:cNvPr id="6" name="Slide Number Placeholder 5"/>
          <p:cNvSpPr>
            <a:spLocks noGrp="1"/>
          </p:cNvSpPr>
          <p:nvPr>
            <p:ph type="sldNum" sz="quarter" idx="12"/>
          </p:nvPr>
        </p:nvSpPr>
        <p:spPr/>
        <p:txBody>
          <a:bodyPr/>
          <a:lstStyle/>
          <a:p>
            <a:pPr>
              <a:defRPr/>
            </a:pPr>
            <a:fld id="{BE175C63-472B-7041-BF9D-373CCE2E2901}" type="slidenum">
              <a:rPr lang="fr-CA" smtClean="0"/>
              <a:pPr>
                <a:defRPr/>
              </a:pPr>
              <a:t>‹#›</a:t>
            </a:fld>
            <a:endParaRPr lang="fr-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69EDC144-BE4A-D546-BE69-7600E2BC6868}" type="datetimeFigureOut">
              <a:rPr lang="fr-FR" smtClean="0"/>
              <a:pPr>
                <a:defRPr/>
              </a:pPr>
              <a:t>14/10/2011</a:t>
            </a:fld>
            <a:endParaRPr lang="fr-CA"/>
          </a:p>
        </p:txBody>
      </p:sp>
      <p:sp>
        <p:nvSpPr>
          <p:cNvPr id="5" name="Footer Placeholder 4"/>
          <p:cNvSpPr>
            <a:spLocks noGrp="1"/>
          </p:cNvSpPr>
          <p:nvPr>
            <p:ph type="ftr" sz="quarter" idx="11"/>
          </p:nvPr>
        </p:nvSpPr>
        <p:spPr/>
        <p:txBody>
          <a:bodyPr/>
          <a:lstStyle/>
          <a:p>
            <a:pPr>
              <a:defRPr/>
            </a:pPr>
            <a:endParaRPr lang="fr-CA"/>
          </a:p>
        </p:txBody>
      </p:sp>
      <p:sp>
        <p:nvSpPr>
          <p:cNvPr id="6" name="Slide Number Placeholder 5"/>
          <p:cNvSpPr>
            <a:spLocks noGrp="1"/>
          </p:cNvSpPr>
          <p:nvPr>
            <p:ph type="sldNum" sz="quarter" idx="12"/>
          </p:nvPr>
        </p:nvSpPr>
        <p:spPr/>
        <p:txBody>
          <a:bodyPr/>
          <a:lstStyle/>
          <a:p>
            <a:pPr>
              <a:defRPr/>
            </a:pPr>
            <a:fld id="{BE175C63-472B-7041-BF9D-373CCE2E2901}" type="slidenum">
              <a:rPr lang="fr-CA" smtClean="0"/>
              <a:pPr>
                <a:defRPr/>
              </a:pPr>
              <a:t>‹#›</a:t>
            </a:fld>
            <a:endParaRPr lang="fr-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5" name="Title 94"/>
          <p:cNvSpPr>
            <a:spLocks noGrp="1"/>
          </p:cNvSpPr>
          <p:nvPr>
            <p:ph type="title"/>
          </p:nvPr>
        </p:nvSpPr>
        <p:spPr>
          <a:xfrm>
            <a:off x="457200" y="4463568"/>
            <a:ext cx="8305800" cy="1143000"/>
          </a:xfrm>
        </p:spPr>
        <p:txBody>
          <a:bodyPr/>
          <a:lstStyle/>
          <a:p>
            <a:r>
              <a:rPr lang="en-US" smtClean="0"/>
              <a:t>Click to edit Master title style</a:t>
            </a:r>
            <a:endParaRPr lang="en-US"/>
          </a:p>
        </p:txBody>
      </p:sp>
      <p:sp>
        <p:nvSpPr>
          <p:cNvPr id="2" name="Date Placeholder 1"/>
          <p:cNvSpPr>
            <a:spLocks noGrp="1"/>
          </p:cNvSpPr>
          <p:nvPr>
            <p:ph type="dt" sz="half" idx="10"/>
          </p:nvPr>
        </p:nvSpPr>
        <p:spPr/>
        <p:txBody>
          <a:bodyPr/>
          <a:lstStyle/>
          <a:p>
            <a:pPr>
              <a:defRPr/>
            </a:pPr>
            <a:fld id="{69EDC144-BE4A-D546-BE69-7600E2BC6868}" type="datetimeFigureOut">
              <a:rPr lang="fr-FR" smtClean="0"/>
              <a:pPr>
                <a:defRPr/>
              </a:pPr>
              <a:t>14/10/2011</a:t>
            </a:fld>
            <a:endParaRPr lang="fr-CA"/>
          </a:p>
        </p:txBody>
      </p:sp>
      <p:sp>
        <p:nvSpPr>
          <p:cNvPr id="91" name="Footer Placeholder 90"/>
          <p:cNvSpPr>
            <a:spLocks noGrp="1"/>
          </p:cNvSpPr>
          <p:nvPr>
            <p:ph type="ftr" sz="quarter" idx="11"/>
          </p:nvPr>
        </p:nvSpPr>
        <p:spPr/>
        <p:txBody>
          <a:bodyPr/>
          <a:lstStyle/>
          <a:p>
            <a:pPr>
              <a:defRPr/>
            </a:pPr>
            <a:endParaRPr lang="fr-CA"/>
          </a:p>
        </p:txBody>
      </p:sp>
      <p:sp>
        <p:nvSpPr>
          <p:cNvPr id="92" name="Slide Number Placeholder 91"/>
          <p:cNvSpPr>
            <a:spLocks noGrp="1"/>
          </p:cNvSpPr>
          <p:nvPr>
            <p:ph type="sldNum" sz="quarter" idx="12"/>
          </p:nvPr>
        </p:nvSpPr>
        <p:spPr/>
        <p:txBody>
          <a:bodyPr/>
          <a:lstStyle/>
          <a:p>
            <a:fld id="{57AF16DE-A0D5-4438-950F-5B1E159C2C28}"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fld id="{69EDC144-BE4A-D546-BE69-7600E2BC6868}" type="datetimeFigureOut">
              <a:rPr lang="fr-FR" smtClean="0"/>
              <a:pPr>
                <a:defRPr/>
              </a:pPr>
              <a:t>14/10/2011</a:t>
            </a:fld>
            <a:endParaRPr lang="fr-CA"/>
          </a:p>
        </p:txBody>
      </p:sp>
      <p:sp>
        <p:nvSpPr>
          <p:cNvPr id="6" name="Footer Placeholder 5"/>
          <p:cNvSpPr>
            <a:spLocks noGrp="1"/>
          </p:cNvSpPr>
          <p:nvPr>
            <p:ph type="ftr" sz="quarter" idx="11"/>
          </p:nvPr>
        </p:nvSpPr>
        <p:spPr/>
        <p:txBody>
          <a:bodyPr/>
          <a:lstStyle/>
          <a:p>
            <a:pPr>
              <a:defRPr/>
            </a:pPr>
            <a:endParaRPr lang="fr-CA"/>
          </a:p>
        </p:txBody>
      </p:sp>
      <p:sp>
        <p:nvSpPr>
          <p:cNvPr id="7" name="Slide Number Placeholder 6"/>
          <p:cNvSpPr>
            <a:spLocks noGrp="1"/>
          </p:cNvSpPr>
          <p:nvPr>
            <p:ph type="sldNum" sz="quarter" idx="12"/>
          </p:nvPr>
        </p:nvSpPr>
        <p:spPr/>
        <p:txBody>
          <a:bodyPr/>
          <a:lstStyle/>
          <a:p>
            <a:pPr>
              <a:defRPr/>
            </a:pPr>
            <a:fld id="{BE175C63-472B-7041-BF9D-373CCE2E2901}" type="slidenum">
              <a:rPr lang="fr-CA" smtClean="0"/>
              <a:pPr>
                <a:defRPr/>
              </a:pPr>
              <a:t>‹#›</a:t>
            </a:fld>
            <a:endParaRPr lang="fr-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fld id="{69EDC144-BE4A-D546-BE69-7600E2BC6868}" type="datetimeFigureOut">
              <a:rPr lang="fr-FR" smtClean="0"/>
              <a:pPr>
                <a:defRPr/>
              </a:pPr>
              <a:t>14/10/2011</a:t>
            </a:fld>
            <a:endParaRPr lang="fr-CA"/>
          </a:p>
        </p:txBody>
      </p:sp>
      <p:sp>
        <p:nvSpPr>
          <p:cNvPr id="8" name="Footer Placeholder 7"/>
          <p:cNvSpPr>
            <a:spLocks noGrp="1"/>
          </p:cNvSpPr>
          <p:nvPr>
            <p:ph type="ftr" sz="quarter" idx="11"/>
          </p:nvPr>
        </p:nvSpPr>
        <p:spPr/>
        <p:txBody>
          <a:bodyPr/>
          <a:lstStyle/>
          <a:p>
            <a:pPr>
              <a:defRPr/>
            </a:pPr>
            <a:endParaRPr lang="fr-CA"/>
          </a:p>
        </p:txBody>
      </p:sp>
      <p:sp>
        <p:nvSpPr>
          <p:cNvPr id="9" name="Slide Number Placeholder 8"/>
          <p:cNvSpPr>
            <a:spLocks noGrp="1"/>
          </p:cNvSpPr>
          <p:nvPr>
            <p:ph type="sldNum" sz="quarter" idx="12"/>
          </p:nvPr>
        </p:nvSpPr>
        <p:spPr/>
        <p:txBody>
          <a:bodyPr/>
          <a:lstStyle/>
          <a:p>
            <a:pPr>
              <a:defRPr/>
            </a:pPr>
            <a:fld id="{BE175C63-472B-7041-BF9D-373CCE2E2901}" type="slidenum">
              <a:rPr lang="fr-CA" smtClean="0"/>
              <a:pPr>
                <a:defRPr/>
              </a:pPr>
              <a:t>‹#›</a:t>
            </a:fld>
            <a:endParaRPr lang="fr-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fld id="{69EDC144-BE4A-D546-BE69-7600E2BC6868}" type="datetimeFigureOut">
              <a:rPr lang="fr-FR" smtClean="0"/>
              <a:pPr>
                <a:defRPr/>
              </a:pPr>
              <a:t>14/10/2011</a:t>
            </a:fld>
            <a:endParaRPr lang="fr-CA"/>
          </a:p>
        </p:txBody>
      </p:sp>
      <p:sp>
        <p:nvSpPr>
          <p:cNvPr id="4" name="Footer Placeholder 3"/>
          <p:cNvSpPr>
            <a:spLocks noGrp="1"/>
          </p:cNvSpPr>
          <p:nvPr>
            <p:ph type="ftr" sz="quarter" idx="11"/>
          </p:nvPr>
        </p:nvSpPr>
        <p:spPr/>
        <p:txBody>
          <a:bodyPr/>
          <a:lstStyle/>
          <a:p>
            <a:pPr>
              <a:defRPr/>
            </a:pPr>
            <a:endParaRPr lang="fr-CA"/>
          </a:p>
        </p:txBody>
      </p:sp>
      <p:sp>
        <p:nvSpPr>
          <p:cNvPr id="5" name="Slide Number Placeholder 4"/>
          <p:cNvSpPr>
            <a:spLocks noGrp="1"/>
          </p:cNvSpPr>
          <p:nvPr>
            <p:ph type="sldNum" sz="quarter" idx="12"/>
          </p:nvPr>
        </p:nvSpPr>
        <p:spPr/>
        <p:txBody>
          <a:bodyPr/>
          <a:lstStyle/>
          <a:p>
            <a:pPr>
              <a:defRPr/>
            </a:pPr>
            <a:fld id="{BE175C63-472B-7041-BF9D-373CCE2E2901}" type="slidenum">
              <a:rPr lang="fr-CA" smtClean="0"/>
              <a:pPr>
                <a:defRPr/>
              </a:pPr>
              <a:t>‹#›</a:t>
            </a:fld>
            <a:endParaRPr lang="fr-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69EDC144-BE4A-D546-BE69-7600E2BC6868}" type="datetimeFigureOut">
              <a:rPr lang="fr-FR" smtClean="0"/>
              <a:pPr>
                <a:defRPr/>
              </a:pPr>
              <a:t>14/10/2011</a:t>
            </a:fld>
            <a:endParaRPr lang="fr-CA"/>
          </a:p>
        </p:txBody>
      </p:sp>
      <p:sp>
        <p:nvSpPr>
          <p:cNvPr id="3" name="Footer Placeholder 2"/>
          <p:cNvSpPr>
            <a:spLocks noGrp="1"/>
          </p:cNvSpPr>
          <p:nvPr>
            <p:ph type="ftr" sz="quarter" idx="11"/>
          </p:nvPr>
        </p:nvSpPr>
        <p:spPr/>
        <p:txBody>
          <a:bodyPr/>
          <a:lstStyle/>
          <a:p>
            <a:pPr>
              <a:defRPr/>
            </a:pPr>
            <a:endParaRPr lang="fr-CA"/>
          </a:p>
        </p:txBody>
      </p:sp>
      <p:sp>
        <p:nvSpPr>
          <p:cNvPr id="4" name="Slide Number Placeholder 3"/>
          <p:cNvSpPr>
            <a:spLocks noGrp="1"/>
          </p:cNvSpPr>
          <p:nvPr>
            <p:ph type="sldNum" sz="quarter" idx="12"/>
          </p:nvPr>
        </p:nvSpPr>
        <p:spPr/>
        <p:txBody>
          <a:bodyPr/>
          <a:lstStyle/>
          <a:p>
            <a:pPr>
              <a:defRPr/>
            </a:pPr>
            <a:fld id="{BE175C63-472B-7041-BF9D-373CCE2E2901}" type="slidenum">
              <a:rPr lang="fr-CA" smtClean="0"/>
              <a:pPr>
                <a:defRPr/>
              </a:pPr>
              <a:t>‹#›</a:t>
            </a:fld>
            <a:endParaRPr lang="fr-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a:defRPr/>
            </a:pPr>
            <a:fld id="{69EDC144-BE4A-D546-BE69-7600E2BC6868}" type="datetimeFigureOut">
              <a:rPr lang="fr-FR" smtClean="0"/>
              <a:pPr>
                <a:defRPr/>
              </a:pPr>
              <a:t>14/10/2011</a:t>
            </a:fld>
            <a:endParaRPr lang="fr-CA"/>
          </a:p>
        </p:txBody>
      </p:sp>
      <p:sp>
        <p:nvSpPr>
          <p:cNvPr id="6" name="Footer Placeholder 5"/>
          <p:cNvSpPr>
            <a:spLocks noGrp="1"/>
          </p:cNvSpPr>
          <p:nvPr>
            <p:ph type="ftr" sz="quarter" idx="11"/>
          </p:nvPr>
        </p:nvSpPr>
        <p:spPr/>
        <p:txBody>
          <a:bodyPr/>
          <a:lstStyle/>
          <a:p>
            <a:pPr>
              <a:defRPr/>
            </a:pPr>
            <a:endParaRPr lang="fr-CA"/>
          </a:p>
        </p:txBody>
      </p:sp>
      <p:sp>
        <p:nvSpPr>
          <p:cNvPr id="7" name="Slide Number Placeholder 6"/>
          <p:cNvSpPr>
            <a:spLocks noGrp="1"/>
          </p:cNvSpPr>
          <p:nvPr>
            <p:ph type="sldNum" sz="quarter" idx="12"/>
          </p:nvPr>
        </p:nvSpPr>
        <p:spPr/>
        <p:txBody>
          <a:bodyPr/>
          <a:lstStyle/>
          <a:p>
            <a:fld id="{2754ED01-E2A0-4C1E-8E21-014B99041579}" type="slidenum">
              <a:rPr lang="en-US" smtClean="0"/>
              <a:pPr/>
              <a:t>‹#›</a:t>
            </a:fld>
            <a:endParaRPr lang="en-US" dirty="0"/>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5" name="Date Placeholder 4"/>
          <p:cNvSpPr>
            <a:spLocks noGrp="1"/>
          </p:cNvSpPr>
          <p:nvPr>
            <p:ph type="dt" sz="half" idx="10"/>
          </p:nvPr>
        </p:nvSpPr>
        <p:spPr/>
        <p:txBody>
          <a:bodyPr/>
          <a:lstStyle/>
          <a:p>
            <a:pPr>
              <a:defRPr/>
            </a:pPr>
            <a:fld id="{69EDC144-BE4A-D546-BE69-7600E2BC6868}" type="datetimeFigureOut">
              <a:rPr lang="fr-FR" smtClean="0"/>
              <a:pPr>
                <a:defRPr/>
              </a:pPr>
              <a:t>14/10/2011</a:t>
            </a:fld>
            <a:endParaRPr lang="fr-CA"/>
          </a:p>
        </p:txBody>
      </p:sp>
      <p:sp>
        <p:nvSpPr>
          <p:cNvPr id="6" name="Footer Placeholder 5"/>
          <p:cNvSpPr>
            <a:spLocks noGrp="1"/>
          </p:cNvSpPr>
          <p:nvPr>
            <p:ph type="ftr" sz="quarter" idx="11"/>
          </p:nvPr>
        </p:nvSpPr>
        <p:spPr/>
        <p:txBody>
          <a:bodyPr/>
          <a:lstStyle/>
          <a:p>
            <a:pPr>
              <a:defRPr/>
            </a:pPr>
            <a:endParaRPr lang="fr-CA"/>
          </a:p>
        </p:txBody>
      </p:sp>
      <p:sp>
        <p:nvSpPr>
          <p:cNvPr id="7" name="Slide Number Placeholder 6"/>
          <p:cNvSpPr>
            <a:spLocks noGrp="1"/>
          </p:cNvSpPr>
          <p:nvPr>
            <p:ph type="sldNum" sz="quarter" idx="12"/>
          </p:nvPr>
        </p:nvSpPr>
        <p:spPr/>
        <p:txBody>
          <a:bodyPr/>
          <a:lstStyle/>
          <a:p>
            <a:pPr>
              <a:defRPr/>
            </a:pPr>
            <a:fld id="{BE175C63-472B-7041-BF9D-373CCE2E2901}" type="slidenum">
              <a:rPr lang="fr-CA" smtClean="0"/>
              <a:pPr>
                <a:defRPr/>
              </a:pPr>
              <a:t>‹#›</a:t>
            </a:fld>
            <a:endParaRPr lang="fr-CA"/>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pPr>
              <a:defRPr/>
            </a:pPr>
            <a:fld id="{69EDC144-BE4A-D546-BE69-7600E2BC6868}" type="datetimeFigureOut">
              <a:rPr lang="fr-FR" smtClean="0"/>
              <a:pPr>
                <a:defRPr/>
              </a:pPr>
              <a:t>14/10/2011</a:t>
            </a:fld>
            <a:endParaRPr lang="fr-CA"/>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pPr>
              <a:defRPr/>
            </a:pPr>
            <a:endParaRPr lang="fr-CA"/>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pPr>
              <a:defRPr/>
            </a:pPr>
            <a:fld id="{BE175C63-472B-7041-BF9D-373CCE2E2901}" type="slidenum">
              <a:rPr lang="fr-CA" smtClean="0"/>
              <a:pPr>
                <a:defRPr/>
              </a:pPr>
              <a:t>‹#›</a:t>
            </a:fld>
            <a:endParaRPr lang="fr-CA"/>
          </a:p>
        </p:txBody>
      </p:sp>
    </p:spTree>
  </p:cSld>
  <p:clrMap bg1="dk1" tx1="lt1" bg2="dk2" tx2="lt2" accent1="accent1" accent2="accent2" accent3="accent3" accent4="accent4" accent5="accent5" accent6="accent6" hlink="hlink" folHlink="folHlink"/>
  <p:sldLayoutIdLst>
    <p:sldLayoutId id="2147484358" r:id="rId1"/>
    <p:sldLayoutId id="2147484359" r:id="rId2"/>
    <p:sldLayoutId id="2147484360" r:id="rId3"/>
    <p:sldLayoutId id="2147484361" r:id="rId4"/>
    <p:sldLayoutId id="2147484362" r:id="rId5"/>
    <p:sldLayoutId id="2147484363" r:id="rId6"/>
    <p:sldLayoutId id="2147484364" r:id="rId7"/>
    <p:sldLayoutId id="2147484365" r:id="rId8"/>
    <p:sldLayoutId id="2147484366" r:id="rId9"/>
    <p:sldLayoutId id="2147484367" r:id="rId10"/>
    <p:sldLayoutId id="2147484368" r:id="rId11"/>
  </p:sldLayoutIdLst>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readinga-z.com/assess/index.html"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1214438"/>
            <a:ext cx="7772400" cy="1470025"/>
          </a:xfrm>
        </p:spPr>
        <p:txBody>
          <a:bodyPr rtlCol="0">
            <a:normAutofit/>
          </a:bodyPr>
          <a:lstStyle/>
          <a:p>
            <a:pPr eaLnBrk="1" fontAlgn="auto" hangingPunct="1">
              <a:spcAft>
                <a:spcPts val="0"/>
              </a:spcAft>
              <a:defRPr/>
            </a:pPr>
            <a:r>
              <a:rPr lang="fr-CA" sz="4000" dirty="0" smtClean="0">
                <a:solidFill>
                  <a:schemeClr val="tx1">
                    <a:lumMod val="75000"/>
                    <a:lumOff val="25000"/>
                  </a:schemeClr>
                </a:solidFill>
                <a:ea typeface="+mj-ea"/>
                <a:cs typeface="+mj-cs"/>
              </a:rPr>
              <a:t>ASSESSMENT 2011</a:t>
            </a:r>
          </a:p>
        </p:txBody>
      </p:sp>
      <p:sp>
        <p:nvSpPr>
          <p:cNvPr id="3" name="Sous-titre 2"/>
          <p:cNvSpPr>
            <a:spLocks noGrp="1"/>
          </p:cNvSpPr>
          <p:nvPr>
            <p:ph type="subTitle" idx="1"/>
          </p:nvPr>
        </p:nvSpPr>
        <p:spPr>
          <a:xfrm>
            <a:off x="0" y="2924944"/>
            <a:ext cx="6400800" cy="1752600"/>
          </a:xfrm>
        </p:spPr>
        <p:txBody>
          <a:bodyPr rtlCol="0">
            <a:normAutofit lnSpcReduction="10000"/>
          </a:bodyPr>
          <a:lstStyle/>
          <a:p>
            <a:pPr eaLnBrk="1" fontAlgn="auto" hangingPunct="1">
              <a:spcAft>
                <a:spcPts val="0"/>
              </a:spcAft>
              <a:buFont typeface="Arial" pitchFamily="34" charset="0"/>
              <a:buNone/>
              <a:defRPr/>
            </a:pPr>
            <a:r>
              <a:rPr lang="fr-CA" sz="2000" dirty="0" smtClean="0">
                <a:solidFill>
                  <a:schemeClr val="tx1">
                    <a:lumMod val="75000"/>
                    <a:lumOff val="25000"/>
                  </a:schemeClr>
                </a:solidFill>
                <a:latin typeface="Comic Sans MS" pitchFamily="66" charset="0"/>
              </a:rPr>
              <a:t>Kwayaciiwin </a:t>
            </a:r>
            <a:r>
              <a:rPr lang="fr-CA" sz="2000" dirty="0" err="1" smtClean="0">
                <a:solidFill>
                  <a:schemeClr val="tx1">
                    <a:lumMod val="75000"/>
                    <a:lumOff val="25000"/>
                  </a:schemeClr>
                </a:solidFill>
                <a:latin typeface="Comic Sans MS" pitchFamily="66" charset="0"/>
              </a:rPr>
              <a:t>Education</a:t>
            </a:r>
            <a:r>
              <a:rPr lang="fr-CA" sz="2000" dirty="0" smtClean="0">
                <a:solidFill>
                  <a:schemeClr val="tx1">
                    <a:lumMod val="75000"/>
                    <a:lumOff val="25000"/>
                  </a:schemeClr>
                </a:solidFill>
                <a:latin typeface="Comic Sans MS" pitchFamily="66" charset="0"/>
              </a:rPr>
              <a:t> Resource </a:t>
            </a:r>
            <a:r>
              <a:rPr lang="fr-CA" sz="2000" dirty="0" smtClean="0">
                <a:solidFill>
                  <a:schemeClr val="tx1">
                    <a:lumMod val="75000"/>
                    <a:lumOff val="25000"/>
                  </a:schemeClr>
                </a:solidFill>
                <a:latin typeface="Comic Sans MS" pitchFamily="66" charset="0"/>
              </a:rPr>
              <a:t>Centre</a:t>
            </a:r>
          </a:p>
          <a:p>
            <a:pPr eaLnBrk="1" fontAlgn="auto" hangingPunct="1">
              <a:spcAft>
                <a:spcPts val="0"/>
              </a:spcAft>
              <a:buFont typeface="Arial" pitchFamily="34" charset="0"/>
              <a:buNone/>
              <a:defRPr/>
            </a:pPr>
            <a:r>
              <a:rPr lang="fr-CA" sz="2400" dirty="0" smtClean="0">
                <a:solidFill>
                  <a:schemeClr val="tx1">
                    <a:lumMod val="75000"/>
                    <a:lumOff val="25000"/>
                  </a:schemeClr>
                </a:solidFill>
                <a:latin typeface="Comic Sans MS" pitchFamily="66" charset="0"/>
              </a:rPr>
              <a:t> KERC</a:t>
            </a:r>
          </a:p>
          <a:p>
            <a:pPr eaLnBrk="1" fontAlgn="auto" hangingPunct="1">
              <a:spcAft>
                <a:spcPts val="0"/>
              </a:spcAft>
              <a:buFont typeface="Arial" pitchFamily="34" charset="0"/>
              <a:buNone/>
              <a:defRPr/>
            </a:pPr>
            <a:endParaRPr lang="fr-CA" sz="2400" dirty="0">
              <a:solidFill>
                <a:schemeClr val="tx1">
                  <a:lumMod val="75000"/>
                  <a:lumOff val="25000"/>
                </a:schemeClr>
              </a:solidFill>
              <a:latin typeface="Comic Sans MS" pitchFamily="66" charset="0"/>
            </a:endParaRPr>
          </a:p>
          <a:p>
            <a:pPr eaLnBrk="1" fontAlgn="auto" hangingPunct="1">
              <a:spcAft>
                <a:spcPts val="0"/>
              </a:spcAft>
              <a:buFont typeface="Arial" pitchFamily="34" charset="0"/>
              <a:buNone/>
              <a:defRPr/>
            </a:pPr>
            <a:r>
              <a:rPr lang="fr-CA" sz="1400" dirty="0" err="1" smtClean="0">
                <a:solidFill>
                  <a:schemeClr val="tx1">
                    <a:lumMod val="75000"/>
                    <a:lumOff val="25000"/>
                  </a:schemeClr>
                </a:solidFill>
                <a:latin typeface="Comic Sans MS" pitchFamily="66" charset="0"/>
              </a:rPr>
              <a:t>Ayn</a:t>
            </a:r>
            <a:r>
              <a:rPr lang="fr-CA" sz="1400" dirty="0" smtClean="0">
                <a:solidFill>
                  <a:schemeClr val="tx1">
                    <a:lumMod val="75000"/>
                    <a:lumOff val="25000"/>
                  </a:schemeClr>
                </a:solidFill>
                <a:latin typeface="Comic Sans MS" pitchFamily="66" charset="0"/>
              </a:rPr>
              <a:t> Harris </a:t>
            </a:r>
          </a:p>
          <a:p>
            <a:pPr eaLnBrk="1" fontAlgn="auto" hangingPunct="1">
              <a:spcAft>
                <a:spcPts val="0"/>
              </a:spcAft>
              <a:buFont typeface="Arial" pitchFamily="34" charset="0"/>
              <a:buNone/>
              <a:defRPr/>
            </a:pPr>
            <a:r>
              <a:rPr lang="fr-CA" sz="1400" dirty="0" smtClean="0">
                <a:solidFill>
                  <a:schemeClr val="tx1">
                    <a:lumMod val="75000"/>
                    <a:lumOff val="25000"/>
                  </a:schemeClr>
                </a:solidFill>
                <a:latin typeface="Comic Sans MS" pitchFamily="66" charset="0"/>
              </a:rPr>
              <a:t>aharris@kerc.ca</a:t>
            </a:r>
            <a:endParaRPr lang="fr-CA" sz="1400" dirty="0" smtClean="0">
              <a:solidFill>
                <a:schemeClr val="tx1">
                  <a:lumMod val="75000"/>
                  <a:lumOff val="25000"/>
                </a:schemeClr>
              </a:solidFill>
              <a:latin typeface="Comic Sans MS" pitchFamily="66" charset="0"/>
            </a:endParaRPr>
          </a:p>
        </p:txBody>
      </p:sp>
      <p:sp>
        <p:nvSpPr>
          <p:cNvPr id="4" name="TextBox 3"/>
          <p:cNvSpPr txBox="1"/>
          <p:nvPr/>
        </p:nvSpPr>
        <p:spPr>
          <a:xfrm>
            <a:off x="1689100" y="5003800"/>
            <a:ext cx="184666" cy="369332"/>
          </a:xfrm>
          <a:prstGeom prst="rect">
            <a:avLst/>
          </a:prstGeom>
          <a:noFill/>
        </p:spPr>
        <p:txBody>
          <a:bodyPr wrap="none" rtlCol="0">
            <a:spAutoFit/>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rtlCol="0">
            <a:normAutofit/>
          </a:bodyPr>
          <a:lstStyle/>
          <a:p>
            <a:pPr eaLnBrk="1" fontAlgn="auto" hangingPunct="1">
              <a:spcAft>
                <a:spcPts val="0"/>
              </a:spcAft>
              <a:defRPr/>
            </a:pPr>
            <a:r>
              <a:rPr lang="fr-CA" dirty="0" err="1" smtClean="0">
                <a:solidFill>
                  <a:schemeClr val="tx1">
                    <a:lumMod val="75000"/>
                    <a:lumOff val="25000"/>
                  </a:schemeClr>
                </a:solidFill>
                <a:latin typeface="Comic Sans MS" pitchFamily="66" charset="0"/>
              </a:rPr>
              <a:t>Assessment</a:t>
            </a:r>
            <a:r>
              <a:rPr lang="fr-CA" dirty="0" smtClean="0">
                <a:solidFill>
                  <a:schemeClr val="tx1">
                    <a:lumMod val="75000"/>
                    <a:lumOff val="25000"/>
                  </a:schemeClr>
                </a:solidFill>
                <a:latin typeface="Comic Sans MS" pitchFamily="66" charset="0"/>
              </a:rPr>
              <a:t> </a:t>
            </a:r>
          </a:p>
        </p:txBody>
      </p:sp>
      <p:sp>
        <p:nvSpPr>
          <p:cNvPr id="5" name="Espace réservé du contenu 2"/>
          <p:cNvSpPr>
            <a:spLocks noGrp="1"/>
          </p:cNvSpPr>
          <p:nvPr>
            <p:ph idx="1"/>
          </p:nvPr>
        </p:nvSpPr>
        <p:spPr>
          <a:xfrm>
            <a:off x="428625" y="1928813"/>
            <a:ext cx="8229600" cy="4525962"/>
          </a:xfrm>
        </p:spPr>
        <p:txBody>
          <a:bodyPr rtlCol="0">
            <a:normAutofit/>
          </a:bodyPr>
          <a:lstStyle/>
          <a:p>
            <a:pPr marL="0" indent="0" eaLnBrk="1" fontAlgn="auto" hangingPunct="1">
              <a:spcAft>
                <a:spcPts val="0"/>
              </a:spcAft>
              <a:buNone/>
              <a:defRPr/>
            </a:pPr>
            <a:r>
              <a:rPr lang="en-CA" dirty="0" smtClean="0">
                <a:solidFill>
                  <a:schemeClr val="tx1">
                    <a:lumMod val="75000"/>
                    <a:lumOff val="25000"/>
                  </a:schemeClr>
                </a:solidFill>
                <a:latin typeface="Comic Sans MS" pitchFamily="66" charset="0"/>
              </a:rPr>
              <a:t>Remediation Plus</a:t>
            </a:r>
            <a:endParaRPr lang="en-CA" dirty="0">
              <a:solidFill>
                <a:schemeClr val="tx1">
                  <a:lumMod val="75000"/>
                  <a:lumOff val="25000"/>
                </a:schemeClr>
              </a:solidFill>
              <a:latin typeface="Comic Sans MS" pitchFamily="66" charset="0"/>
            </a:endParaRPr>
          </a:p>
          <a:p>
            <a:pPr fontAlgn="auto">
              <a:spcAft>
                <a:spcPts val="0"/>
              </a:spcAft>
              <a:buFont typeface="Arial" pitchFamily="34" charset="0"/>
              <a:buChar char="•"/>
              <a:defRPr/>
            </a:pPr>
            <a:r>
              <a:rPr lang="en-CA" dirty="0" smtClean="0">
                <a:solidFill>
                  <a:schemeClr val="tx1">
                    <a:lumMod val="75000"/>
                    <a:lumOff val="25000"/>
                  </a:schemeClr>
                </a:solidFill>
                <a:latin typeface="Comic Sans MS" pitchFamily="66" charset="0"/>
              </a:rPr>
              <a:t> Remediation Plus Assessments are a series of assessments used to establish students knowledge of letters, sounds and blends.</a:t>
            </a:r>
          </a:p>
          <a:p>
            <a:pPr marL="0" indent="0" fontAlgn="auto">
              <a:spcAft>
                <a:spcPts val="0"/>
              </a:spcAft>
              <a:buNone/>
              <a:defRPr/>
            </a:pPr>
            <a:r>
              <a:rPr lang="en-CA" dirty="0" smtClean="0">
                <a:solidFill>
                  <a:schemeClr val="tx1">
                    <a:lumMod val="75000"/>
                    <a:lumOff val="25000"/>
                  </a:schemeClr>
                </a:solidFill>
                <a:latin typeface="Comic Sans MS" pitchFamily="66" charset="0"/>
              </a:rPr>
              <a:t> </a:t>
            </a:r>
            <a:endParaRPr lang="en-CA" dirty="0">
              <a:solidFill>
                <a:schemeClr val="tx1">
                  <a:lumMod val="75000"/>
                  <a:lumOff val="25000"/>
                </a:schemeClr>
              </a:solidFill>
              <a:latin typeface="Comic Sans MS" pitchFamily="66" charset="0"/>
            </a:endParaRPr>
          </a:p>
          <a:p>
            <a:pPr fontAlgn="auto">
              <a:spcAft>
                <a:spcPts val="0"/>
              </a:spcAft>
              <a:buFont typeface="Arial" pitchFamily="34" charset="0"/>
              <a:buChar char="•"/>
              <a:defRPr/>
            </a:pPr>
            <a:r>
              <a:rPr lang="en-CA" dirty="0" smtClean="0">
                <a:solidFill>
                  <a:schemeClr val="tx1">
                    <a:lumMod val="75000"/>
                    <a:lumOff val="25000"/>
                  </a:schemeClr>
                </a:solidFill>
                <a:latin typeface="Comic Sans MS" pitchFamily="66" charset="0"/>
              </a:rPr>
              <a:t>Remediation Plus is recommended for use with students who are showing signs of achieving below expectations. </a:t>
            </a:r>
            <a:endParaRPr lang="fr-CA" dirty="0" smtClean="0">
              <a:solidFill>
                <a:schemeClr val="tx1">
                  <a:lumMod val="75000"/>
                  <a:lumOff val="25000"/>
                </a:schemeClr>
              </a:solidFill>
              <a:latin typeface="Comic Sans MS" pitchFamily="66" charset="0"/>
            </a:endParaRPr>
          </a:p>
        </p:txBody>
      </p:sp>
    </p:spTree>
    <p:extLst>
      <p:ext uri="{BB962C8B-B14F-4D97-AF65-F5344CB8AC3E}">
        <p14:creationId xmlns:p14="http://schemas.microsoft.com/office/powerpoint/2010/main" val="24676829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rtlCol="0">
            <a:normAutofit/>
          </a:bodyPr>
          <a:lstStyle/>
          <a:p>
            <a:pPr eaLnBrk="1" fontAlgn="auto" hangingPunct="1">
              <a:spcAft>
                <a:spcPts val="0"/>
              </a:spcAft>
              <a:defRPr/>
            </a:pPr>
            <a:r>
              <a:rPr lang="fr-CA" dirty="0" err="1" smtClean="0">
                <a:solidFill>
                  <a:schemeClr val="tx1">
                    <a:lumMod val="75000"/>
                    <a:lumOff val="25000"/>
                  </a:schemeClr>
                </a:solidFill>
                <a:latin typeface="Comic Sans MS" pitchFamily="66" charset="0"/>
              </a:rPr>
              <a:t>Assessment</a:t>
            </a:r>
            <a:r>
              <a:rPr lang="fr-CA" dirty="0" smtClean="0">
                <a:solidFill>
                  <a:schemeClr val="tx1">
                    <a:lumMod val="75000"/>
                    <a:lumOff val="25000"/>
                  </a:schemeClr>
                </a:solidFill>
                <a:latin typeface="Comic Sans MS" pitchFamily="66" charset="0"/>
              </a:rPr>
              <a:t> </a:t>
            </a:r>
          </a:p>
        </p:txBody>
      </p:sp>
      <p:sp>
        <p:nvSpPr>
          <p:cNvPr id="5" name="Espace réservé du contenu 2"/>
          <p:cNvSpPr>
            <a:spLocks noGrp="1"/>
          </p:cNvSpPr>
          <p:nvPr>
            <p:ph idx="1"/>
          </p:nvPr>
        </p:nvSpPr>
        <p:spPr>
          <a:xfrm>
            <a:off x="428625" y="1928813"/>
            <a:ext cx="8229600" cy="4525962"/>
          </a:xfrm>
        </p:spPr>
        <p:txBody>
          <a:bodyPr rtlCol="0">
            <a:normAutofit/>
          </a:bodyPr>
          <a:lstStyle/>
          <a:p>
            <a:pPr marL="0" indent="0" eaLnBrk="1" fontAlgn="auto" hangingPunct="1">
              <a:spcAft>
                <a:spcPts val="0"/>
              </a:spcAft>
              <a:buNone/>
              <a:defRPr/>
            </a:pPr>
            <a:r>
              <a:rPr lang="en-CA" dirty="0" smtClean="0">
                <a:solidFill>
                  <a:schemeClr val="tx1">
                    <a:lumMod val="75000"/>
                    <a:lumOff val="25000"/>
                  </a:schemeClr>
                </a:solidFill>
                <a:latin typeface="Comic Sans MS" pitchFamily="66" charset="0"/>
              </a:rPr>
              <a:t>OWA Assessment K-8</a:t>
            </a:r>
          </a:p>
          <a:p>
            <a:pPr marL="0" indent="0" eaLnBrk="1" fontAlgn="auto" hangingPunct="1">
              <a:spcAft>
                <a:spcPts val="0"/>
              </a:spcAft>
              <a:buNone/>
              <a:defRPr/>
            </a:pPr>
            <a:endParaRPr lang="en-CA" dirty="0">
              <a:solidFill>
                <a:schemeClr val="tx1">
                  <a:lumMod val="75000"/>
                  <a:lumOff val="25000"/>
                </a:schemeClr>
              </a:solidFill>
              <a:latin typeface="Comic Sans MS" pitchFamily="66" charset="0"/>
            </a:endParaRPr>
          </a:p>
          <a:p>
            <a:pPr marL="0" indent="0" fontAlgn="auto">
              <a:spcAft>
                <a:spcPts val="0"/>
              </a:spcAft>
              <a:buNone/>
              <a:defRPr/>
            </a:pPr>
            <a:r>
              <a:rPr lang="en-CA" dirty="0" smtClean="0">
                <a:solidFill>
                  <a:schemeClr val="tx1">
                    <a:lumMod val="75000"/>
                    <a:lumOff val="25000"/>
                  </a:schemeClr>
                </a:solidFill>
                <a:latin typeface="Comic Sans MS" pitchFamily="66" charset="0"/>
              </a:rPr>
              <a:t> </a:t>
            </a:r>
            <a:r>
              <a:rPr lang="en-CA" dirty="0">
                <a:solidFill>
                  <a:schemeClr val="tx1">
                    <a:lumMod val="75000"/>
                    <a:lumOff val="25000"/>
                  </a:schemeClr>
                </a:solidFill>
                <a:latin typeface="Comic Sans MS" pitchFamily="66" charset="0"/>
              </a:rPr>
              <a:t> </a:t>
            </a:r>
            <a:r>
              <a:rPr lang="en-CA" dirty="0" smtClean="0">
                <a:solidFill>
                  <a:schemeClr val="tx1">
                    <a:lumMod val="75000"/>
                    <a:lumOff val="25000"/>
                  </a:schemeClr>
                </a:solidFill>
                <a:latin typeface="Comic Sans MS" pitchFamily="66" charset="0"/>
              </a:rPr>
              <a:t>Is a writing assessment programme that examines students writing abilities and their feelings towards writing.</a:t>
            </a:r>
          </a:p>
          <a:p>
            <a:pPr marL="0" indent="0" fontAlgn="auto">
              <a:spcAft>
                <a:spcPts val="0"/>
              </a:spcAft>
              <a:buNone/>
              <a:defRPr/>
            </a:pPr>
            <a:r>
              <a:rPr lang="en-CA" dirty="0" smtClean="0">
                <a:solidFill>
                  <a:schemeClr val="tx1">
                    <a:lumMod val="75000"/>
                    <a:lumOff val="25000"/>
                  </a:schemeClr>
                </a:solidFill>
                <a:latin typeface="Comic Sans MS" pitchFamily="66" charset="0"/>
              </a:rPr>
              <a:t>Based on 6 traits </a:t>
            </a:r>
            <a:r>
              <a:rPr lang="en-CA" dirty="0">
                <a:solidFill>
                  <a:schemeClr val="tx1">
                    <a:lumMod val="75000"/>
                    <a:lumOff val="25000"/>
                  </a:schemeClr>
                </a:solidFill>
                <a:latin typeface="Comic Sans MS" pitchFamily="66" charset="0"/>
              </a:rPr>
              <a:t>o</a:t>
            </a:r>
            <a:r>
              <a:rPr lang="en-CA" dirty="0" smtClean="0">
                <a:solidFill>
                  <a:schemeClr val="tx1">
                    <a:lumMod val="75000"/>
                    <a:lumOff val="25000"/>
                  </a:schemeClr>
                </a:solidFill>
                <a:latin typeface="Comic Sans MS" pitchFamily="66" charset="0"/>
              </a:rPr>
              <a:t>f writers…</a:t>
            </a:r>
          </a:p>
          <a:p>
            <a:pPr fontAlgn="auto">
              <a:spcAft>
                <a:spcPts val="0"/>
              </a:spcAft>
              <a:buFont typeface="Arial" pitchFamily="34" charset="0"/>
              <a:buChar char="•"/>
              <a:defRPr/>
            </a:pPr>
            <a:endParaRPr lang="en-CA" dirty="0">
              <a:solidFill>
                <a:schemeClr val="tx1">
                  <a:lumMod val="75000"/>
                  <a:lumOff val="25000"/>
                </a:schemeClr>
              </a:solidFill>
            </a:endParaRPr>
          </a:p>
          <a:p>
            <a:pPr fontAlgn="auto">
              <a:spcAft>
                <a:spcPts val="0"/>
              </a:spcAft>
              <a:buFont typeface="Arial" pitchFamily="34" charset="0"/>
              <a:buChar char="•"/>
              <a:defRPr/>
            </a:pPr>
            <a:endParaRPr lang="fr-CA" dirty="0">
              <a:solidFill>
                <a:schemeClr val="tx1">
                  <a:lumMod val="75000"/>
                  <a:lumOff val="25000"/>
                </a:schemeClr>
              </a:solidFill>
            </a:endParaRPr>
          </a:p>
          <a:p>
            <a:pPr eaLnBrk="1" fontAlgn="auto" hangingPunct="1">
              <a:spcAft>
                <a:spcPts val="0"/>
              </a:spcAft>
              <a:buFont typeface="Arial" pitchFamily="34" charset="0"/>
              <a:buChar char="•"/>
              <a:defRPr/>
            </a:pPr>
            <a:endParaRPr lang="fr-CA" dirty="0" smtClean="0">
              <a:solidFill>
                <a:schemeClr val="tx1">
                  <a:lumMod val="75000"/>
                  <a:lumOff val="25000"/>
                </a:schemeClr>
              </a:solidFill>
              <a:ea typeface="+mn-ea"/>
              <a:cs typeface="+mn-cs"/>
            </a:endParaRPr>
          </a:p>
        </p:txBody>
      </p:sp>
    </p:spTree>
    <p:extLst>
      <p:ext uri="{BB962C8B-B14F-4D97-AF65-F5344CB8AC3E}">
        <p14:creationId xmlns:p14="http://schemas.microsoft.com/office/powerpoint/2010/main" val="36872061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rtlCol="0">
            <a:normAutofit/>
          </a:bodyPr>
          <a:lstStyle/>
          <a:p>
            <a:pPr eaLnBrk="1" fontAlgn="auto" hangingPunct="1">
              <a:spcAft>
                <a:spcPts val="0"/>
              </a:spcAft>
              <a:defRPr/>
            </a:pPr>
            <a:r>
              <a:rPr lang="fr-CA" dirty="0" err="1" smtClean="0">
                <a:solidFill>
                  <a:schemeClr val="tx1">
                    <a:lumMod val="75000"/>
                    <a:lumOff val="25000"/>
                  </a:schemeClr>
                </a:solidFill>
                <a:latin typeface="Comic Sans MS" pitchFamily="66" charset="0"/>
              </a:rPr>
              <a:t>Assessment</a:t>
            </a:r>
            <a:r>
              <a:rPr lang="fr-CA" dirty="0" smtClean="0">
                <a:solidFill>
                  <a:schemeClr val="tx1">
                    <a:lumMod val="75000"/>
                    <a:lumOff val="25000"/>
                  </a:schemeClr>
                </a:solidFill>
                <a:latin typeface="Comic Sans MS" pitchFamily="66" charset="0"/>
              </a:rPr>
              <a:t> </a:t>
            </a:r>
          </a:p>
        </p:txBody>
      </p:sp>
      <p:sp>
        <p:nvSpPr>
          <p:cNvPr id="5" name="Espace réservé du contenu 2"/>
          <p:cNvSpPr>
            <a:spLocks noGrp="1"/>
          </p:cNvSpPr>
          <p:nvPr>
            <p:ph idx="1"/>
          </p:nvPr>
        </p:nvSpPr>
        <p:spPr>
          <a:xfrm>
            <a:off x="428625" y="1928813"/>
            <a:ext cx="8229600" cy="4525962"/>
          </a:xfrm>
        </p:spPr>
        <p:txBody>
          <a:bodyPr rtlCol="0">
            <a:normAutofit/>
          </a:bodyPr>
          <a:lstStyle/>
          <a:p>
            <a:pPr eaLnBrk="1" fontAlgn="auto" hangingPunct="1">
              <a:spcAft>
                <a:spcPts val="0"/>
              </a:spcAft>
              <a:buFont typeface="Arial" pitchFamily="34" charset="0"/>
              <a:buChar char="•"/>
              <a:defRPr/>
            </a:pPr>
            <a:r>
              <a:rPr lang="en-CA" dirty="0" smtClean="0">
                <a:solidFill>
                  <a:schemeClr val="tx1">
                    <a:lumMod val="75000"/>
                    <a:lumOff val="25000"/>
                  </a:schemeClr>
                </a:solidFill>
                <a:latin typeface="Comic Sans MS" pitchFamily="66" charset="0"/>
              </a:rPr>
              <a:t>OWA Assessment K-8</a:t>
            </a:r>
          </a:p>
          <a:p>
            <a:pPr eaLnBrk="1" fontAlgn="auto" hangingPunct="1">
              <a:spcAft>
                <a:spcPts val="0"/>
              </a:spcAft>
              <a:buFont typeface="Arial" pitchFamily="34" charset="0"/>
              <a:buChar char="•"/>
              <a:defRPr/>
            </a:pPr>
            <a:endParaRPr lang="en-CA" dirty="0">
              <a:solidFill>
                <a:schemeClr val="tx1">
                  <a:lumMod val="75000"/>
                  <a:lumOff val="25000"/>
                </a:schemeClr>
              </a:solidFill>
              <a:latin typeface="Comic Sans MS" pitchFamily="66" charset="0"/>
            </a:endParaRPr>
          </a:p>
          <a:p>
            <a:pPr fontAlgn="auto">
              <a:spcAft>
                <a:spcPts val="0"/>
              </a:spcAft>
              <a:buFont typeface="Arial" pitchFamily="34" charset="0"/>
              <a:buChar char="•"/>
              <a:defRPr/>
            </a:pPr>
            <a:r>
              <a:rPr lang="en-CA" dirty="0" smtClean="0">
                <a:solidFill>
                  <a:schemeClr val="tx1">
                    <a:lumMod val="75000"/>
                    <a:lumOff val="25000"/>
                  </a:schemeClr>
                </a:solidFill>
                <a:latin typeface="Comic Sans MS" pitchFamily="66" charset="0"/>
              </a:rPr>
              <a:t> </a:t>
            </a:r>
            <a:r>
              <a:rPr lang="en-CA" dirty="0">
                <a:solidFill>
                  <a:schemeClr val="tx1">
                    <a:lumMod val="75000"/>
                    <a:lumOff val="25000"/>
                  </a:schemeClr>
                </a:solidFill>
                <a:latin typeface="Comic Sans MS" pitchFamily="66" charset="0"/>
              </a:rPr>
              <a:t> </a:t>
            </a:r>
            <a:r>
              <a:rPr lang="en-CA" dirty="0" smtClean="0">
                <a:solidFill>
                  <a:schemeClr val="tx1">
                    <a:lumMod val="75000"/>
                    <a:lumOff val="25000"/>
                  </a:schemeClr>
                </a:solidFill>
                <a:latin typeface="Comic Sans MS" pitchFamily="66" charset="0"/>
              </a:rPr>
              <a:t>Student Writing Attitude survey</a:t>
            </a:r>
          </a:p>
          <a:p>
            <a:pPr marL="0" indent="0" fontAlgn="auto">
              <a:spcAft>
                <a:spcPts val="0"/>
              </a:spcAft>
              <a:buNone/>
              <a:defRPr/>
            </a:pPr>
            <a:endParaRPr lang="en-CA" dirty="0">
              <a:solidFill>
                <a:schemeClr val="tx1">
                  <a:lumMod val="75000"/>
                  <a:lumOff val="25000"/>
                </a:schemeClr>
              </a:solidFill>
              <a:latin typeface="Comic Sans MS" pitchFamily="66" charset="0"/>
            </a:endParaRPr>
          </a:p>
          <a:p>
            <a:pPr fontAlgn="auto">
              <a:spcAft>
                <a:spcPts val="0"/>
              </a:spcAft>
              <a:buFont typeface="Arial" pitchFamily="34" charset="0"/>
              <a:buChar char="•"/>
              <a:defRPr/>
            </a:pPr>
            <a:endParaRPr lang="fr-CA" dirty="0">
              <a:solidFill>
                <a:schemeClr val="tx1">
                  <a:lumMod val="75000"/>
                  <a:lumOff val="25000"/>
                </a:schemeClr>
              </a:solidFill>
            </a:endParaRPr>
          </a:p>
          <a:p>
            <a:pPr eaLnBrk="1" fontAlgn="auto" hangingPunct="1">
              <a:spcAft>
                <a:spcPts val="0"/>
              </a:spcAft>
              <a:buFont typeface="Arial" pitchFamily="34" charset="0"/>
              <a:buChar char="•"/>
              <a:defRPr/>
            </a:pPr>
            <a:endParaRPr lang="fr-CA" dirty="0" smtClean="0">
              <a:solidFill>
                <a:schemeClr val="tx1">
                  <a:lumMod val="75000"/>
                  <a:lumOff val="25000"/>
                </a:schemeClr>
              </a:solidFill>
              <a:ea typeface="+mn-ea"/>
              <a:cs typeface="+mn-cs"/>
            </a:endParaRPr>
          </a:p>
        </p:txBody>
      </p:sp>
    </p:spTree>
    <p:extLst>
      <p:ext uri="{BB962C8B-B14F-4D97-AF65-F5344CB8AC3E}">
        <p14:creationId xmlns:p14="http://schemas.microsoft.com/office/powerpoint/2010/main" val="51026816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rtlCol="0">
            <a:normAutofit/>
          </a:bodyPr>
          <a:lstStyle/>
          <a:p>
            <a:pPr eaLnBrk="1" fontAlgn="auto" hangingPunct="1">
              <a:spcAft>
                <a:spcPts val="0"/>
              </a:spcAft>
              <a:defRPr/>
            </a:pPr>
            <a:r>
              <a:rPr lang="fr-CA" dirty="0" err="1" smtClean="0">
                <a:solidFill>
                  <a:schemeClr val="tx1">
                    <a:lumMod val="75000"/>
                    <a:lumOff val="25000"/>
                  </a:schemeClr>
                </a:solidFill>
                <a:latin typeface="Comic Sans MS" pitchFamily="66" charset="0"/>
              </a:rPr>
              <a:t>Assessment</a:t>
            </a:r>
            <a:r>
              <a:rPr lang="fr-CA" dirty="0" smtClean="0">
                <a:solidFill>
                  <a:schemeClr val="tx1">
                    <a:lumMod val="75000"/>
                    <a:lumOff val="25000"/>
                  </a:schemeClr>
                </a:solidFill>
                <a:latin typeface="Comic Sans MS" pitchFamily="66" charset="0"/>
              </a:rPr>
              <a:t> </a:t>
            </a:r>
          </a:p>
        </p:txBody>
      </p:sp>
      <p:sp>
        <p:nvSpPr>
          <p:cNvPr id="5" name="Espace réservé du contenu 2"/>
          <p:cNvSpPr>
            <a:spLocks noGrp="1"/>
          </p:cNvSpPr>
          <p:nvPr>
            <p:ph idx="1"/>
          </p:nvPr>
        </p:nvSpPr>
        <p:spPr>
          <a:xfrm>
            <a:off x="428625" y="1928813"/>
            <a:ext cx="8229600" cy="4525962"/>
          </a:xfrm>
        </p:spPr>
        <p:txBody>
          <a:bodyPr rtlCol="0">
            <a:normAutofit/>
          </a:bodyPr>
          <a:lstStyle/>
          <a:p>
            <a:pPr eaLnBrk="1" fontAlgn="auto" hangingPunct="1">
              <a:spcAft>
                <a:spcPts val="0"/>
              </a:spcAft>
              <a:buFont typeface="Arial" pitchFamily="34" charset="0"/>
              <a:buChar char="•"/>
              <a:defRPr/>
            </a:pPr>
            <a:r>
              <a:rPr lang="en-CA" dirty="0" err="1" smtClean="0">
                <a:solidFill>
                  <a:schemeClr val="tx1">
                    <a:lumMod val="75000"/>
                    <a:lumOff val="25000"/>
                  </a:schemeClr>
                </a:solidFill>
                <a:latin typeface="Comic Sans MS" pitchFamily="66" charset="0"/>
              </a:rPr>
              <a:t>Dolch</a:t>
            </a:r>
            <a:r>
              <a:rPr lang="en-CA" dirty="0" smtClean="0">
                <a:solidFill>
                  <a:schemeClr val="tx1">
                    <a:lumMod val="75000"/>
                    <a:lumOff val="25000"/>
                  </a:schemeClr>
                </a:solidFill>
                <a:latin typeface="Comic Sans MS" pitchFamily="66" charset="0"/>
              </a:rPr>
              <a:t> Basic Sight Words Assessment (</a:t>
            </a:r>
            <a:r>
              <a:rPr lang="en-CA" dirty="0" err="1" smtClean="0">
                <a:solidFill>
                  <a:schemeClr val="tx1">
                    <a:lumMod val="75000"/>
                    <a:lumOff val="25000"/>
                  </a:schemeClr>
                </a:solidFill>
                <a:latin typeface="Comic Sans MS" pitchFamily="66" charset="0"/>
              </a:rPr>
              <a:t>Pg</a:t>
            </a:r>
            <a:r>
              <a:rPr lang="en-CA" dirty="0" smtClean="0">
                <a:solidFill>
                  <a:schemeClr val="tx1">
                    <a:lumMod val="75000"/>
                    <a:lumOff val="25000"/>
                  </a:schemeClr>
                </a:solidFill>
                <a:latin typeface="Comic Sans MS" pitchFamily="66" charset="0"/>
              </a:rPr>
              <a:t> 16) Read from assessment handbook. </a:t>
            </a:r>
          </a:p>
          <a:p>
            <a:pPr eaLnBrk="1" fontAlgn="auto" hangingPunct="1">
              <a:spcAft>
                <a:spcPts val="0"/>
              </a:spcAft>
              <a:buFont typeface="Arial" pitchFamily="34" charset="0"/>
              <a:buChar char="•"/>
              <a:defRPr/>
            </a:pPr>
            <a:endParaRPr lang="en-CA" dirty="0">
              <a:solidFill>
                <a:schemeClr val="tx1">
                  <a:lumMod val="75000"/>
                  <a:lumOff val="25000"/>
                </a:schemeClr>
              </a:solidFill>
              <a:latin typeface="Comic Sans MS" pitchFamily="66" charset="0"/>
            </a:endParaRPr>
          </a:p>
          <a:p>
            <a:pPr fontAlgn="auto">
              <a:spcAft>
                <a:spcPts val="0"/>
              </a:spcAft>
              <a:buFont typeface="Arial" pitchFamily="34" charset="0"/>
              <a:buChar char="•"/>
              <a:defRPr/>
            </a:pPr>
            <a:r>
              <a:rPr lang="en-CA" dirty="0" smtClean="0">
                <a:solidFill>
                  <a:schemeClr val="tx1">
                    <a:lumMod val="75000"/>
                    <a:lumOff val="25000"/>
                  </a:schemeClr>
                </a:solidFill>
                <a:latin typeface="Comic Sans MS" pitchFamily="66" charset="0"/>
              </a:rPr>
              <a:t> This assessment is an assessment of the first 100 words students should learn. </a:t>
            </a:r>
          </a:p>
          <a:p>
            <a:pPr fontAlgn="auto">
              <a:spcAft>
                <a:spcPts val="0"/>
              </a:spcAft>
              <a:buFont typeface="Arial" pitchFamily="34" charset="0"/>
              <a:buChar char="•"/>
              <a:defRPr/>
            </a:pPr>
            <a:endParaRPr lang="en-CA" dirty="0" smtClean="0">
              <a:solidFill>
                <a:schemeClr val="tx1">
                  <a:lumMod val="75000"/>
                  <a:lumOff val="25000"/>
                </a:schemeClr>
              </a:solidFill>
            </a:endParaRPr>
          </a:p>
        </p:txBody>
      </p:sp>
    </p:spTree>
    <p:extLst>
      <p:ext uri="{BB962C8B-B14F-4D97-AF65-F5344CB8AC3E}">
        <p14:creationId xmlns:p14="http://schemas.microsoft.com/office/powerpoint/2010/main" val="34780794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rtlCol="0">
            <a:normAutofit/>
          </a:bodyPr>
          <a:lstStyle/>
          <a:p>
            <a:pPr eaLnBrk="1" fontAlgn="auto" hangingPunct="1">
              <a:spcAft>
                <a:spcPts val="0"/>
              </a:spcAft>
              <a:defRPr/>
            </a:pPr>
            <a:r>
              <a:rPr lang="fr-CA" dirty="0" err="1" smtClean="0">
                <a:solidFill>
                  <a:schemeClr val="tx1">
                    <a:lumMod val="75000"/>
                    <a:lumOff val="25000"/>
                  </a:schemeClr>
                </a:solidFill>
                <a:latin typeface="Comic Sans MS" pitchFamily="66" charset="0"/>
              </a:rPr>
              <a:t>Assessment</a:t>
            </a:r>
            <a:r>
              <a:rPr lang="fr-CA" dirty="0" smtClean="0">
                <a:solidFill>
                  <a:schemeClr val="tx1">
                    <a:lumMod val="75000"/>
                    <a:lumOff val="25000"/>
                  </a:schemeClr>
                </a:solidFill>
                <a:latin typeface="Comic Sans MS" pitchFamily="66" charset="0"/>
              </a:rPr>
              <a:t> </a:t>
            </a:r>
          </a:p>
        </p:txBody>
      </p:sp>
      <p:sp>
        <p:nvSpPr>
          <p:cNvPr id="5" name="Espace réservé du contenu 2"/>
          <p:cNvSpPr>
            <a:spLocks noGrp="1"/>
          </p:cNvSpPr>
          <p:nvPr>
            <p:ph idx="1"/>
          </p:nvPr>
        </p:nvSpPr>
        <p:spPr>
          <a:xfrm>
            <a:off x="428625" y="1928813"/>
            <a:ext cx="8229600" cy="4525962"/>
          </a:xfrm>
        </p:spPr>
        <p:txBody>
          <a:bodyPr rtlCol="0">
            <a:normAutofit/>
          </a:bodyPr>
          <a:lstStyle/>
          <a:p>
            <a:pPr marL="0" indent="0" eaLnBrk="1" fontAlgn="auto" hangingPunct="1">
              <a:spcAft>
                <a:spcPts val="0"/>
              </a:spcAft>
              <a:buNone/>
              <a:defRPr/>
            </a:pPr>
            <a:r>
              <a:rPr lang="en-CA" dirty="0" smtClean="0">
                <a:solidFill>
                  <a:schemeClr val="tx1">
                    <a:lumMod val="75000"/>
                    <a:lumOff val="25000"/>
                  </a:schemeClr>
                </a:solidFill>
                <a:latin typeface="Comic Sans MS" pitchFamily="66" charset="0"/>
              </a:rPr>
              <a:t>San Diego Quick Assessment</a:t>
            </a:r>
          </a:p>
          <a:p>
            <a:pPr marL="365760" lvl="1" indent="0" fontAlgn="auto">
              <a:spcAft>
                <a:spcPts val="0"/>
              </a:spcAft>
              <a:buNone/>
              <a:defRPr/>
            </a:pPr>
            <a:r>
              <a:rPr lang="en-CA" dirty="0" smtClean="0">
                <a:solidFill>
                  <a:schemeClr val="tx1">
                    <a:lumMod val="75000"/>
                    <a:lumOff val="25000"/>
                  </a:schemeClr>
                </a:solidFill>
                <a:latin typeface="Comic Sans MS" pitchFamily="66" charset="0"/>
              </a:rPr>
              <a:t>Test designed to help teachers find a students instructional reading level. </a:t>
            </a:r>
          </a:p>
          <a:p>
            <a:pPr marL="685800" lvl="2" indent="0" fontAlgn="auto">
              <a:spcAft>
                <a:spcPts val="0"/>
              </a:spcAft>
              <a:buNone/>
              <a:defRPr/>
            </a:pPr>
            <a:r>
              <a:rPr lang="en-CA" dirty="0" smtClean="0">
                <a:solidFill>
                  <a:schemeClr val="tx1">
                    <a:lumMod val="75000"/>
                    <a:lumOff val="25000"/>
                  </a:schemeClr>
                </a:solidFill>
                <a:latin typeface="Comic Sans MS" pitchFamily="66" charset="0"/>
              </a:rPr>
              <a:t>Relies on some sight word knowledge. </a:t>
            </a:r>
          </a:p>
          <a:p>
            <a:pPr marL="457200" lvl="1" indent="0">
              <a:buNone/>
              <a:defRPr/>
            </a:pPr>
            <a:endParaRPr lang="en-CA" dirty="0">
              <a:solidFill>
                <a:schemeClr val="tx1">
                  <a:lumMod val="75000"/>
                  <a:lumOff val="25000"/>
                </a:schemeClr>
              </a:solidFill>
              <a:latin typeface="Comic Sans MS" pitchFamily="66" charset="0"/>
            </a:endParaRPr>
          </a:p>
          <a:p>
            <a:pPr marL="365760" lvl="1" indent="0" fontAlgn="auto">
              <a:spcAft>
                <a:spcPts val="0"/>
              </a:spcAft>
              <a:buNone/>
              <a:defRPr/>
            </a:pPr>
            <a:r>
              <a:rPr lang="en-CA" dirty="0" smtClean="0">
                <a:solidFill>
                  <a:schemeClr val="tx1">
                    <a:lumMod val="75000"/>
                    <a:lumOff val="25000"/>
                  </a:schemeClr>
                </a:solidFill>
                <a:latin typeface="Comic Sans MS" pitchFamily="66" charset="0"/>
              </a:rPr>
              <a:t>Use with reading A-Z or PM Benchmark to gain an understanding of strategies and comprehension levels. </a:t>
            </a:r>
            <a:endParaRPr lang="fr-CA" dirty="0">
              <a:solidFill>
                <a:schemeClr val="tx1">
                  <a:lumMod val="75000"/>
                  <a:lumOff val="25000"/>
                </a:schemeClr>
              </a:solidFill>
              <a:latin typeface="Comic Sans MS" pitchFamily="66" charset="0"/>
            </a:endParaRPr>
          </a:p>
          <a:p>
            <a:pPr marL="0" indent="0" eaLnBrk="1" fontAlgn="auto" hangingPunct="1">
              <a:spcAft>
                <a:spcPts val="0"/>
              </a:spcAft>
              <a:buNone/>
              <a:defRPr/>
            </a:pPr>
            <a:endParaRPr lang="fr-CA" dirty="0" smtClean="0">
              <a:solidFill>
                <a:schemeClr val="tx1">
                  <a:lumMod val="75000"/>
                  <a:lumOff val="25000"/>
                </a:schemeClr>
              </a:solidFill>
              <a:latin typeface="Comic Sans MS" pitchFamily="66" charset="0"/>
            </a:endParaRPr>
          </a:p>
        </p:txBody>
      </p:sp>
    </p:spTree>
    <p:extLst>
      <p:ext uri="{BB962C8B-B14F-4D97-AF65-F5344CB8AC3E}">
        <p14:creationId xmlns:p14="http://schemas.microsoft.com/office/powerpoint/2010/main" val="42195764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rtlCol="0">
            <a:normAutofit/>
          </a:bodyPr>
          <a:lstStyle/>
          <a:p>
            <a:pPr eaLnBrk="1" fontAlgn="auto" hangingPunct="1">
              <a:spcAft>
                <a:spcPts val="0"/>
              </a:spcAft>
              <a:defRPr/>
            </a:pPr>
            <a:r>
              <a:rPr lang="fr-CA" dirty="0" err="1" smtClean="0">
                <a:solidFill>
                  <a:schemeClr val="tx1">
                    <a:lumMod val="75000"/>
                    <a:lumOff val="25000"/>
                  </a:schemeClr>
                </a:solidFill>
                <a:latin typeface="Comic Sans MS" pitchFamily="66" charset="0"/>
              </a:rPr>
              <a:t>Assessment</a:t>
            </a:r>
            <a:r>
              <a:rPr lang="fr-CA" dirty="0" smtClean="0">
                <a:solidFill>
                  <a:schemeClr val="tx1">
                    <a:lumMod val="75000"/>
                    <a:lumOff val="25000"/>
                  </a:schemeClr>
                </a:solidFill>
                <a:latin typeface="Comic Sans MS" pitchFamily="66" charset="0"/>
              </a:rPr>
              <a:t> </a:t>
            </a:r>
          </a:p>
        </p:txBody>
      </p:sp>
      <p:sp>
        <p:nvSpPr>
          <p:cNvPr id="5" name="Espace réservé du contenu 2"/>
          <p:cNvSpPr>
            <a:spLocks noGrp="1"/>
          </p:cNvSpPr>
          <p:nvPr>
            <p:ph idx="1"/>
          </p:nvPr>
        </p:nvSpPr>
        <p:spPr>
          <a:xfrm>
            <a:off x="428625" y="1928813"/>
            <a:ext cx="8229600" cy="4525962"/>
          </a:xfrm>
        </p:spPr>
        <p:txBody>
          <a:bodyPr rtlCol="0">
            <a:normAutofit/>
          </a:bodyPr>
          <a:lstStyle/>
          <a:p>
            <a:pPr eaLnBrk="1" fontAlgn="auto" hangingPunct="1">
              <a:spcAft>
                <a:spcPts val="0"/>
              </a:spcAft>
              <a:buFont typeface="Arial" pitchFamily="34" charset="0"/>
              <a:buChar char="•"/>
              <a:defRPr/>
            </a:pPr>
            <a:r>
              <a:rPr lang="en-CA" dirty="0" smtClean="0">
                <a:solidFill>
                  <a:schemeClr val="tx1">
                    <a:lumMod val="75000"/>
                    <a:lumOff val="25000"/>
                  </a:schemeClr>
                </a:solidFill>
                <a:latin typeface="Comic Sans MS" pitchFamily="66" charset="0"/>
              </a:rPr>
              <a:t>Numeracy </a:t>
            </a:r>
          </a:p>
          <a:p>
            <a:pPr lvl="1" fontAlgn="auto">
              <a:spcAft>
                <a:spcPts val="0"/>
              </a:spcAft>
              <a:buFont typeface="Arial" pitchFamily="34" charset="0"/>
              <a:buChar char="•"/>
              <a:defRPr/>
            </a:pPr>
            <a:r>
              <a:rPr lang="en-CA" dirty="0" smtClean="0">
                <a:solidFill>
                  <a:schemeClr val="tx1">
                    <a:lumMod val="75000"/>
                    <a:lumOff val="25000"/>
                  </a:schemeClr>
                </a:solidFill>
                <a:latin typeface="Comic Sans MS" pitchFamily="66" charset="0"/>
              </a:rPr>
              <a:t>WRAT 4 Numeracy Assessment</a:t>
            </a:r>
          </a:p>
          <a:p>
            <a:pPr lvl="1" fontAlgn="auto">
              <a:spcAft>
                <a:spcPts val="0"/>
              </a:spcAft>
              <a:buFont typeface="Arial" pitchFamily="34" charset="0"/>
              <a:buChar char="•"/>
              <a:defRPr/>
            </a:pPr>
            <a:r>
              <a:rPr lang="en-CA" dirty="0" smtClean="0">
                <a:solidFill>
                  <a:schemeClr val="tx1">
                    <a:lumMod val="75000"/>
                    <a:lumOff val="25000"/>
                  </a:schemeClr>
                </a:solidFill>
                <a:latin typeface="Comic Sans MS" pitchFamily="66" charset="0"/>
              </a:rPr>
              <a:t>Basic Facts Assessment</a:t>
            </a:r>
          </a:p>
          <a:p>
            <a:pPr marL="0" indent="0" fontAlgn="auto">
              <a:spcAft>
                <a:spcPts val="0"/>
              </a:spcAft>
              <a:buNone/>
              <a:defRPr/>
            </a:pPr>
            <a:endParaRPr lang="en-CA" dirty="0">
              <a:solidFill>
                <a:schemeClr val="tx1">
                  <a:lumMod val="75000"/>
                  <a:lumOff val="25000"/>
                </a:schemeClr>
              </a:solidFill>
              <a:latin typeface="Comic Sans MS" pitchFamily="66" charset="0"/>
            </a:endParaRPr>
          </a:p>
          <a:p>
            <a:pPr fontAlgn="auto">
              <a:spcAft>
                <a:spcPts val="0"/>
              </a:spcAft>
              <a:buFont typeface="Arial" pitchFamily="34" charset="0"/>
              <a:buChar char="•"/>
              <a:defRPr/>
            </a:pPr>
            <a:endParaRPr lang="en-CA" dirty="0">
              <a:solidFill>
                <a:schemeClr val="tx1">
                  <a:lumMod val="75000"/>
                  <a:lumOff val="25000"/>
                </a:schemeClr>
              </a:solidFill>
              <a:latin typeface="Comic Sans MS" pitchFamily="66" charset="0"/>
            </a:endParaRPr>
          </a:p>
          <a:p>
            <a:pPr fontAlgn="auto">
              <a:spcAft>
                <a:spcPts val="0"/>
              </a:spcAft>
              <a:buFont typeface="Arial" pitchFamily="34" charset="0"/>
              <a:buChar char="•"/>
              <a:defRPr/>
            </a:pPr>
            <a:r>
              <a:rPr lang="en-CA" dirty="0" smtClean="0">
                <a:solidFill>
                  <a:schemeClr val="tx1">
                    <a:lumMod val="75000"/>
                    <a:lumOff val="25000"/>
                  </a:schemeClr>
                </a:solidFill>
                <a:latin typeface="Comic Sans MS" pitchFamily="66" charset="0"/>
              </a:rPr>
              <a:t>Questions?</a:t>
            </a:r>
            <a:endParaRPr lang="fr-CA" dirty="0">
              <a:solidFill>
                <a:schemeClr val="tx1">
                  <a:lumMod val="75000"/>
                  <a:lumOff val="25000"/>
                </a:schemeClr>
              </a:solidFill>
              <a:latin typeface="Comic Sans MS" pitchFamily="66" charset="0"/>
            </a:endParaRPr>
          </a:p>
          <a:p>
            <a:pPr eaLnBrk="1" fontAlgn="auto" hangingPunct="1">
              <a:spcAft>
                <a:spcPts val="0"/>
              </a:spcAft>
              <a:buFont typeface="Arial" pitchFamily="34" charset="0"/>
              <a:buChar char="•"/>
              <a:defRPr/>
            </a:pPr>
            <a:endParaRPr lang="fr-CA" dirty="0" smtClean="0">
              <a:solidFill>
                <a:schemeClr val="tx1">
                  <a:lumMod val="75000"/>
                  <a:lumOff val="25000"/>
                </a:schemeClr>
              </a:solidFill>
              <a:latin typeface="Comic Sans MS" pitchFamily="66" charset="0"/>
            </a:endParaRPr>
          </a:p>
        </p:txBody>
      </p:sp>
    </p:spTree>
    <p:extLst>
      <p:ext uri="{BB962C8B-B14F-4D97-AF65-F5344CB8AC3E}">
        <p14:creationId xmlns:p14="http://schemas.microsoft.com/office/powerpoint/2010/main" val="15186590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rtlCol="0">
            <a:normAutofit/>
          </a:bodyPr>
          <a:lstStyle/>
          <a:p>
            <a:pPr eaLnBrk="1" fontAlgn="auto" hangingPunct="1">
              <a:spcAft>
                <a:spcPts val="0"/>
              </a:spcAft>
              <a:defRPr/>
            </a:pPr>
            <a:r>
              <a:rPr lang="fr-CA" dirty="0" err="1" smtClean="0">
                <a:solidFill>
                  <a:schemeClr val="tx1">
                    <a:lumMod val="75000"/>
                    <a:lumOff val="25000"/>
                  </a:schemeClr>
                </a:solidFill>
                <a:latin typeface="Comic Sans MS" pitchFamily="66" charset="0"/>
              </a:rPr>
              <a:t>Assessment</a:t>
            </a:r>
            <a:r>
              <a:rPr lang="fr-CA" dirty="0" smtClean="0">
                <a:solidFill>
                  <a:schemeClr val="tx1">
                    <a:lumMod val="75000"/>
                    <a:lumOff val="25000"/>
                  </a:schemeClr>
                </a:solidFill>
                <a:latin typeface="Comic Sans MS" pitchFamily="66" charset="0"/>
              </a:rPr>
              <a:t> </a:t>
            </a:r>
          </a:p>
        </p:txBody>
      </p:sp>
      <p:sp>
        <p:nvSpPr>
          <p:cNvPr id="5" name="Espace réservé du contenu 2"/>
          <p:cNvSpPr>
            <a:spLocks noGrp="1"/>
          </p:cNvSpPr>
          <p:nvPr>
            <p:ph idx="1"/>
          </p:nvPr>
        </p:nvSpPr>
        <p:spPr>
          <a:xfrm>
            <a:off x="428625" y="1928813"/>
            <a:ext cx="8229600" cy="4525962"/>
          </a:xfrm>
        </p:spPr>
        <p:txBody>
          <a:bodyPr rtlCol="0">
            <a:normAutofit/>
          </a:bodyPr>
          <a:lstStyle/>
          <a:p>
            <a:pPr marL="457200" lvl="1" indent="0" fontAlgn="auto">
              <a:spcAft>
                <a:spcPts val="0"/>
              </a:spcAft>
              <a:buNone/>
              <a:defRPr/>
            </a:pPr>
            <a:r>
              <a:rPr lang="en-CA" dirty="0" smtClean="0">
                <a:solidFill>
                  <a:schemeClr val="tx1">
                    <a:lumMod val="75000"/>
                    <a:lumOff val="25000"/>
                  </a:schemeClr>
                </a:solidFill>
                <a:latin typeface="Comic Sans MS" pitchFamily="66" charset="0"/>
              </a:rPr>
              <a:t>Evaluation</a:t>
            </a:r>
          </a:p>
          <a:p>
            <a:pPr marL="457200" lvl="1" indent="0" fontAlgn="auto">
              <a:spcAft>
                <a:spcPts val="0"/>
              </a:spcAft>
              <a:buNone/>
              <a:defRPr/>
            </a:pPr>
            <a:endParaRPr lang="en-CA" dirty="0">
              <a:solidFill>
                <a:schemeClr val="tx1">
                  <a:lumMod val="75000"/>
                  <a:lumOff val="25000"/>
                </a:schemeClr>
              </a:solidFill>
              <a:latin typeface="Comic Sans MS" pitchFamily="66" charset="0"/>
            </a:endParaRPr>
          </a:p>
          <a:p>
            <a:pPr lvl="1" fontAlgn="auto">
              <a:spcAft>
                <a:spcPts val="0"/>
              </a:spcAft>
              <a:buFontTx/>
              <a:buChar char="•"/>
              <a:defRPr/>
            </a:pPr>
            <a:r>
              <a:rPr lang="en-CA" dirty="0" smtClean="0">
                <a:solidFill>
                  <a:schemeClr val="tx1">
                    <a:lumMod val="75000"/>
                    <a:lumOff val="25000"/>
                  </a:schemeClr>
                </a:solidFill>
                <a:latin typeface="Comic Sans MS" pitchFamily="66" charset="0"/>
              </a:rPr>
              <a:t>Assessment is a way to find opportunities for more learning.</a:t>
            </a:r>
          </a:p>
          <a:p>
            <a:pPr lvl="1" fontAlgn="auto">
              <a:spcAft>
                <a:spcPts val="0"/>
              </a:spcAft>
              <a:buFontTx/>
              <a:buChar char="•"/>
              <a:defRPr/>
            </a:pPr>
            <a:r>
              <a:rPr lang="en-CA" dirty="0">
                <a:solidFill>
                  <a:schemeClr val="tx1">
                    <a:lumMod val="75000"/>
                    <a:lumOff val="25000"/>
                  </a:schemeClr>
                </a:solidFill>
                <a:latin typeface="Comic Sans MS" pitchFamily="66" charset="0"/>
              </a:rPr>
              <a:t> </a:t>
            </a:r>
            <a:r>
              <a:rPr lang="en-CA" dirty="0" smtClean="0">
                <a:solidFill>
                  <a:schemeClr val="tx1">
                    <a:lumMod val="75000"/>
                    <a:lumOff val="25000"/>
                  </a:schemeClr>
                </a:solidFill>
                <a:latin typeface="Comic Sans MS" pitchFamily="66" charset="0"/>
              </a:rPr>
              <a:t>Reporting to students and parents </a:t>
            </a:r>
          </a:p>
          <a:p>
            <a:pPr lvl="2" fontAlgn="auto">
              <a:spcAft>
                <a:spcPts val="0"/>
              </a:spcAft>
              <a:buFontTx/>
              <a:buChar char="•"/>
              <a:defRPr/>
            </a:pPr>
            <a:r>
              <a:rPr lang="en-CA" dirty="0" smtClean="0">
                <a:solidFill>
                  <a:schemeClr val="tx1">
                    <a:lumMod val="75000"/>
                    <a:lumOff val="25000"/>
                  </a:schemeClr>
                </a:solidFill>
                <a:latin typeface="Comic Sans MS" pitchFamily="66" charset="0"/>
              </a:rPr>
              <a:t>Balanced (Both Strengths and opportunities)</a:t>
            </a:r>
          </a:p>
          <a:p>
            <a:pPr lvl="2" fontAlgn="auto">
              <a:spcAft>
                <a:spcPts val="0"/>
              </a:spcAft>
              <a:buFontTx/>
              <a:buChar char="•"/>
              <a:defRPr/>
            </a:pPr>
            <a:r>
              <a:rPr lang="en-CA" dirty="0" smtClean="0">
                <a:solidFill>
                  <a:schemeClr val="tx1">
                    <a:lumMod val="75000"/>
                    <a:lumOff val="25000"/>
                  </a:schemeClr>
                </a:solidFill>
                <a:latin typeface="Comic Sans MS" pitchFamily="66" charset="0"/>
              </a:rPr>
              <a:t>Be phrased as positively as possible.</a:t>
            </a:r>
          </a:p>
          <a:p>
            <a:pPr lvl="2" fontAlgn="auto">
              <a:spcAft>
                <a:spcPts val="0"/>
              </a:spcAft>
              <a:buFontTx/>
              <a:buChar char="•"/>
              <a:defRPr/>
            </a:pPr>
            <a:r>
              <a:rPr lang="en-CA" dirty="0" smtClean="0">
                <a:solidFill>
                  <a:schemeClr val="tx1">
                    <a:lumMod val="75000"/>
                    <a:lumOff val="25000"/>
                  </a:schemeClr>
                </a:solidFill>
                <a:latin typeface="Comic Sans MS" pitchFamily="66" charset="0"/>
              </a:rPr>
              <a:t>Respect the honour, integrity and self esteem of all involved. </a:t>
            </a:r>
          </a:p>
          <a:p>
            <a:pPr lvl="2" fontAlgn="auto">
              <a:spcAft>
                <a:spcPts val="0"/>
              </a:spcAft>
              <a:buFontTx/>
              <a:buChar char="•"/>
              <a:defRPr/>
            </a:pPr>
            <a:endParaRPr lang="en-CA" dirty="0" smtClean="0">
              <a:solidFill>
                <a:schemeClr val="tx1">
                  <a:lumMod val="75000"/>
                  <a:lumOff val="25000"/>
                </a:schemeClr>
              </a:solidFill>
              <a:latin typeface="Comic Sans MS" pitchFamily="66" charset="0"/>
            </a:endParaRPr>
          </a:p>
          <a:p>
            <a:pPr lvl="2" fontAlgn="auto">
              <a:spcAft>
                <a:spcPts val="0"/>
              </a:spcAft>
              <a:buFontTx/>
              <a:buChar char="•"/>
              <a:defRPr/>
            </a:pPr>
            <a:endParaRPr lang="en-CA" dirty="0" smtClean="0">
              <a:solidFill>
                <a:schemeClr val="tx1">
                  <a:lumMod val="75000"/>
                  <a:lumOff val="25000"/>
                </a:schemeClr>
              </a:solidFill>
              <a:latin typeface="Comic Sans MS" pitchFamily="66" charset="0"/>
            </a:endParaRPr>
          </a:p>
          <a:p>
            <a:pPr lvl="1" fontAlgn="auto">
              <a:spcAft>
                <a:spcPts val="0"/>
              </a:spcAft>
              <a:buFontTx/>
              <a:buChar char="•"/>
              <a:defRPr/>
            </a:pPr>
            <a:endParaRPr lang="fr-CA" dirty="0">
              <a:solidFill>
                <a:schemeClr val="tx1">
                  <a:lumMod val="75000"/>
                  <a:lumOff val="25000"/>
                </a:schemeClr>
              </a:solidFill>
              <a:latin typeface="Comic Sans MS" pitchFamily="66" charset="0"/>
            </a:endParaRPr>
          </a:p>
          <a:p>
            <a:pPr eaLnBrk="1" fontAlgn="auto" hangingPunct="1">
              <a:spcAft>
                <a:spcPts val="0"/>
              </a:spcAft>
              <a:buFont typeface="Arial" pitchFamily="34" charset="0"/>
              <a:buChar char="•"/>
              <a:defRPr/>
            </a:pPr>
            <a:endParaRPr lang="fr-CA" dirty="0" smtClean="0">
              <a:solidFill>
                <a:schemeClr val="tx1">
                  <a:lumMod val="75000"/>
                  <a:lumOff val="25000"/>
                </a:schemeClr>
              </a:solidFill>
              <a:ea typeface="+mn-ea"/>
              <a:cs typeface="+mn-cs"/>
            </a:endParaRPr>
          </a:p>
        </p:txBody>
      </p:sp>
    </p:spTree>
    <p:extLst>
      <p:ext uri="{BB962C8B-B14F-4D97-AF65-F5344CB8AC3E}">
        <p14:creationId xmlns:p14="http://schemas.microsoft.com/office/powerpoint/2010/main" val="2883091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rtlCol="0">
            <a:normAutofit/>
          </a:bodyPr>
          <a:lstStyle/>
          <a:p>
            <a:pPr eaLnBrk="1" fontAlgn="auto" hangingPunct="1">
              <a:spcAft>
                <a:spcPts val="0"/>
              </a:spcAft>
              <a:defRPr/>
            </a:pPr>
            <a:r>
              <a:rPr lang="fr-CA" dirty="0" err="1" smtClean="0">
                <a:solidFill>
                  <a:schemeClr val="tx1">
                    <a:lumMod val="75000"/>
                    <a:lumOff val="25000"/>
                  </a:schemeClr>
                </a:solidFill>
                <a:latin typeface="Comic Sans MS" pitchFamily="66" charset="0"/>
              </a:rPr>
              <a:t>Assessment</a:t>
            </a:r>
            <a:r>
              <a:rPr lang="fr-CA" dirty="0" smtClean="0">
                <a:solidFill>
                  <a:schemeClr val="tx1">
                    <a:lumMod val="75000"/>
                    <a:lumOff val="25000"/>
                  </a:schemeClr>
                </a:solidFill>
                <a:latin typeface="Comic Sans MS" pitchFamily="66" charset="0"/>
              </a:rPr>
              <a:t> </a:t>
            </a:r>
          </a:p>
        </p:txBody>
      </p:sp>
      <p:sp>
        <p:nvSpPr>
          <p:cNvPr id="5" name="Espace réservé du contenu 2"/>
          <p:cNvSpPr>
            <a:spLocks noGrp="1"/>
          </p:cNvSpPr>
          <p:nvPr>
            <p:ph idx="1"/>
          </p:nvPr>
        </p:nvSpPr>
        <p:spPr>
          <a:xfrm>
            <a:off x="395536" y="1412776"/>
            <a:ext cx="8229600" cy="4525962"/>
          </a:xfrm>
        </p:spPr>
        <p:txBody>
          <a:bodyPr rtlCol="0">
            <a:normAutofit/>
          </a:bodyPr>
          <a:lstStyle/>
          <a:p>
            <a:pPr eaLnBrk="1" fontAlgn="auto" hangingPunct="1">
              <a:spcAft>
                <a:spcPts val="0"/>
              </a:spcAft>
              <a:buFont typeface="Arial" pitchFamily="34" charset="0"/>
              <a:buChar char="•"/>
              <a:defRPr/>
            </a:pPr>
            <a:endParaRPr lang="en-CA" dirty="0" smtClean="0">
              <a:solidFill>
                <a:schemeClr val="tx1">
                  <a:lumMod val="75000"/>
                  <a:lumOff val="25000"/>
                </a:schemeClr>
              </a:solidFill>
              <a:ea typeface="+mn-ea"/>
              <a:cs typeface="+mn-cs"/>
            </a:endParaRPr>
          </a:p>
          <a:p>
            <a:pPr eaLnBrk="1" fontAlgn="auto" hangingPunct="1">
              <a:spcAft>
                <a:spcPts val="0"/>
              </a:spcAft>
              <a:buFont typeface="Arial" pitchFamily="34" charset="0"/>
              <a:buChar char="•"/>
              <a:defRPr/>
            </a:pPr>
            <a:endParaRPr lang="en-CA" dirty="0">
              <a:solidFill>
                <a:schemeClr val="tx1">
                  <a:lumMod val="75000"/>
                  <a:lumOff val="25000"/>
                </a:schemeClr>
              </a:solidFill>
              <a:ea typeface="+mn-ea"/>
              <a:cs typeface="+mn-cs"/>
            </a:endParaRPr>
          </a:p>
          <a:p>
            <a:pPr eaLnBrk="1" fontAlgn="auto" hangingPunct="1">
              <a:spcAft>
                <a:spcPts val="0"/>
              </a:spcAft>
              <a:buFont typeface="Arial" pitchFamily="34" charset="0"/>
              <a:buChar char="•"/>
              <a:defRPr/>
            </a:pPr>
            <a:endParaRPr lang="en-CA" dirty="0" smtClean="0">
              <a:solidFill>
                <a:schemeClr val="tx1">
                  <a:lumMod val="75000"/>
                  <a:lumOff val="25000"/>
                </a:schemeClr>
              </a:solidFill>
              <a:ea typeface="+mn-ea"/>
              <a:cs typeface="+mn-cs"/>
            </a:endParaRPr>
          </a:p>
          <a:p>
            <a:pPr eaLnBrk="1" fontAlgn="auto" hangingPunct="1">
              <a:spcAft>
                <a:spcPts val="0"/>
              </a:spcAft>
              <a:buFont typeface="Arial" pitchFamily="34" charset="0"/>
              <a:buChar char="•"/>
              <a:defRPr/>
            </a:pPr>
            <a:r>
              <a:rPr lang="en-CA" dirty="0" smtClean="0">
                <a:solidFill>
                  <a:schemeClr val="tx1">
                    <a:lumMod val="75000"/>
                    <a:lumOff val="25000"/>
                  </a:schemeClr>
                </a:solidFill>
                <a:latin typeface="Comic Sans MS" pitchFamily="66" charset="0"/>
              </a:rPr>
              <a:t>Questions, comments</a:t>
            </a:r>
            <a:r>
              <a:rPr lang="en-CA" dirty="0">
                <a:solidFill>
                  <a:schemeClr val="tx1">
                    <a:lumMod val="75000"/>
                    <a:lumOff val="25000"/>
                  </a:schemeClr>
                </a:solidFill>
                <a:latin typeface="Comic Sans MS" pitchFamily="66" charset="0"/>
              </a:rPr>
              <a:t> </a:t>
            </a:r>
            <a:r>
              <a:rPr lang="en-CA" dirty="0" smtClean="0">
                <a:solidFill>
                  <a:schemeClr val="tx1">
                    <a:lumMod val="75000"/>
                    <a:lumOff val="25000"/>
                  </a:schemeClr>
                </a:solidFill>
                <a:latin typeface="Comic Sans MS" pitchFamily="66" charset="0"/>
              </a:rPr>
              <a:t>or wonderings?</a:t>
            </a:r>
          </a:p>
          <a:p>
            <a:pPr eaLnBrk="1" fontAlgn="auto" hangingPunct="1">
              <a:spcAft>
                <a:spcPts val="0"/>
              </a:spcAft>
              <a:buFont typeface="Arial" pitchFamily="34" charset="0"/>
              <a:buChar char="•"/>
              <a:defRPr/>
            </a:pPr>
            <a:endParaRPr lang="en-CA" dirty="0">
              <a:solidFill>
                <a:schemeClr val="tx1">
                  <a:lumMod val="75000"/>
                  <a:lumOff val="25000"/>
                </a:schemeClr>
              </a:solidFill>
              <a:ea typeface="+mn-ea"/>
              <a:cs typeface="+mn-cs"/>
            </a:endParaRPr>
          </a:p>
        </p:txBody>
      </p:sp>
    </p:spTree>
    <p:extLst>
      <p:ext uri="{BB962C8B-B14F-4D97-AF65-F5344CB8AC3E}">
        <p14:creationId xmlns:p14="http://schemas.microsoft.com/office/powerpoint/2010/main" val="409135238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rtlCol="0">
            <a:normAutofit/>
          </a:bodyPr>
          <a:lstStyle/>
          <a:p>
            <a:pPr eaLnBrk="1" fontAlgn="auto" hangingPunct="1">
              <a:spcAft>
                <a:spcPts val="0"/>
              </a:spcAft>
              <a:defRPr/>
            </a:pPr>
            <a:r>
              <a:rPr lang="fr-CA" dirty="0" err="1" smtClean="0">
                <a:solidFill>
                  <a:schemeClr val="tx1">
                    <a:lumMod val="75000"/>
                    <a:lumOff val="25000"/>
                  </a:schemeClr>
                </a:solidFill>
                <a:latin typeface="Comic Sans MS" pitchFamily="66" charset="0"/>
              </a:rPr>
              <a:t>Assessment</a:t>
            </a:r>
            <a:r>
              <a:rPr lang="fr-CA" dirty="0" smtClean="0">
                <a:solidFill>
                  <a:schemeClr val="tx1">
                    <a:lumMod val="75000"/>
                    <a:lumOff val="25000"/>
                  </a:schemeClr>
                </a:solidFill>
                <a:latin typeface="Comic Sans MS" pitchFamily="66" charset="0"/>
              </a:rPr>
              <a:t> </a:t>
            </a:r>
          </a:p>
        </p:txBody>
      </p:sp>
      <p:sp>
        <p:nvSpPr>
          <p:cNvPr id="5" name="Espace réservé du contenu 2"/>
          <p:cNvSpPr>
            <a:spLocks noGrp="1"/>
          </p:cNvSpPr>
          <p:nvPr>
            <p:ph idx="1"/>
          </p:nvPr>
        </p:nvSpPr>
        <p:spPr>
          <a:xfrm>
            <a:off x="428625" y="1928813"/>
            <a:ext cx="8229600" cy="4525962"/>
          </a:xfrm>
        </p:spPr>
        <p:txBody>
          <a:bodyPr rtlCol="0">
            <a:normAutofit/>
          </a:bodyPr>
          <a:lstStyle/>
          <a:p>
            <a:pPr eaLnBrk="1" fontAlgn="auto" hangingPunct="1">
              <a:spcAft>
                <a:spcPts val="0"/>
              </a:spcAft>
              <a:buFont typeface="Arial" pitchFamily="34" charset="0"/>
              <a:buChar char="•"/>
              <a:defRPr/>
            </a:pPr>
            <a:r>
              <a:rPr lang="en-CA" dirty="0" smtClean="0">
                <a:solidFill>
                  <a:schemeClr val="tx1">
                    <a:lumMod val="75000"/>
                    <a:lumOff val="25000"/>
                  </a:schemeClr>
                </a:solidFill>
                <a:latin typeface="Comic Sans MS" pitchFamily="66" charset="0"/>
              </a:rPr>
              <a:t>So where to from here?</a:t>
            </a:r>
          </a:p>
          <a:p>
            <a:pPr marL="0" indent="0" eaLnBrk="1" fontAlgn="auto" hangingPunct="1">
              <a:spcAft>
                <a:spcPts val="0"/>
              </a:spcAft>
              <a:buNone/>
              <a:defRPr/>
            </a:pPr>
            <a:endParaRPr lang="en-CA" dirty="0">
              <a:solidFill>
                <a:schemeClr val="tx1">
                  <a:lumMod val="75000"/>
                  <a:lumOff val="25000"/>
                </a:schemeClr>
              </a:solidFill>
              <a:latin typeface="Comic Sans MS" pitchFamily="66" charset="0"/>
            </a:endParaRPr>
          </a:p>
          <a:p>
            <a:pPr eaLnBrk="1" fontAlgn="auto" hangingPunct="1">
              <a:spcAft>
                <a:spcPts val="0"/>
              </a:spcAft>
              <a:buFont typeface="Arial" pitchFamily="34" charset="0"/>
              <a:buChar char="•"/>
              <a:defRPr/>
            </a:pPr>
            <a:r>
              <a:rPr lang="en-CA" dirty="0" smtClean="0">
                <a:solidFill>
                  <a:schemeClr val="tx1">
                    <a:lumMod val="75000"/>
                    <a:lumOff val="25000"/>
                  </a:schemeClr>
                </a:solidFill>
                <a:latin typeface="Comic Sans MS" pitchFamily="66" charset="0"/>
              </a:rPr>
              <a:t>Go forth and assess!!</a:t>
            </a:r>
          </a:p>
          <a:p>
            <a:pPr marL="0" indent="0" eaLnBrk="1" fontAlgn="auto" hangingPunct="1">
              <a:spcAft>
                <a:spcPts val="0"/>
              </a:spcAft>
              <a:buNone/>
              <a:defRPr/>
            </a:pPr>
            <a:endParaRPr lang="en-CA" dirty="0">
              <a:solidFill>
                <a:schemeClr val="tx1">
                  <a:lumMod val="75000"/>
                  <a:lumOff val="25000"/>
                </a:schemeClr>
              </a:solidFill>
              <a:latin typeface="Comic Sans MS" pitchFamily="66" charset="0"/>
            </a:endParaRPr>
          </a:p>
        </p:txBody>
      </p:sp>
    </p:spTree>
    <p:extLst>
      <p:ext uri="{BB962C8B-B14F-4D97-AF65-F5344CB8AC3E}">
        <p14:creationId xmlns:p14="http://schemas.microsoft.com/office/powerpoint/2010/main" val="42507286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836712"/>
            <a:ext cx="8229600" cy="857250"/>
          </a:xfrm>
        </p:spPr>
        <p:txBody>
          <a:bodyPr rtlCol="0">
            <a:normAutofit/>
          </a:bodyPr>
          <a:lstStyle/>
          <a:p>
            <a:pPr fontAlgn="auto">
              <a:spcAft>
                <a:spcPts val="0"/>
              </a:spcAft>
              <a:defRPr/>
            </a:pPr>
            <a:r>
              <a:rPr lang="en-US" dirty="0" smtClean="0">
                <a:latin typeface="Comic Sans MS" pitchFamily="66" charset="0"/>
              </a:rPr>
              <a:t>Assessment</a:t>
            </a:r>
            <a:endParaRPr lang="fr-CA" dirty="0" smtClean="0">
              <a:solidFill>
                <a:schemeClr val="tx1">
                  <a:lumMod val="75000"/>
                  <a:lumOff val="25000"/>
                </a:schemeClr>
              </a:solidFill>
              <a:latin typeface="Comic Sans MS" pitchFamily="66" charset="0"/>
            </a:endParaRPr>
          </a:p>
        </p:txBody>
      </p:sp>
      <p:sp>
        <p:nvSpPr>
          <p:cNvPr id="3" name="Espace réservé du contenu 2"/>
          <p:cNvSpPr>
            <a:spLocks noGrp="1"/>
          </p:cNvSpPr>
          <p:nvPr>
            <p:ph idx="1"/>
          </p:nvPr>
        </p:nvSpPr>
        <p:spPr>
          <a:xfrm>
            <a:off x="395536" y="1988840"/>
            <a:ext cx="8229600" cy="2520280"/>
          </a:xfrm>
        </p:spPr>
        <p:txBody>
          <a:bodyPr rtlCol="0">
            <a:normAutofit fontScale="92500"/>
          </a:bodyPr>
          <a:lstStyle/>
          <a:p>
            <a:pPr marL="0" indent="0">
              <a:buNone/>
            </a:pPr>
            <a:r>
              <a:rPr lang="en-US" sz="3600" dirty="0" smtClean="0">
                <a:latin typeface="Comic Sans MS" pitchFamily="66" charset="0"/>
              </a:rPr>
              <a:t>KERC suggests that “assessment is an ongoing process aimed at understanding and improving holistic student learning”.</a:t>
            </a:r>
          </a:p>
          <a:p>
            <a:pPr marL="2194560" lvl="8" indent="0">
              <a:buNone/>
            </a:pPr>
            <a:r>
              <a:rPr lang="en-US" sz="3600" dirty="0" err="1" smtClean="0">
                <a:latin typeface="Comic Sans MS" pitchFamily="66" charset="0"/>
              </a:rPr>
              <a:t>Mcleod</a:t>
            </a:r>
            <a:r>
              <a:rPr lang="en-US" sz="3600" dirty="0" smtClean="0">
                <a:latin typeface="Comic Sans MS" pitchFamily="66" charset="0"/>
              </a:rPr>
              <a:t>, Y., 2009</a:t>
            </a:r>
          </a:p>
          <a:p>
            <a:endParaRPr lang="en-US" sz="3600" dirty="0" smtClean="0">
              <a:latin typeface="Comic Sans MS" pitchFamily="66" charset="0"/>
            </a:endParaRPr>
          </a:p>
          <a:p>
            <a:pPr marL="0" indent="0">
              <a:buNone/>
            </a:pPr>
            <a:endParaRPr lang="en-US" dirty="0"/>
          </a:p>
        </p:txBody>
      </p:sp>
    </p:spTree>
    <p:extLst>
      <p:ext uri="{BB962C8B-B14F-4D97-AF65-F5344CB8AC3E}">
        <p14:creationId xmlns:p14="http://schemas.microsoft.com/office/powerpoint/2010/main" val="3420138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rtlCol="0">
            <a:normAutofit/>
          </a:bodyPr>
          <a:lstStyle/>
          <a:p>
            <a:pPr eaLnBrk="1" fontAlgn="auto" hangingPunct="1">
              <a:spcAft>
                <a:spcPts val="0"/>
              </a:spcAft>
              <a:defRPr/>
            </a:pPr>
            <a:r>
              <a:rPr lang="fr-CA" dirty="0" err="1" smtClean="0">
                <a:solidFill>
                  <a:schemeClr val="tx1">
                    <a:lumMod val="75000"/>
                    <a:lumOff val="25000"/>
                  </a:schemeClr>
                </a:solidFill>
                <a:latin typeface="Comic Sans MS" pitchFamily="66" charset="0"/>
              </a:rPr>
              <a:t>Assessment</a:t>
            </a:r>
            <a:r>
              <a:rPr lang="fr-CA" dirty="0" smtClean="0">
                <a:solidFill>
                  <a:schemeClr val="tx1">
                    <a:lumMod val="75000"/>
                    <a:lumOff val="25000"/>
                  </a:schemeClr>
                </a:solidFill>
                <a:latin typeface="Comic Sans MS" pitchFamily="66" charset="0"/>
              </a:rPr>
              <a:t> </a:t>
            </a:r>
          </a:p>
        </p:txBody>
      </p:sp>
      <p:sp>
        <p:nvSpPr>
          <p:cNvPr id="5" name="Espace réservé du contenu 2"/>
          <p:cNvSpPr>
            <a:spLocks noGrp="1"/>
          </p:cNvSpPr>
          <p:nvPr>
            <p:ph idx="1"/>
          </p:nvPr>
        </p:nvSpPr>
        <p:spPr>
          <a:xfrm>
            <a:off x="428625" y="1928813"/>
            <a:ext cx="8229600" cy="4525962"/>
          </a:xfrm>
        </p:spPr>
        <p:txBody>
          <a:bodyPr rtlCol="0">
            <a:normAutofit/>
          </a:bodyPr>
          <a:lstStyle/>
          <a:p>
            <a:pPr eaLnBrk="1" fontAlgn="auto" hangingPunct="1">
              <a:spcAft>
                <a:spcPts val="0"/>
              </a:spcAft>
              <a:buFont typeface="Arial" pitchFamily="34" charset="0"/>
              <a:buChar char="•"/>
              <a:defRPr/>
            </a:pPr>
            <a:r>
              <a:rPr lang="fr-CA" dirty="0" err="1" smtClean="0">
                <a:solidFill>
                  <a:schemeClr val="tx1">
                    <a:lumMod val="75000"/>
                    <a:lumOff val="25000"/>
                  </a:schemeClr>
                </a:solidFill>
                <a:latin typeface="Comic Sans MS" pitchFamily="66" charset="0"/>
              </a:rPr>
              <a:t>Purpose</a:t>
            </a:r>
            <a:r>
              <a:rPr lang="fr-CA" dirty="0" smtClean="0">
                <a:solidFill>
                  <a:schemeClr val="tx1">
                    <a:lumMod val="75000"/>
                    <a:lumOff val="25000"/>
                  </a:schemeClr>
                </a:solidFill>
                <a:latin typeface="Comic Sans MS" pitchFamily="66" charset="0"/>
              </a:rPr>
              <a:t> of the kit….</a:t>
            </a:r>
          </a:p>
          <a:p>
            <a:pPr lvl="1">
              <a:defRPr/>
            </a:pPr>
            <a:r>
              <a:rPr lang="fr-CA" dirty="0" smtClean="0">
                <a:latin typeface="Comic Sans MS" pitchFamily="66" charset="0"/>
              </a:rPr>
              <a:t>To support</a:t>
            </a:r>
            <a:r>
              <a:rPr lang="en-US" dirty="0" smtClean="0">
                <a:latin typeface="Comic Sans MS" pitchFamily="66" charset="0"/>
              </a:rPr>
              <a:t> teachers to determine </a:t>
            </a:r>
            <a:r>
              <a:rPr lang="en-US" dirty="0">
                <a:latin typeface="Comic Sans MS" pitchFamily="66" charset="0"/>
              </a:rPr>
              <a:t>what their students currently know, can do and </a:t>
            </a:r>
            <a:r>
              <a:rPr lang="en-US" dirty="0" smtClean="0">
                <a:latin typeface="Comic Sans MS" pitchFamily="66" charset="0"/>
              </a:rPr>
              <a:t>value and also to establish gaps in learning and needs </a:t>
            </a:r>
            <a:r>
              <a:rPr lang="en-US" dirty="0" smtClean="0">
                <a:latin typeface="Comic Sans MS" pitchFamily="66" charset="0"/>
              </a:rPr>
              <a:t>for </a:t>
            </a:r>
            <a:r>
              <a:rPr lang="en-US" dirty="0" smtClean="0">
                <a:latin typeface="Comic Sans MS" pitchFamily="66" charset="0"/>
              </a:rPr>
              <a:t>students. </a:t>
            </a:r>
            <a:endParaRPr lang="en-US" dirty="0">
              <a:latin typeface="Comic Sans MS" pitchFamily="66" charset="0"/>
            </a:endParaRPr>
          </a:p>
          <a:p>
            <a:pPr lvl="1">
              <a:defRPr/>
            </a:pPr>
            <a:endParaRPr lang="en-US" dirty="0">
              <a:latin typeface="Comic Sans MS" pitchFamily="66" charset="0"/>
            </a:endParaRPr>
          </a:p>
          <a:p>
            <a:pPr lvl="1">
              <a:defRPr/>
            </a:pPr>
            <a:r>
              <a:rPr lang="en-US" dirty="0" smtClean="0">
                <a:latin typeface="Comic Sans MS" pitchFamily="66" charset="0"/>
              </a:rPr>
              <a:t>To support teachers to plan and teach to the appropriate level</a:t>
            </a:r>
            <a:r>
              <a:rPr lang="en-US" dirty="0" smtClean="0">
                <a:latin typeface="Comic Sans MS" pitchFamily="66" charset="0"/>
              </a:rPr>
              <a:t>.</a:t>
            </a:r>
          </a:p>
          <a:p>
            <a:pPr marL="365760" lvl="1" indent="0">
              <a:buNone/>
              <a:defRPr/>
            </a:pPr>
            <a:endParaRPr lang="en-US" dirty="0">
              <a:latin typeface="Comic Sans MS" pitchFamily="66" charset="0"/>
            </a:endParaRPr>
          </a:p>
          <a:p>
            <a:pPr lvl="1">
              <a:defRPr/>
            </a:pPr>
            <a:r>
              <a:rPr lang="en-US" dirty="0" smtClean="0">
                <a:latin typeface="Comic Sans MS" pitchFamily="66" charset="0"/>
              </a:rPr>
              <a:t>To support teachers to be able to describe </a:t>
            </a:r>
            <a:r>
              <a:rPr lang="en-US" dirty="0">
                <a:latin typeface="Comic Sans MS" pitchFamily="66" charset="0"/>
              </a:rPr>
              <a:t>developmentally appropriate criteria/observable indicators of </a:t>
            </a:r>
            <a:r>
              <a:rPr lang="en-US" dirty="0" smtClean="0">
                <a:latin typeface="Comic Sans MS" pitchFamily="66" charset="0"/>
              </a:rPr>
              <a:t>achievement. </a:t>
            </a:r>
            <a:endParaRPr lang="fr-CA" dirty="0" smtClean="0">
              <a:solidFill>
                <a:schemeClr val="tx1">
                  <a:lumMod val="75000"/>
                  <a:lumOff val="25000"/>
                </a:schemeClr>
              </a:solidFill>
              <a:latin typeface="Comic Sans MS" pitchFamily="66"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rtlCol="0">
            <a:normAutofit/>
          </a:bodyPr>
          <a:lstStyle/>
          <a:p>
            <a:pPr eaLnBrk="1" fontAlgn="auto" hangingPunct="1">
              <a:spcAft>
                <a:spcPts val="0"/>
              </a:spcAft>
              <a:defRPr/>
            </a:pPr>
            <a:r>
              <a:rPr lang="fr-CA" dirty="0" smtClean="0">
                <a:solidFill>
                  <a:schemeClr val="tx1">
                    <a:lumMod val="75000"/>
                    <a:lumOff val="25000"/>
                  </a:schemeClr>
                </a:solidFill>
                <a:latin typeface="Comic Sans MS" pitchFamily="66" charset="0"/>
              </a:rPr>
              <a:t>The Kit:</a:t>
            </a:r>
            <a:endParaRPr lang="fr-CA" dirty="0" smtClean="0">
              <a:solidFill>
                <a:schemeClr val="tx1">
                  <a:lumMod val="75000"/>
                  <a:lumOff val="25000"/>
                </a:schemeClr>
              </a:solidFill>
              <a:latin typeface="Comic Sans MS" pitchFamily="66" charset="0"/>
            </a:endParaRPr>
          </a:p>
        </p:txBody>
      </p:sp>
      <p:sp>
        <p:nvSpPr>
          <p:cNvPr id="5" name="Espace réservé du contenu 2"/>
          <p:cNvSpPr>
            <a:spLocks noGrp="1"/>
          </p:cNvSpPr>
          <p:nvPr>
            <p:ph idx="1"/>
          </p:nvPr>
        </p:nvSpPr>
        <p:spPr>
          <a:xfrm>
            <a:off x="251520" y="1196752"/>
            <a:ext cx="8784976" cy="5328592"/>
          </a:xfrm>
        </p:spPr>
        <p:txBody>
          <a:bodyPr rtlCol="0">
            <a:normAutofit fontScale="85000" lnSpcReduction="20000"/>
          </a:bodyPr>
          <a:lstStyle/>
          <a:p>
            <a:pPr marL="0" indent="0" eaLnBrk="1" fontAlgn="auto" hangingPunct="1">
              <a:spcAft>
                <a:spcPts val="0"/>
              </a:spcAft>
              <a:buNone/>
              <a:defRPr/>
            </a:pPr>
            <a:r>
              <a:rPr lang="en-CA" sz="3800" dirty="0" smtClean="0">
                <a:solidFill>
                  <a:schemeClr val="tx1">
                    <a:lumMod val="75000"/>
                    <a:lumOff val="25000"/>
                  </a:schemeClr>
                </a:solidFill>
                <a:latin typeface="Comic Sans MS" pitchFamily="66" charset="0"/>
              </a:rPr>
              <a:t>Tools </a:t>
            </a:r>
            <a:r>
              <a:rPr lang="en-CA" sz="3800" dirty="0" smtClean="0">
                <a:solidFill>
                  <a:schemeClr val="tx1">
                    <a:lumMod val="75000"/>
                    <a:lumOff val="25000"/>
                  </a:schemeClr>
                </a:solidFill>
                <a:latin typeface="Comic Sans MS" pitchFamily="66" charset="0"/>
              </a:rPr>
              <a:t>for assessing literacy and </a:t>
            </a:r>
            <a:r>
              <a:rPr lang="en-CA" sz="3800" dirty="0" smtClean="0">
                <a:solidFill>
                  <a:schemeClr val="tx1">
                    <a:lumMod val="75000"/>
                    <a:lumOff val="25000"/>
                  </a:schemeClr>
                </a:solidFill>
                <a:latin typeface="Comic Sans MS" pitchFamily="66" charset="0"/>
              </a:rPr>
              <a:t>numeracy</a:t>
            </a:r>
          </a:p>
          <a:p>
            <a:pPr marL="0" indent="0" eaLnBrk="1" fontAlgn="auto" hangingPunct="1">
              <a:spcAft>
                <a:spcPts val="0"/>
              </a:spcAft>
              <a:buNone/>
              <a:defRPr/>
            </a:pPr>
            <a:endParaRPr lang="en-CA" sz="3800" dirty="0" smtClean="0">
              <a:solidFill>
                <a:schemeClr val="tx1">
                  <a:lumMod val="75000"/>
                  <a:lumOff val="25000"/>
                </a:schemeClr>
              </a:solidFill>
              <a:ea typeface="+mn-ea"/>
              <a:cs typeface="+mn-cs"/>
            </a:endParaRPr>
          </a:p>
          <a:p>
            <a:pPr marL="0" indent="0">
              <a:buNone/>
            </a:pPr>
            <a:r>
              <a:rPr lang="en-US" b="1" dirty="0"/>
              <a:t> </a:t>
            </a:r>
            <a:endParaRPr lang="en-US" dirty="0"/>
          </a:p>
          <a:p>
            <a:pPr marL="0" indent="0">
              <a:buNone/>
            </a:pPr>
            <a:endParaRPr lang="en-US" dirty="0"/>
          </a:p>
          <a:p>
            <a:pPr marL="0" indent="0">
              <a:buNone/>
            </a:pPr>
            <a:r>
              <a:rPr lang="en-US" b="1" dirty="0"/>
              <a:t> </a:t>
            </a:r>
            <a:endParaRPr lang="en-US" dirty="0"/>
          </a:p>
          <a:p>
            <a:pPr marL="0" indent="0">
              <a:buNone/>
            </a:pPr>
            <a:r>
              <a:rPr lang="en-US" b="1" dirty="0"/>
              <a:t>  </a:t>
            </a:r>
            <a:endParaRPr lang="en-US" b="1" dirty="0" smtClean="0"/>
          </a:p>
          <a:p>
            <a:pPr marL="0" indent="0">
              <a:buNone/>
            </a:pPr>
            <a:endParaRPr lang="en-US" b="1" dirty="0"/>
          </a:p>
          <a:p>
            <a:pPr marL="0" indent="0">
              <a:buNone/>
            </a:pPr>
            <a:endParaRPr lang="en-US" b="1" dirty="0" smtClean="0"/>
          </a:p>
          <a:p>
            <a:pPr marL="0" indent="0">
              <a:buNone/>
            </a:pPr>
            <a:endParaRPr lang="en-US" b="1" dirty="0"/>
          </a:p>
          <a:p>
            <a:pPr marL="0" indent="0">
              <a:buNone/>
            </a:pPr>
            <a:endParaRPr lang="en-US" b="1" dirty="0" smtClean="0"/>
          </a:p>
          <a:p>
            <a:pPr marL="0" indent="0">
              <a:buNone/>
            </a:pPr>
            <a:endParaRPr lang="en-US" b="1" dirty="0"/>
          </a:p>
          <a:p>
            <a:pPr marL="0" indent="0">
              <a:buNone/>
            </a:pPr>
            <a:endParaRPr lang="en-US" b="1" dirty="0"/>
          </a:p>
          <a:p>
            <a:pPr marL="0" indent="0">
              <a:buNone/>
            </a:pPr>
            <a:r>
              <a:rPr lang="en-US" sz="1600" b="1" dirty="0" smtClean="0">
                <a:latin typeface="Comic Sans MS" pitchFamily="66" charset="0"/>
              </a:rPr>
              <a:t>EXTRA</a:t>
            </a:r>
            <a:r>
              <a:rPr lang="en-US" sz="1600" b="1" dirty="0">
                <a:latin typeface="Comic Sans MS" pitchFamily="66" charset="0"/>
              </a:rPr>
              <a:t>: </a:t>
            </a:r>
            <a:endParaRPr lang="en-US" sz="1600" dirty="0">
              <a:latin typeface="Comic Sans MS" pitchFamily="66" charset="0"/>
            </a:endParaRPr>
          </a:p>
          <a:p>
            <a:pPr marL="0" indent="0">
              <a:buNone/>
            </a:pPr>
            <a:r>
              <a:rPr lang="en-US" sz="1600" b="1" dirty="0">
                <a:latin typeface="Comic Sans MS" pitchFamily="66" charset="0"/>
              </a:rPr>
              <a:t> </a:t>
            </a:r>
            <a:endParaRPr lang="en-US" sz="1600" dirty="0">
              <a:latin typeface="Comic Sans MS" pitchFamily="66" charset="0"/>
            </a:endParaRPr>
          </a:p>
          <a:p>
            <a:pPr marL="0" lvl="0" indent="0">
              <a:buNone/>
            </a:pPr>
            <a:r>
              <a:rPr lang="en-US" sz="1600" b="1" dirty="0">
                <a:latin typeface="Comic Sans MS" pitchFamily="66" charset="0"/>
              </a:rPr>
              <a:t> 4G MEMORY STICK WITH </a:t>
            </a:r>
            <a:r>
              <a:rPr lang="en-US" sz="1600" b="1" dirty="0" smtClean="0">
                <a:latin typeface="Comic Sans MS" pitchFamily="66" charset="0"/>
              </a:rPr>
              <a:t>PROFESSIONAL </a:t>
            </a:r>
            <a:r>
              <a:rPr lang="en-US" sz="1600" b="1" dirty="0">
                <a:latin typeface="Comic Sans MS" pitchFamily="66" charset="0"/>
              </a:rPr>
              <a:t>DEVELOPMENT</a:t>
            </a:r>
            <a:endParaRPr lang="en-US" sz="1600" dirty="0">
              <a:latin typeface="Comic Sans MS" pitchFamily="66" charset="0"/>
            </a:endParaRPr>
          </a:p>
          <a:p>
            <a:pPr marL="0" lvl="0" indent="0">
              <a:buNone/>
            </a:pPr>
            <a:r>
              <a:rPr lang="en-US" sz="1600" b="1" dirty="0">
                <a:latin typeface="Comic Sans MS" pitchFamily="66" charset="0"/>
              </a:rPr>
              <a:t>FLASH CARDS FOR ALPHABET </a:t>
            </a:r>
            <a:r>
              <a:rPr lang="en-US" sz="1600" b="1" dirty="0" smtClean="0">
                <a:latin typeface="Comic Sans MS" pitchFamily="66" charset="0"/>
              </a:rPr>
              <a:t>ASSESSMENT </a:t>
            </a:r>
            <a:endParaRPr lang="en-US" sz="1600" dirty="0">
              <a:latin typeface="Comic Sans MS" pitchFamily="66" charset="0"/>
            </a:endParaRPr>
          </a:p>
          <a:p>
            <a:pPr eaLnBrk="1" fontAlgn="auto" hangingPunct="1">
              <a:spcAft>
                <a:spcPts val="0"/>
              </a:spcAft>
              <a:buFont typeface="Arial" pitchFamily="34" charset="0"/>
              <a:buChar char="•"/>
              <a:defRPr/>
            </a:pPr>
            <a:endParaRPr lang="en-CA" dirty="0">
              <a:solidFill>
                <a:schemeClr val="tx1">
                  <a:lumMod val="75000"/>
                  <a:lumOff val="25000"/>
                </a:schemeClr>
              </a:solidFill>
              <a:ea typeface="+mn-ea"/>
              <a:cs typeface="+mn-cs"/>
            </a:endParaRPr>
          </a:p>
        </p:txBody>
      </p:sp>
      <p:sp>
        <p:nvSpPr>
          <p:cNvPr id="4" name="TextBox 3"/>
          <p:cNvSpPr txBox="1"/>
          <p:nvPr/>
        </p:nvSpPr>
        <p:spPr>
          <a:xfrm>
            <a:off x="166911" y="1844824"/>
            <a:ext cx="4964821" cy="2585323"/>
          </a:xfrm>
          <a:prstGeom prst="rect">
            <a:avLst/>
          </a:prstGeom>
          <a:noFill/>
        </p:spPr>
        <p:txBody>
          <a:bodyPr wrap="none" rtlCol="0">
            <a:spAutoFit/>
          </a:bodyPr>
          <a:lstStyle/>
          <a:p>
            <a:pPr marL="0" indent="0">
              <a:buNone/>
            </a:pPr>
            <a:r>
              <a:rPr lang="en-US" sz="1600" b="1" dirty="0">
                <a:latin typeface="Comic Sans MS" pitchFamily="66" charset="0"/>
              </a:rPr>
              <a:t>LITERACY: </a:t>
            </a:r>
            <a:endParaRPr lang="en-US" sz="1600" dirty="0">
              <a:latin typeface="Comic Sans MS" pitchFamily="66" charset="0"/>
            </a:endParaRPr>
          </a:p>
          <a:p>
            <a:pPr marL="0" indent="0">
              <a:buNone/>
            </a:pPr>
            <a:r>
              <a:rPr lang="en-US" sz="1600" b="1" dirty="0">
                <a:latin typeface="Comic Sans MS" pitchFamily="66" charset="0"/>
              </a:rPr>
              <a:t> </a:t>
            </a:r>
            <a:endParaRPr lang="en-US" sz="1600" dirty="0">
              <a:latin typeface="Comic Sans MS" pitchFamily="66" charset="0"/>
            </a:endParaRPr>
          </a:p>
          <a:p>
            <a:pPr marL="0" lvl="0" indent="0">
              <a:buNone/>
            </a:pPr>
            <a:r>
              <a:rPr lang="en-US" sz="1600" b="1" dirty="0">
                <a:latin typeface="Comic Sans MS" pitchFamily="66" charset="0"/>
              </a:rPr>
              <a:t>PM BENCHMARK KITS</a:t>
            </a:r>
            <a:r>
              <a:rPr lang="en-US" sz="1600" dirty="0">
                <a:latin typeface="Comic Sans MS" pitchFamily="66" charset="0"/>
              </a:rPr>
              <a:t> and </a:t>
            </a:r>
            <a:r>
              <a:rPr lang="en-US" sz="1600" b="1" dirty="0">
                <a:latin typeface="Comic Sans MS" pitchFamily="66" charset="0"/>
              </a:rPr>
              <a:t>SOFTWARE</a:t>
            </a:r>
            <a:endParaRPr lang="en-US" sz="1600" dirty="0">
              <a:latin typeface="Comic Sans MS" pitchFamily="66" charset="0"/>
            </a:endParaRPr>
          </a:p>
          <a:p>
            <a:pPr marL="0" lvl="0" indent="0">
              <a:buNone/>
            </a:pPr>
            <a:r>
              <a:rPr lang="en-US" sz="1600" b="1" dirty="0">
                <a:latin typeface="Comic Sans MS" pitchFamily="66" charset="0"/>
              </a:rPr>
              <a:t>REMEDIATION PLUS ASSESSMENTS </a:t>
            </a:r>
            <a:endParaRPr lang="en-US" sz="1600" dirty="0">
              <a:latin typeface="Comic Sans MS" pitchFamily="66" charset="0"/>
            </a:endParaRPr>
          </a:p>
          <a:p>
            <a:pPr marL="0" lvl="0" indent="0">
              <a:buNone/>
            </a:pPr>
            <a:r>
              <a:rPr lang="en-US" sz="1600" b="1" dirty="0">
                <a:latin typeface="Comic Sans MS" pitchFamily="66" charset="0"/>
              </a:rPr>
              <a:t>READING A-Z FOLDER</a:t>
            </a:r>
            <a:endParaRPr lang="en-US" sz="1600" dirty="0">
              <a:latin typeface="Comic Sans MS" pitchFamily="66" charset="0"/>
            </a:endParaRPr>
          </a:p>
          <a:p>
            <a:pPr marL="0" lvl="0" indent="0">
              <a:buNone/>
            </a:pPr>
            <a:r>
              <a:rPr lang="en-US" sz="1600" b="1" dirty="0">
                <a:latin typeface="Comic Sans MS" pitchFamily="66" charset="0"/>
              </a:rPr>
              <a:t>OWA ASSESSMENT K-8</a:t>
            </a:r>
            <a:endParaRPr lang="en-US" sz="1600" dirty="0">
              <a:latin typeface="Comic Sans MS" pitchFamily="66" charset="0"/>
            </a:endParaRPr>
          </a:p>
          <a:p>
            <a:pPr marL="0" lvl="0" indent="0">
              <a:buNone/>
            </a:pPr>
            <a:r>
              <a:rPr lang="en-US" sz="1600" b="1" dirty="0">
                <a:latin typeface="Comic Sans MS" pitchFamily="66" charset="0"/>
              </a:rPr>
              <a:t>DOLCH BASIC SIGHT WORDS ASSESSMENT </a:t>
            </a:r>
            <a:endParaRPr lang="en-US" sz="1600" dirty="0">
              <a:latin typeface="Comic Sans MS" pitchFamily="66" charset="0"/>
            </a:endParaRPr>
          </a:p>
          <a:p>
            <a:pPr marL="0" lvl="0" indent="0">
              <a:buNone/>
            </a:pPr>
            <a:r>
              <a:rPr lang="en-US" sz="1600" b="1" dirty="0">
                <a:latin typeface="Comic Sans MS" pitchFamily="66" charset="0"/>
              </a:rPr>
              <a:t>SAN DIEGO ASSESSMENT </a:t>
            </a:r>
            <a:endParaRPr lang="en-US" sz="1600" dirty="0">
              <a:latin typeface="Comic Sans MS" pitchFamily="66" charset="0"/>
            </a:endParaRPr>
          </a:p>
          <a:p>
            <a:pPr marL="0" indent="0">
              <a:buNone/>
            </a:pPr>
            <a:r>
              <a:rPr lang="en-US" sz="1600" b="1" dirty="0"/>
              <a:t> </a:t>
            </a:r>
            <a:endParaRPr lang="en-US" sz="1600" dirty="0"/>
          </a:p>
          <a:p>
            <a:endParaRPr lang="en-US" dirty="0"/>
          </a:p>
        </p:txBody>
      </p:sp>
      <p:sp>
        <p:nvSpPr>
          <p:cNvPr id="6" name="TextBox 5"/>
          <p:cNvSpPr txBox="1"/>
          <p:nvPr/>
        </p:nvSpPr>
        <p:spPr>
          <a:xfrm>
            <a:off x="5131732" y="1844824"/>
            <a:ext cx="3541354" cy="2554545"/>
          </a:xfrm>
          <a:prstGeom prst="rect">
            <a:avLst/>
          </a:prstGeom>
          <a:noFill/>
        </p:spPr>
        <p:txBody>
          <a:bodyPr wrap="none" rtlCol="0">
            <a:spAutoFit/>
          </a:bodyPr>
          <a:lstStyle/>
          <a:p>
            <a:pPr marL="0" indent="0">
              <a:buNone/>
            </a:pPr>
            <a:r>
              <a:rPr lang="en-US" sz="1600" b="1" dirty="0">
                <a:latin typeface="Comic Sans MS" pitchFamily="66" charset="0"/>
              </a:rPr>
              <a:t>NUMERACY:</a:t>
            </a:r>
            <a:endParaRPr lang="en-US" sz="1600" dirty="0">
              <a:latin typeface="Comic Sans MS" pitchFamily="66" charset="0"/>
            </a:endParaRPr>
          </a:p>
          <a:p>
            <a:pPr marL="0" indent="0">
              <a:buNone/>
            </a:pPr>
            <a:r>
              <a:rPr lang="en-US" sz="1600" b="1" dirty="0">
                <a:latin typeface="Comic Sans MS" pitchFamily="66" charset="0"/>
              </a:rPr>
              <a:t> </a:t>
            </a:r>
            <a:endParaRPr lang="en-US" sz="1600" dirty="0">
              <a:latin typeface="Comic Sans MS" pitchFamily="66" charset="0"/>
            </a:endParaRPr>
          </a:p>
          <a:p>
            <a:pPr marL="0" lvl="0" indent="0">
              <a:buNone/>
            </a:pPr>
            <a:r>
              <a:rPr lang="en-US" sz="1600" b="1" dirty="0">
                <a:latin typeface="Comic Sans MS" pitchFamily="66" charset="0"/>
              </a:rPr>
              <a:t>NUMERACY ASSESSMENT </a:t>
            </a:r>
            <a:endParaRPr lang="en-US" sz="1600" dirty="0">
              <a:latin typeface="Comic Sans MS" pitchFamily="66" charset="0"/>
            </a:endParaRPr>
          </a:p>
          <a:p>
            <a:pPr marL="0" lvl="0" indent="0">
              <a:buNone/>
            </a:pPr>
            <a:r>
              <a:rPr lang="en-US" sz="1600" b="1" dirty="0">
                <a:latin typeface="Comic Sans MS" pitchFamily="66" charset="0"/>
              </a:rPr>
              <a:t>BASIC FACTS ASSESSMENT </a:t>
            </a:r>
            <a:endParaRPr lang="en-US" sz="1600" dirty="0">
              <a:latin typeface="Comic Sans MS" pitchFamily="66" charset="0"/>
            </a:endParaRPr>
          </a:p>
          <a:p>
            <a:pPr marL="0" indent="0">
              <a:buNone/>
            </a:pPr>
            <a:r>
              <a:rPr lang="en-US" sz="1600" b="1" dirty="0">
                <a:latin typeface="Comic Sans MS" pitchFamily="66" charset="0"/>
              </a:rPr>
              <a:t> </a:t>
            </a:r>
            <a:endParaRPr lang="en-US" sz="1600" dirty="0">
              <a:latin typeface="Comic Sans MS" pitchFamily="66" charset="0"/>
            </a:endParaRPr>
          </a:p>
          <a:p>
            <a:pPr marL="0" indent="0">
              <a:buNone/>
            </a:pPr>
            <a:r>
              <a:rPr lang="en-US" sz="1600" b="1" dirty="0">
                <a:latin typeface="Comic Sans MS" pitchFamily="66" charset="0"/>
              </a:rPr>
              <a:t> </a:t>
            </a:r>
            <a:endParaRPr lang="en-US" sz="1600" dirty="0">
              <a:latin typeface="Comic Sans MS" pitchFamily="66" charset="0"/>
            </a:endParaRPr>
          </a:p>
          <a:p>
            <a:pPr marL="0" indent="0">
              <a:buNone/>
            </a:pPr>
            <a:r>
              <a:rPr lang="en-US" sz="1600" b="1" dirty="0">
                <a:latin typeface="Comic Sans MS" pitchFamily="66" charset="0"/>
              </a:rPr>
              <a:t>  LANGUAGE: </a:t>
            </a:r>
            <a:endParaRPr lang="en-US" sz="1600" dirty="0">
              <a:latin typeface="Comic Sans MS" pitchFamily="66" charset="0"/>
            </a:endParaRPr>
          </a:p>
          <a:p>
            <a:pPr marL="0" indent="0">
              <a:buNone/>
            </a:pPr>
            <a:r>
              <a:rPr lang="en-US" sz="1600" b="1" dirty="0">
                <a:latin typeface="Comic Sans MS" pitchFamily="66" charset="0"/>
              </a:rPr>
              <a:t> </a:t>
            </a:r>
            <a:endParaRPr lang="en-US" sz="1600" dirty="0">
              <a:latin typeface="Comic Sans MS" pitchFamily="66" charset="0"/>
            </a:endParaRPr>
          </a:p>
          <a:p>
            <a:pPr marL="0" lvl="0" indent="0">
              <a:buNone/>
            </a:pPr>
            <a:r>
              <a:rPr lang="en-US" sz="1600" b="1" dirty="0">
                <a:latin typeface="Comic Sans MS" pitchFamily="66" charset="0"/>
              </a:rPr>
              <a:t>KINDERGARTEN ASSESSEMENT</a:t>
            </a:r>
            <a:endParaRPr lang="en-US" sz="1600" dirty="0">
              <a:latin typeface="Comic Sans MS" pitchFamily="66" charset="0"/>
            </a:endParaRPr>
          </a:p>
          <a:p>
            <a:pPr marL="0" indent="0">
              <a:buNone/>
            </a:pPr>
            <a:r>
              <a:rPr lang="en-US" sz="1600" b="1" dirty="0">
                <a:latin typeface="Comic Sans MS" pitchFamily="66" charset="0"/>
              </a:rPr>
              <a:t> </a:t>
            </a:r>
            <a:endParaRPr lang="en-US" sz="1600" dirty="0">
              <a:latin typeface="Comic Sans MS" pitchFamily="66" charset="0"/>
            </a:endParaRPr>
          </a:p>
        </p:txBody>
      </p:sp>
    </p:spTree>
    <p:extLst>
      <p:ext uri="{BB962C8B-B14F-4D97-AF65-F5344CB8AC3E}">
        <p14:creationId xmlns:p14="http://schemas.microsoft.com/office/powerpoint/2010/main" val="33216213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rtlCol="0">
            <a:normAutofit/>
          </a:bodyPr>
          <a:lstStyle/>
          <a:p>
            <a:pPr eaLnBrk="1" fontAlgn="auto" hangingPunct="1">
              <a:spcAft>
                <a:spcPts val="0"/>
              </a:spcAft>
              <a:defRPr/>
            </a:pPr>
            <a:r>
              <a:rPr lang="fr-CA" dirty="0" smtClean="0">
                <a:solidFill>
                  <a:schemeClr val="tx1">
                    <a:lumMod val="75000"/>
                    <a:lumOff val="25000"/>
                  </a:schemeClr>
                </a:solidFill>
                <a:latin typeface="Comic Sans MS" pitchFamily="66" charset="0"/>
              </a:rPr>
              <a:t>PM Benchmark </a:t>
            </a:r>
            <a:endParaRPr lang="fr-CA" dirty="0" smtClean="0">
              <a:solidFill>
                <a:schemeClr val="tx1">
                  <a:lumMod val="75000"/>
                  <a:lumOff val="25000"/>
                </a:schemeClr>
              </a:solidFill>
              <a:latin typeface="Comic Sans MS" pitchFamily="66" charset="0"/>
            </a:endParaRPr>
          </a:p>
        </p:txBody>
      </p:sp>
      <p:sp>
        <p:nvSpPr>
          <p:cNvPr id="5" name="Espace réservé du contenu 2"/>
          <p:cNvSpPr>
            <a:spLocks noGrp="1"/>
          </p:cNvSpPr>
          <p:nvPr>
            <p:ph idx="1"/>
          </p:nvPr>
        </p:nvSpPr>
        <p:spPr>
          <a:xfrm>
            <a:off x="428625" y="1928813"/>
            <a:ext cx="8229600" cy="4525962"/>
          </a:xfrm>
        </p:spPr>
        <p:txBody>
          <a:bodyPr rtlCol="0">
            <a:normAutofit/>
          </a:bodyPr>
          <a:lstStyle/>
          <a:p>
            <a:pPr eaLnBrk="1" fontAlgn="auto" hangingPunct="1">
              <a:spcAft>
                <a:spcPts val="0"/>
              </a:spcAft>
              <a:buFont typeface="Arial" pitchFamily="34" charset="0"/>
              <a:buChar char="•"/>
              <a:defRPr/>
            </a:pPr>
            <a:r>
              <a:rPr lang="en-CA" sz="1800" dirty="0" smtClean="0">
                <a:solidFill>
                  <a:schemeClr val="tx1">
                    <a:lumMod val="75000"/>
                    <a:lumOff val="25000"/>
                  </a:schemeClr>
                </a:solidFill>
                <a:latin typeface="Comic Sans MS" pitchFamily="66" charset="0"/>
              </a:rPr>
              <a:t>PM Benchmark</a:t>
            </a:r>
            <a:r>
              <a:rPr lang="en-CA" sz="1800" dirty="0" smtClean="0">
                <a:solidFill>
                  <a:schemeClr val="tx1">
                    <a:lumMod val="75000"/>
                    <a:lumOff val="25000"/>
                  </a:schemeClr>
                </a:solidFill>
                <a:latin typeface="Comic Sans MS" pitchFamily="66" charset="0"/>
              </a:rPr>
              <a:t>.</a:t>
            </a:r>
          </a:p>
          <a:p>
            <a:pPr marL="0" indent="0">
              <a:buNone/>
              <a:defRPr/>
            </a:pPr>
            <a:r>
              <a:rPr lang="en-CA" sz="1800" dirty="0" smtClean="0">
                <a:solidFill>
                  <a:schemeClr val="tx1">
                    <a:lumMod val="75000"/>
                    <a:lumOff val="25000"/>
                  </a:schemeClr>
                </a:solidFill>
                <a:latin typeface="Comic Sans MS" pitchFamily="66" charset="0"/>
              </a:rPr>
              <a:t>Used </a:t>
            </a:r>
            <a:r>
              <a:rPr lang="en-NZ" sz="1800" dirty="0" smtClean="0">
                <a:solidFill>
                  <a:schemeClr val="tx1">
                    <a:lumMod val="75000"/>
                    <a:lumOff val="25000"/>
                  </a:schemeClr>
                </a:solidFill>
                <a:latin typeface="Comic Sans MS" pitchFamily="66" charset="0"/>
              </a:rPr>
              <a:t>to </a:t>
            </a:r>
            <a:r>
              <a:rPr lang="en-NZ" sz="1800" dirty="0">
                <a:solidFill>
                  <a:schemeClr val="tx1">
                    <a:lumMod val="75000"/>
                    <a:lumOff val="25000"/>
                  </a:schemeClr>
                </a:solidFill>
                <a:latin typeface="Comic Sans MS" pitchFamily="66" charset="0"/>
              </a:rPr>
              <a:t>gain an understanding of strategies and comprehension </a:t>
            </a:r>
            <a:r>
              <a:rPr lang="en-NZ" sz="1800" dirty="0" smtClean="0">
                <a:solidFill>
                  <a:schemeClr val="tx1">
                    <a:lumMod val="75000"/>
                    <a:lumOff val="25000"/>
                  </a:schemeClr>
                </a:solidFill>
                <a:latin typeface="Comic Sans MS" pitchFamily="66" charset="0"/>
              </a:rPr>
              <a:t>levels</a:t>
            </a:r>
            <a:r>
              <a:rPr lang="en-NZ" sz="1800" dirty="0">
                <a:solidFill>
                  <a:schemeClr val="tx1">
                    <a:lumMod val="75000"/>
                    <a:lumOff val="25000"/>
                  </a:schemeClr>
                </a:solidFill>
                <a:latin typeface="Comic Sans MS" pitchFamily="66" charset="0"/>
              </a:rPr>
              <a:t> </a:t>
            </a:r>
            <a:r>
              <a:rPr lang="en-NZ" sz="1800" dirty="0" smtClean="0">
                <a:solidFill>
                  <a:schemeClr val="tx1">
                    <a:lumMod val="75000"/>
                    <a:lumOff val="25000"/>
                  </a:schemeClr>
                </a:solidFill>
                <a:latin typeface="Comic Sans MS" pitchFamily="66" charset="0"/>
              </a:rPr>
              <a:t>in reading. </a:t>
            </a:r>
            <a:endParaRPr lang="en-NZ" sz="1800" dirty="0">
              <a:solidFill>
                <a:schemeClr val="tx1">
                  <a:lumMod val="75000"/>
                  <a:lumOff val="25000"/>
                </a:schemeClr>
              </a:solidFill>
              <a:latin typeface="Comic Sans MS" pitchFamily="66" charset="0"/>
            </a:endParaRPr>
          </a:p>
          <a:p>
            <a:pPr lvl="1" fontAlgn="auto">
              <a:spcAft>
                <a:spcPts val="0"/>
              </a:spcAft>
              <a:buFont typeface="Arial" pitchFamily="34" charset="0"/>
              <a:buChar char="•"/>
              <a:defRPr/>
            </a:pPr>
            <a:r>
              <a:rPr lang="en-CA" sz="1800" dirty="0" smtClean="0">
                <a:solidFill>
                  <a:schemeClr val="tx1">
                    <a:lumMod val="75000"/>
                    <a:lumOff val="25000"/>
                  </a:schemeClr>
                </a:solidFill>
                <a:latin typeface="Comic Sans MS" pitchFamily="66" charset="0"/>
              </a:rPr>
              <a:t>Kit</a:t>
            </a:r>
          </a:p>
          <a:p>
            <a:pPr lvl="1" fontAlgn="auto">
              <a:spcAft>
                <a:spcPts val="0"/>
              </a:spcAft>
              <a:buFont typeface="Arial" pitchFamily="34" charset="0"/>
              <a:buChar char="•"/>
              <a:defRPr/>
            </a:pPr>
            <a:r>
              <a:rPr lang="en-CA" sz="1800" dirty="0" smtClean="0">
                <a:solidFill>
                  <a:schemeClr val="tx1">
                    <a:lumMod val="75000"/>
                    <a:lumOff val="25000"/>
                  </a:schemeClr>
                </a:solidFill>
                <a:latin typeface="Comic Sans MS" pitchFamily="66" charset="0"/>
              </a:rPr>
              <a:t>Books </a:t>
            </a:r>
          </a:p>
          <a:p>
            <a:pPr lvl="1" fontAlgn="auto">
              <a:spcAft>
                <a:spcPts val="0"/>
              </a:spcAft>
              <a:buFont typeface="Arial" pitchFamily="34" charset="0"/>
              <a:buChar char="•"/>
              <a:defRPr/>
            </a:pPr>
            <a:r>
              <a:rPr lang="en-CA" sz="1800" dirty="0" smtClean="0">
                <a:solidFill>
                  <a:schemeClr val="tx1">
                    <a:lumMod val="75000"/>
                    <a:lumOff val="25000"/>
                  </a:schemeClr>
                </a:solidFill>
                <a:latin typeface="Comic Sans MS" pitchFamily="66" charset="0"/>
              </a:rPr>
              <a:t>Running Record Recording Sheets</a:t>
            </a:r>
            <a:endParaRPr lang="en-CA" sz="1800" dirty="0" smtClean="0">
              <a:solidFill>
                <a:schemeClr val="tx1">
                  <a:lumMod val="75000"/>
                  <a:lumOff val="25000"/>
                </a:schemeClr>
              </a:solidFill>
              <a:latin typeface="Comic Sans MS" pitchFamily="66" charset="0"/>
            </a:endParaRPr>
          </a:p>
          <a:p>
            <a:pPr lvl="1" fontAlgn="auto">
              <a:spcAft>
                <a:spcPts val="0"/>
              </a:spcAft>
              <a:buFont typeface="Arial" pitchFamily="34" charset="0"/>
              <a:buChar char="•"/>
              <a:defRPr/>
            </a:pPr>
            <a:r>
              <a:rPr lang="en-CA" sz="1800" dirty="0" smtClean="0">
                <a:solidFill>
                  <a:schemeClr val="tx1">
                    <a:lumMod val="75000"/>
                    <a:lumOff val="25000"/>
                  </a:schemeClr>
                </a:solidFill>
                <a:latin typeface="Comic Sans MS" pitchFamily="66" charset="0"/>
              </a:rPr>
              <a:t>Software:</a:t>
            </a:r>
          </a:p>
          <a:p>
            <a:pPr marL="365760" lvl="1" indent="0" fontAlgn="auto">
              <a:spcAft>
                <a:spcPts val="0"/>
              </a:spcAft>
              <a:buNone/>
              <a:defRPr/>
            </a:pPr>
            <a:r>
              <a:rPr lang="en-CA" sz="1800" dirty="0" smtClean="0">
                <a:solidFill>
                  <a:schemeClr val="tx1">
                    <a:lumMod val="75000"/>
                    <a:lumOff val="25000"/>
                  </a:schemeClr>
                </a:solidFill>
                <a:latin typeface="Comic Sans MS" pitchFamily="66" charset="0"/>
              </a:rPr>
              <a:t>Install the teachers software on as many computers as you want within the school. This will hold data and print reports for reading scores. </a:t>
            </a:r>
          </a:p>
          <a:p>
            <a:pPr marL="365760" lvl="1" indent="0" fontAlgn="auto">
              <a:spcAft>
                <a:spcPts val="0"/>
              </a:spcAft>
              <a:buNone/>
              <a:defRPr/>
            </a:pPr>
            <a:r>
              <a:rPr lang="en-CA" sz="1800" dirty="0" smtClean="0">
                <a:solidFill>
                  <a:schemeClr val="tx1">
                    <a:lumMod val="75000"/>
                    <a:lumOff val="25000"/>
                  </a:schemeClr>
                </a:solidFill>
                <a:latin typeface="Comic Sans MS" pitchFamily="66" charset="0"/>
              </a:rPr>
              <a:t>Install the admin version on one main computer (Usually Principal or Assessment person.)</a:t>
            </a:r>
          </a:p>
          <a:p>
            <a:pPr marL="365760" lvl="1" indent="0" fontAlgn="auto">
              <a:spcAft>
                <a:spcPts val="0"/>
              </a:spcAft>
              <a:buNone/>
              <a:defRPr/>
            </a:pPr>
            <a:endParaRPr lang="en-CA" sz="1800" dirty="0">
              <a:solidFill>
                <a:schemeClr val="tx1">
                  <a:lumMod val="75000"/>
                  <a:lumOff val="25000"/>
                </a:schemeClr>
              </a:solidFill>
              <a:latin typeface="Comic Sans MS" pitchFamily="66" charset="0"/>
            </a:endParaRPr>
          </a:p>
          <a:p>
            <a:pPr marL="365760" lvl="1" indent="0" fontAlgn="auto">
              <a:spcAft>
                <a:spcPts val="0"/>
              </a:spcAft>
              <a:buNone/>
              <a:defRPr/>
            </a:pPr>
            <a:r>
              <a:rPr lang="en-CA" sz="1800" dirty="0" smtClean="0">
                <a:solidFill>
                  <a:schemeClr val="tx1">
                    <a:lumMod val="75000"/>
                    <a:lumOff val="25000"/>
                  </a:schemeClr>
                </a:solidFill>
                <a:latin typeface="Comic Sans MS" pitchFamily="66" charset="0"/>
              </a:rPr>
              <a:t>Software is Windows or Mac Install disk and follow prompts. </a:t>
            </a:r>
            <a:endParaRPr lang="en-CA" sz="1800" dirty="0">
              <a:solidFill>
                <a:schemeClr val="tx1">
                  <a:lumMod val="75000"/>
                  <a:lumOff val="25000"/>
                </a:schemeClr>
              </a:solidFill>
              <a:latin typeface="Comic Sans MS" pitchFamily="66" charset="0"/>
            </a:endParaRPr>
          </a:p>
        </p:txBody>
      </p:sp>
    </p:spTree>
    <p:extLst>
      <p:ext uri="{BB962C8B-B14F-4D97-AF65-F5344CB8AC3E}">
        <p14:creationId xmlns:p14="http://schemas.microsoft.com/office/powerpoint/2010/main" val="11490834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rtlCol="0">
            <a:normAutofit/>
          </a:bodyPr>
          <a:lstStyle/>
          <a:p>
            <a:pPr eaLnBrk="1" fontAlgn="auto" hangingPunct="1">
              <a:spcAft>
                <a:spcPts val="0"/>
              </a:spcAft>
              <a:defRPr/>
            </a:pPr>
            <a:r>
              <a:rPr lang="fr-CA" dirty="0" err="1" smtClean="0">
                <a:solidFill>
                  <a:schemeClr val="tx1">
                    <a:lumMod val="75000"/>
                    <a:lumOff val="25000"/>
                  </a:schemeClr>
                </a:solidFill>
                <a:latin typeface="Comic Sans MS" pitchFamily="66" charset="0"/>
              </a:rPr>
              <a:t>Assessment</a:t>
            </a:r>
            <a:r>
              <a:rPr lang="fr-CA" dirty="0" smtClean="0">
                <a:solidFill>
                  <a:schemeClr val="tx1">
                    <a:lumMod val="75000"/>
                    <a:lumOff val="25000"/>
                  </a:schemeClr>
                </a:solidFill>
                <a:latin typeface="Comic Sans MS" pitchFamily="66" charset="0"/>
              </a:rPr>
              <a:t> </a:t>
            </a:r>
          </a:p>
        </p:txBody>
      </p:sp>
      <p:sp>
        <p:nvSpPr>
          <p:cNvPr id="5" name="Espace réservé du contenu 2"/>
          <p:cNvSpPr>
            <a:spLocks noGrp="1"/>
          </p:cNvSpPr>
          <p:nvPr>
            <p:ph idx="1"/>
          </p:nvPr>
        </p:nvSpPr>
        <p:spPr>
          <a:xfrm>
            <a:off x="428625" y="1928813"/>
            <a:ext cx="8229600" cy="4525962"/>
          </a:xfrm>
        </p:spPr>
        <p:txBody>
          <a:bodyPr rtlCol="0">
            <a:normAutofit/>
          </a:bodyPr>
          <a:lstStyle/>
          <a:p>
            <a:pPr marL="0" indent="0" eaLnBrk="1" fontAlgn="auto" hangingPunct="1">
              <a:spcAft>
                <a:spcPts val="0"/>
              </a:spcAft>
              <a:buNone/>
              <a:defRPr/>
            </a:pPr>
            <a:r>
              <a:rPr lang="en-CA" dirty="0" smtClean="0">
                <a:solidFill>
                  <a:schemeClr val="tx1">
                    <a:lumMod val="75000"/>
                    <a:lumOff val="25000"/>
                  </a:schemeClr>
                </a:solidFill>
                <a:latin typeface="Comic Sans MS" pitchFamily="66" charset="0"/>
              </a:rPr>
              <a:t>Reading A-Z</a:t>
            </a:r>
            <a:endParaRPr lang="en-CA" dirty="0">
              <a:solidFill>
                <a:schemeClr val="tx1">
                  <a:lumMod val="75000"/>
                  <a:lumOff val="25000"/>
                </a:schemeClr>
              </a:solidFill>
              <a:latin typeface="Comic Sans MS" pitchFamily="66" charset="0"/>
            </a:endParaRPr>
          </a:p>
          <a:p>
            <a:pPr fontAlgn="auto">
              <a:spcAft>
                <a:spcPts val="0"/>
              </a:spcAft>
              <a:buFont typeface="Arial" pitchFamily="34" charset="0"/>
              <a:buChar char="•"/>
              <a:defRPr/>
            </a:pPr>
            <a:r>
              <a:rPr lang="en-CA" dirty="0">
                <a:solidFill>
                  <a:schemeClr val="tx1">
                    <a:lumMod val="75000"/>
                    <a:lumOff val="25000"/>
                  </a:schemeClr>
                </a:solidFill>
                <a:latin typeface="Comic Sans MS" pitchFamily="66" charset="0"/>
              </a:rPr>
              <a:t>A</a:t>
            </a:r>
            <a:r>
              <a:rPr lang="en-CA" dirty="0" smtClean="0">
                <a:solidFill>
                  <a:schemeClr val="tx1">
                    <a:lumMod val="75000"/>
                    <a:lumOff val="25000"/>
                  </a:schemeClr>
                </a:solidFill>
                <a:latin typeface="Comic Sans MS" pitchFamily="66" charset="0"/>
              </a:rPr>
              <a:t> running record type assessment of reading. </a:t>
            </a:r>
            <a:endParaRPr lang="en-CA" dirty="0" smtClean="0">
              <a:solidFill>
                <a:schemeClr val="tx1">
                  <a:lumMod val="75000"/>
                  <a:lumOff val="25000"/>
                </a:schemeClr>
              </a:solidFill>
              <a:latin typeface="Comic Sans MS" pitchFamily="66" charset="0"/>
            </a:endParaRPr>
          </a:p>
          <a:p>
            <a:pPr>
              <a:defRPr/>
            </a:pPr>
            <a:r>
              <a:rPr lang="en-CA" dirty="0">
                <a:solidFill>
                  <a:schemeClr val="tx1">
                    <a:lumMod val="75000"/>
                    <a:lumOff val="25000"/>
                  </a:schemeClr>
                </a:solidFill>
                <a:latin typeface="Comic Sans MS" pitchFamily="66" charset="0"/>
                <a:hlinkClick r:id="rId3"/>
              </a:rPr>
              <a:t>http://</a:t>
            </a:r>
            <a:r>
              <a:rPr lang="en-CA" dirty="0" smtClean="0">
                <a:solidFill>
                  <a:schemeClr val="tx1">
                    <a:lumMod val="75000"/>
                    <a:lumOff val="25000"/>
                  </a:schemeClr>
                </a:solidFill>
                <a:latin typeface="Comic Sans MS" pitchFamily="66" charset="0"/>
                <a:hlinkClick r:id="rId3"/>
              </a:rPr>
              <a:t>www.readinga-z.com/assess/index.html</a:t>
            </a:r>
            <a:endParaRPr lang="en-CA" dirty="0" smtClean="0">
              <a:solidFill>
                <a:schemeClr val="tx1">
                  <a:lumMod val="75000"/>
                  <a:lumOff val="25000"/>
                </a:schemeClr>
              </a:solidFill>
              <a:latin typeface="Comic Sans MS" pitchFamily="66" charset="0"/>
            </a:endParaRPr>
          </a:p>
          <a:p>
            <a:pPr>
              <a:defRPr/>
            </a:pPr>
            <a:endParaRPr lang="en-CA" dirty="0" smtClean="0">
              <a:solidFill>
                <a:schemeClr val="tx1">
                  <a:lumMod val="75000"/>
                  <a:lumOff val="25000"/>
                </a:schemeClr>
              </a:solidFill>
              <a:latin typeface="Comic Sans MS" pitchFamily="66" charset="0"/>
            </a:endParaRPr>
          </a:p>
          <a:p>
            <a:pPr eaLnBrk="1" fontAlgn="auto" hangingPunct="1">
              <a:spcAft>
                <a:spcPts val="0"/>
              </a:spcAft>
              <a:buFont typeface="Arial" pitchFamily="34" charset="0"/>
              <a:buChar char="•"/>
              <a:defRPr/>
            </a:pPr>
            <a:endParaRPr lang="fr-CA" dirty="0" smtClean="0">
              <a:solidFill>
                <a:schemeClr val="tx1">
                  <a:lumMod val="75000"/>
                  <a:lumOff val="25000"/>
                </a:schemeClr>
              </a:solidFill>
              <a:latin typeface="Comic Sans MS" pitchFamily="66" charset="0"/>
            </a:endParaRPr>
          </a:p>
        </p:txBody>
      </p:sp>
    </p:spTree>
    <p:extLst>
      <p:ext uri="{BB962C8B-B14F-4D97-AF65-F5344CB8AC3E}">
        <p14:creationId xmlns:p14="http://schemas.microsoft.com/office/powerpoint/2010/main" val="4145808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rtlCol="0">
            <a:normAutofit/>
          </a:bodyPr>
          <a:lstStyle/>
          <a:p>
            <a:pPr eaLnBrk="1" fontAlgn="auto" hangingPunct="1">
              <a:spcAft>
                <a:spcPts val="0"/>
              </a:spcAft>
              <a:defRPr/>
            </a:pPr>
            <a:r>
              <a:rPr lang="fr-CA" dirty="0" err="1" smtClean="0">
                <a:solidFill>
                  <a:schemeClr val="tx1">
                    <a:lumMod val="75000"/>
                    <a:lumOff val="25000"/>
                  </a:schemeClr>
                </a:solidFill>
                <a:latin typeface="Comic Sans MS" pitchFamily="66" charset="0"/>
              </a:rPr>
              <a:t>Assessment</a:t>
            </a:r>
            <a:r>
              <a:rPr lang="fr-CA" dirty="0" smtClean="0">
                <a:solidFill>
                  <a:schemeClr val="tx1">
                    <a:lumMod val="75000"/>
                    <a:lumOff val="25000"/>
                  </a:schemeClr>
                </a:solidFill>
                <a:latin typeface="Comic Sans MS" pitchFamily="66" charset="0"/>
              </a:rPr>
              <a:t> </a:t>
            </a:r>
          </a:p>
        </p:txBody>
      </p:sp>
      <p:sp>
        <p:nvSpPr>
          <p:cNvPr id="5" name="Espace réservé du contenu 2"/>
          <p:cNvSpPr>
            <a:spLocks noGrp="1"/>
          </p:cNvSpPr>
          <p:nvPr>
            <p:ph idx="1"/>
          </p:nvPr>
        </p:nvSpPr>
        <p:spPr>
          <a:xfrm>
            <a:off x="428625" y="1928813"/>
            <a:ext cx="8229600" cy="4525962"/>
          </a:xfrm>
        </p:spPr>
        <p:txBody>
          <a:bodyPr rtlCol="0">
            <a:normAutofit/>
          </a:bodyPr>
          <a:lstStyle/>
          <a:p>
            <a:pPr eaLnBrk="1" fontAlgn="auto" hangingPunct="1">
              <a:spcAft>
                <a:spcPts val="0"/>
              </a:spcAft>
              <a:buFont typeface="Arial" pitchFamily="34" charset="0"/>
              <a:buChar char="•"/>
              <a:defRPr/>
            </a:pPr>
            <a:r>
              <a:rPr lang="en-CA" dirty="0" smtClean="0">
                <a:solidFill>
                  <a:schemeClr val="tx1">
                    <a:lumMod val="75000"/>
                    <a:lumOff val="25000"/>
                  </a:schemeClr>
                </a:solidFill>
                <a:latin typeface="Comic Sans MS" pitchFamily="66" charset="0"/>
              </a:rPr>
              <a:t>How to do a running record…</a:t>
            </a:r>
            <a:endParaRPr lang="en-CA" dirty="0">
              <a:solidFill>
                <a:schemeClr val="tx1">
                  <a:lumMod val="75000"/>
                  <a:lumOff val="25000"/>
                </a:schemeClr>
              </a:solidFill>
              <a:latin typeface="Comic Sans MS" pitchFamily="66" charset="0"/>
            </a:endParaRPr>
          </a:p>
          <a:p>
            <a:pPr eaLnBrk="1" fontAlgn="auto" hangingPunct="1">
              <a:spcAft>
                <a:spcPts val="0"/>
              </a:spcAft>
              <a:buFont typeface="Arial" pitchFamily="34" charset="0"/>
              <a:buChar char="•"/>
              <a:defRPr/>
            </a:pPr>
            <a:endParaRPr lang="en-CA" dirty="0">
              <a:solidFill>
                <a:schemeClr val="tx1">
                  <a:lumMod val="75000"/>
                  <a:lumOff val="25000"/>
                </a:schemeClr>
              </a:solidFill>
              <a:latin typeface="Comic Sans MS" pitchFamily="66" charset="0"/>
            </a:endParaRPr>
          </a:p>
          <a:p>
            <a:pPr eaLnBrk="1" fontAlgn="auto" hangingPunct="1">
              <a:spcAft>
                <a:spcPts val="0"/>
              </a:spcAft>
              <a:buFont typeface="Arial" pitchFamily="34" charset="0"/>
              <a:buChar char="•"/>
              <a:defRPr/>
            </a:pPr>
            <a:r>
              <a:rPr lang="en-CA" dirty="0" smtClean="0">
                <a:solidFill>
                  <a:schemeClr val="tx1">
                    <a:lumMod val="75000"/>
                    <a:lumOff val="25000"/>
                  </a:schemeClr>
                </a:solidFill>
                <a:latin typeface="Comic Sans MS" pitchFamily="66" charset="0"/>
              </a:rPr>
              <a:t>It is important that the codes and notes you make follow this patterns as that way other teachers can also gain meaning from your running records. </a:t>
            </a:r>
          </a:p>
        </p:txBody>
      </p:sp>
    </p:spTree>
    <p:extLst>
      <p:ext uri="{BB962C8B-B14F-4D97-AF65-F5344CB8AC3E}">
        <p14:creationId xmlns:p14="http://schemas.microsoft.com/office/powerpoint/2010/main" val="12104523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116632"/>
            <a:ext cx="8229600" cy="1143000"/>
          </a:xfrm>
        </p:spPr>
        <p:txBody>
          <a:bodyPr rtlCol="0">
            <a:normAutofit/>
          </a:bodyPr>
          <a:lstStyle/>
          <a:p>
            <a:pPr eaLnBrk="1" fontAlgn="auto" hangingPunct="1">
              <a:spcAft>
                <a:spcPts val="0"/>
              </a:spcAft>
              <a:defRPr/>
            </a:pPr>
            <a:r>
              <a:rPr lang="fr-CA" dirty="0" err="1" smtClean="0">
                <a:solidFill>
                  <a:schemeClr val="tx1">
                    <a:lumMod val="75000"/>
                    <a:lumOff val="25000"/>
                  </a:schemeClr>
                </a:solidFill>
                <a:latin typeface="Comic Sans MS" pitchFamily="66" charset="0"/>
              </a:rPr>
              <a:t>Assessment</a:t>
            </a:r>
            <a:r>
              <a:rPr lang="fr-CA" dirty="0" smtClean="0">
                <a:solidFill>
                  <a:schemeClr val="tx1">
                    <a:lumMod val="75000"/>
                    <a:lumOff val="25000"/>
                  </a:schemeClr>
                </a:solidFill>
                <a:latin typeface="Comic Sans MS" pitchFamily="66" charset="0"/>
              </a:rPr>
              <a:t> </a:t>
            </a:r>
          </a:p>
        </p:txBody>
      </p:sp>
      <p:sp>
        <p:nvSpPr>
          <p:cNvPr id="5" name="Espace réservé du contenu 2"/>
          <p:cNvSpPr>
            <a:spLocks noGrp="1"/>
          </p:cNvSpPr>
          <p:nvPr>
            <p:ph idx="1"/>
          </p:nvPr>
        </p:nvSpPr>
        <p:spPr>
          <a:xfrm>
            <a:off x="107504" y="1124744"/>
            <a:ext cx="8856984" cy="5544616"/>
          </a:xfrm>
        </p:spPr>
        <p:txBody>
          <a:bodyPr rtlCol="0">
            <a:noAutofit/>
          </a:bodyPr>
          <a:lstStyle/>
          <a:p>
            <a:pPr marL="0" indent="0" eaLnBrk="1" fontAlgn="auto" hangingPunct="1">
              <a:spcAft>
                <a:spcPts val="0"/>
              </a:spcAft>
              <a:buNone/>
              <a:defRPr/>
            </a:pPr>
            <a:r>
              <a:rPr lang="en-CA" sz="1100" dirty="0" smtClean="0">
                <a:solidFill>
                  <a:schemeClr val="tx1">
                    <a:lumMod val="75000"/>
                    <a:lumOff val="25000"/>
                  </a:schemeClr>
                </a:solidFill>
                <a:latin typeface="Comic Sans MS" pitchFamily="66" charset="0"/>
              </a:rPr>
              <a:t>Running Record codes.</a:t>
            </a:r>
            <a:endParaRPr lang="en-CA" sz="1100" dirty="0">
              <a:solidFill>
                <a:schemeClr val="tx1">
                  <a:lumMod val="75000"/>
                  <a:lumOff val="25000"/>
                </a:schemeClr>
              </a:solidFill>
              <a:latin typeface="Comic Sans MS" pitchFamily="66" charset="0"/>
            </a:endParaRPr>
          </a:p>
          <a:p>
            <a:pPr marL="0" indent="0" eaLnBrk="1" fontAlgn="auto" hangingPunct="1">
              <a:spcAft>
                <a:spcPts val="0"/>
              </a:spcAft>
              <a:buNone/>
              <a:defRPr/>
            </a:pPr>
            <a:endParaRPr lang="en-CA" sz="1100" dirty="0" smtClean="0">
              <a:solidFill>
                <a:schemeClr val="tx1">
                  <a:lumMod val="75000"/>
                  <a:lumOff val="25000"/>
                </a:schemeClr>
              </a:solidFill>
              <a:latin typeface="Comic Sans MS" pitchFamily="66" charset="0"/>
            </a:endParaRPr>
          </a:p>
          <a:p>
            <a:pPr marL="0" indent="0">
              <a:buNone/>
            </a:pPr>
            <a:r>
              <a:rPr lang="en-US" sz="1100" b="1" dirty="0">
                <a:latin typeface="Comic Sans MS" pitchFamily="66" charset="0"/>
              </a:rPr>
              <a:t>Errors (E)</a:t>
            </a:r>
            <a:endParaRPr lang="en-US" sz="1100" dirty="0">
              <a:latin typeface="Comic Sans MS" pitchFamily="66" charset="0"/>
            </a:endParaRPr>
          </a:p>
          <a:p>
            <a:pPr marL="0" indent="0">
              <a:buNone/>
            </a:pPr>
            <a:r>
              <a:rPr lang="en-US" sz="1100" dirty="0">
                <a:latin typeface="Comic Sans MS" pitchFamily="66" charset="0"/>
              </a:rPr>
              <a:t>Errors are tallied during the reading whenever a child does any of the </a:t>
            </a:r>
            <a:r>
              <a:rPr lang="en-US" sz="1100" dirty="0" smtClean="0">
                <a:latin typeface="Comic Sans MS" pitchFamily="66" charset="0"/>
              </a:rPr>
              <a:t>following (use codes given)</a:t>
            </a:r>
            <a:endParaRPr lang="en-US" sz="1100" dirty="0">
              <a:latin typeface="Comic Sans MS" pitchFamily="66" charset="0"/>
            </a:endParaRPr>
          </a:p>
          <a:p>
            <a:pPr marL="0" lvl="0" indent="0">
              <a:buNone/>
            </a:pPr>
            <a:r>
              <a:rPr lang="en-US" sz="1100" dirty="0">
                <a:latin typeface="Comic Sans MS" pitchFamily="66" charset="0"/>
              </a:rPr>
              <a:t>S = Substitutes another word for a word in the text</a:t>
            </a:r>
          </a:p>
          <a:p>
            <a:pPr marL="0" lvl="0" indent="0">
              <a:buNone/>
            </a:pPr>
            <a:r>
              <a:rPr lang="en-US" sz="1100" dirty="0">
                <a:latin typeface="Comic Sans MS" pitchFamily="66" charset="0"/>
              </a:rPr>
              <a:t>O = Omits a word</a:t>
            </a:r>
          </a:p>
          <a:p>
            <a:pPr marL="0" lvl="0" indent="0">
              <a:buNone/>
            </a:pPr>
            <a:r>
              <a:rPr lang="en-US" sz="1100" dirty="0">
                <a:latin typeface="Comic Sans MS" pitchFamily="66" charset="0"/>
              </a:rPr>
              <a:t>I = Inserts a word</a:t>
            </a:r>
          </a:p>
          <a:p>
            <a:pPr marL="0" lvl="0" indent="0">
              <a:buNone/>
            </a:pPr>
            <a:r>
              <a:rPr lang="en-US" sz="1100" dirty="0">
                <a:latin typeface="Comic Sans MS" pitchFamily="66" charset="0"/>
              </a:rPr>
              <a:t>T = Has to be told a word by the person administering the running </a:t>
            </a:r>
            <a:r>
              <a:rPr lang="en-US" sz="1100" dirty="0" smtClean="0">
                <a:latin typeface="Comic Sans MS" pitchFamily="66" charset="0"/>
              </a:rPr>
              <a:t>record</a:t>
            </a:r>
          </a:p>
          <a:p>
            <a:pPr marL="0" lvl="0" indent="0">
              <a:buNone/>
            </a:pPr>
            <a:endParaRPr lang="en-US" sz="1100" dirty="0">
              <a:latin typeface="Comic Sans MS" pitchFamily="66" charset="0"/>
            </a:endParaRPr>
          </a:p>
          <a:p>
            <a:pPr marL="0" indent="0">
              <a:buNone/>
            </a:pPr>
            <a:r>
              <a:rPr lang="en-US" sz="1100" b="1" dirty="0">
                <a:latin typeface="Comic Sans MS" pitchFamily="66" charset="0"/>
              </a:rPr>
              <a:t>Self-correction (SC) </a:t>
            </a:r>
            <a:r>
              <a:rPr lang="en-US" sz="1100" dirty="0">
                <a:latin typeface="Comic Sans MS" pitchFamily="66" charset="0"/>
              </a:rPr>
              <a:t>Self-correction occurs when a child realizes his or her error and corrects it. When a child makes a self-correction, the previous substitution is not scored as an error. </a:t>
            </a:r>
          </a:p>
          <a:p>
            <a:pPr marL="0" indent="0">
              <a:buNone/>
            </a:pPr>
            <a:r>
              <a:rPr lang="en-US" sz="1100" b="1" dirty="0">
                <a:latin typeface="Comic Sans MS" pitchFamily="66" charset="0"/>
              </a:rPr>
              <a:t>Meaning (M) </a:t>
            </a:r>
            <a:r>
              <a:rPr lang="en-US" sz="1100" dirty="0">
                <a:latin typeface="Comic Sans MS" pitchFamily="66" charset="0"/>
              </a:rPr>
              <a:t>Meaning is part of the cueing system in which the child takes his or her cue to make sense of text by thinking about the story background, information from pictures, or the meaning of a sentence. These cues assist in the reading of a word or phrase.</a:t>
            </a:r>
            <a:r>
              <a:rPr lang="en-US" sz="1100" dirty="0" smtClean="0">
                <a:latin typeface="Comic Sans MS" pitchFamily="66" charset="0"/>
              </a:rPr>
              <a:t> </a:t>
            </a:r>
            <a:endParaRPr lang="en-US" sz="1100" dirty="0" smtClean="0">
              <a:latin typeface="Comic Sans MS" pitchFamily="66" charset="0"/>
            </a:endParaRPr>
          </a:p>
          <a:p>
            <a:pPr marL="0" indent="0">
              <a:buNone/>
            </a:pPr>
            <a:endParaRPr lang="en-US" sz="1100" dirty="0" smtClean="0">
              <a:latin typeface="Comic Sans MS" pitchFamily="66" charset="0"/>
            </a:endParaRPr>
          </a:p>
          <a:p>
            <a:pPr marL="0" indent="0">
              <a:buNone/>
            </a:pPr>
            <a:r>
              <a:rPr lang="en-US" sz="1100" b="1" dirty="0" smtClean="0">
                <a:latin typeface="Comic Sans MS" pitchFamily="66" charset="0"/>
              </a:rPr>
              <a:t>Structure </a:t>
            </a:r>
            <a:r>
              <a:rPr lang="en-US" sz="1100" b="1" dirty="0">
                <a:latin typeface="Comic Sans MS" pitchFamily="66" charset="0"/>
              </a:rPr>
              <a:t>(S) </a:t>
            </a:r>
            <a:r>
              <a:rPr lang="en-US" sz="1100" dirty="0">
                <a:latin typeface="Comic Sans MS" pitchFamily="66" charset="0"/>
              </a:rPr>
              <a:t>Structure refers to the structure of language and is often referred to as syntax. Implicit knowledge of structure helps the reader know if what he or she reads sounds correct. </a:t>
            </a:r>
          </a:p>
          <a:p>
            <a:pPr marL="0" indent="0">
              <a:buNone/>
            </a:pPr>
            <a:r>
              <a:rPr lang="en-US" sz="1100" b="1" dirty="0">
                <a:latin typeface="Comic Sans MS" pitchFamily="66" charset="0"/>
              </a:rPr>
              <a:t>Visual (V) </a:t>
            </a:r>
            <a:r>
              <a:rPr lang="en-US" sz="1100" dirty="0">
                <a:latin typeface="Comic Sans MS" pitchFamily="66" charset="0"/>
              </a:rPr>
              <a:t>Visual information is related to the look of the letter in a word and the word itself. A reader uses visual information when he or she studies the beginning sound, word length, familiar word chunks, etc.  </a:t>
            </a:r>
            <a:endParaRPr lang="en-US" sz="1100" dirty="0" smtClean="0">
              <a:latin typeface="Comic Sans MS" pitchFamily="66" charset="0"/>
            </a:endParaRPr>
          </a:p>
          <a:p>
            <a:pPr marL="0" indent="0">
              <a:buNone/>
            </a:pPr>
            <a:endParaRPr lang="en-US" sz="1100" dirty="0">
              <a:latin typeface="Comic Sans MS" pitchFamily="66" charset="0"/>
            </a:endParaRPr>
          </a:p>
          <a:p>
            <a:pPr marL="0" indent="0">
              <a:buNone/>
            </a:pPr>
            <a:r>
              <a:rPr lang="en-US" sz="1100" b="1" dirty="0">
                <a:latin typeface="Comic Sans MS" pitchFamily="66" charset="0"/>
              </a:rPr>
              <a:t>Marking M, S, and V on a Running Record </a:t>
            </a:r>
            <a:r>
              <a:rPr lang="en-US" sz="1100" dirty="0">
                <a:latin typeface="Comic Sans MS" pitchFamily="66" charset="0"/>
              </a:rPr>
              <a:t>When a child makes an error in a line of text, record the source(s) of information used by the child in the second column from the right on the running record form. Write M, S, and V in to the right of the sentence in that column. Then circle M, S, and/or V, depending on the source(s) of information the child used.  If the child self-corrects an error in a line of text, use the far right-hand column to record this information. Write M, S, and V to the right of the sentence in that column. Circle the source(s) of information the child used for the self-correction.  You may choose to administer a running record assessment without recording your observations regarding the child’s use of meaning (M), structure (S), and visual (V) cues. Even without recording this information on the form, and you can still use the information on error, </a:t>
            </a:r>
            <a:r>
              <a:rPr lang="en-US" sz="1100" dirty="0" smtClean="0">
                <a:latin typeface="Comic Sans MS" pitchFamily="66" charset="0"/>
              </a:rPr>
              <a:t>self correction</a:t>
            </a:r>
            <a:r>
              <a:rPr lang="en-US" sz="1100" dirty="0">
                <a:latin typeface="Comic Sans MS" pitchFamily="66" charset="0"/>
              </a:rPr>
              <a:t>, and accuracy rates to place the child at a given reading level</a:t>
            </a:r>
            <a:r>
              <a:rPr lang="en-US" sz="1100" dirty="0" smtClean="0">
                <a:latin typeface="Comic Sans MS" pitchFamily="66" charset="0"/>
              </a:rPr>
              <a:t>.</a:t>
            </a:r>
            <a:endParaRPr lang="en-US" sz="1100" dirty="0">
              <a:latin typeface="Comic Sans MS" pitchFamily="66" charset="0"/>
            </a:endParaRPr>
          </a:p>
        </p:txBody>
      </p:sp>
    </p:spTree>
    <p:extLst>
      <p:ext uri="{BB962C8B-B14F-4D97-AF65-F5344CB8AC3E}">
        <p14:creationId xmlns:p14="http://schemas.microsoft.com/office/powerpoint/2010/main" val="29918526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rtlCol="0">
            <a:normAutofit/>
          </a:bodyPr>
          <a:lstStyle/>
          <a:p>
            <a:pPr eaLnBrk="1" fontAlgn="auto" hangingPunct="1">
              <a:spcAft>
                <a:spcPts val="0"/>
              </a:spcAft>
              <a:defRPr/>
            </a:pPr>
            <a:r>
              <a:rPr lang="fr-CA" dirty="0" err="1" smtClean="0">
                <a:solidFill>
                  <a:schemeClr val="tx1">
                    <a:lumMod val="75000"/>
                    <a:lumOff val="25000"/>
                  </a:schemeClr>
                </a:solidFill>
                <a:latin typeface="Comic Sans MS" pitchFamily="66" charset="0"/>
              </a:rPr>
              <a:t>Assessment</a:t>
            </a:r>
            <a:r>
              <a:rPr lang="fr-CA" dirty="0" smtClean="0">
                <a:solidFill>
                  <a:schemeClr val="tx1">
                    <a:lumMod val="75000"/>
                    <a:lumOff val="25000"/>
                  </a:schemeClr>
                </a:solidFill>
                <a:ea typeface="+mj-ea"/>
                <a:cs typeface="+mj-cs"/>
              </a:rPr>
              <a:t> </a:t>
            </a:r>
          </a:p>
        </p:txBody>
      </p:sp>
      <p:sp>
        <p:nvSpPr>
          <p:cNvPr id="5" name="Espace réservé du contenu 2"/>
          <p:cNvSpPr>
            <a:spLocks noGrp="1"/>
          </p:cNvSpPr>
          <p:nvPr>
            <p:ph idx="1"/>
          </p:nvPr>
        </p:nvSpPr>
        <p:spPr>
          <a:xfrm>
            <a:off x="428625" y="1928813"/>
            <a:ext cx="8229600" cy="4525962"/>
          </a:xfrm>
        </p:spPr>
        <p:txBody>
          <a:bodyPr rtlCol="0">
            <a:normAutofit/>
          </a:bodyPr>
          <a:lstStyle/>
          <a:p>
            <a:pPr marL="0" indent="0" eaLnBrk="1" fontAlgn="auto" hangingPunct="1">
              <a:spcAft>
                <a:spcPts val="0"/>
              </a:spcAft>
              <a:buNone/>
              <a:defRPr/>
            </a:pPr>
            <a:r>
              <a:rPr lang="en-CA" dirty="0" smtClean="0">
                <a:solidFill>
                  <a:schemeClr val="tx1">
                    <a:lumMod val="75000"/>
                    <a:lumOff val="25000"/>
                  </a:schemeClr>
                </a:solidFill>
                <a:latin typeface="Comic Sans MS" pitchFamily="66" charset="0"/>
              </a:rPr>
              <a:t>How to assess a running record…</a:t>
            </a:r>
          </a:p>
          <a:p>
            <a:pPr marL="0" indent="0" eaLnBrk="1" fontAlgn="auto" hangingPunct="1">
              <a:spcAft>
                <a:spcPts val="0"/>
              </a:spcAft>
              <a:buNone/>
              <a:defRPr/>
            </a:pPr>
            <a:endParaRPr lang="en-CA" dirty="0">
              <a:solidFill>
                <a:schemeClr val="tx1">
                  <a:lumMod val="75000"/>
                  <a:lumOff val="25000"/>
                </a:schemeClr>
              </a:solidFill>
              <a:latin typeface="Comic Sans MS" pitchFamily="66" charset="0"/>
            </a:endParaRPr>
          </a:p>
          <a:p>
            <a:pPr marL="0" indent="0" eaLnBrk="1" fontAlgn="auto" hangingPunct="1">
              <a:spcAft>
                <a:spcPts val="0"/>
              </a:spcAft>
              <a:buNone/>
              <a:defRPr/>
            </a:pPr>
            <a:r>
              <a:rPr lang="en-CA" dirty="0" smtClean="0">
                <a:solidFill>
                  <a:schemeClr val="tx1">
                    <a:lumMod val="75000"/>
                    <a:lumOff val="25000"/>
                  </a:schemeClr>
                </a:solidFill>
                <a:latin typeface="Comic Sans MS" pitchFamily="66" charset="0"/>
              </a:rPr>
              <a:t>Formula</a:t>
            </a:r>
          </a:p>
          <a:p>
            <a:pPr marL="365760" lvl="1" indent="0" fontAlgn="auto">
              <a:spcAft>
                <a:spcPts val="0"/>
              </a:spcAft>
              <a:buNone/>
              <a:defRPr/>
            </a:pPr>
            <a:r>
              <a:rPr lang="en-CA" dirty="0" smtClean="0">
                <a:solidFill>
                  <a:schemeClr val="tx1">
                    <a:lumMod val="75000"/>
                    <a:lumOff val="25000"/>
                  </a:schemeClr>
                </a:solidFill>
                <a:latin typeface="Comic Sans MS" pitchFamily="66" charset="0"/>
              </a:rPr>
              <a:t>Accuracy Running Words – Errors </a:t>
            </a:r>
            <a:r>
              <a:rPr lang="en-CA" sz="2400" dirty="0" smtClean="0">
                <a:solidFill>
                  <a:schemeClr val="tx1">
                    <a:lumMod val="75000"/>
                    <a:lumOff val="25000"/>
                  </a:schemeClr>
                </a:solidFill>
                <a:latin typeface="Comic Sans MS" pitchFamily="66" charset="0"/>
              </a:rPr>
              <a:t>÷ Running Words</a:t>
            </a:r>
            <a:r>
              <a:rPr lang="en-CA" dirty="0" smtClean="0">
                <a:solidFill>
                  <a:schemeClr val="tx1">
                    <a:lumMod val="75000"/>
                    <a:lumOff val="25000"/>
                  </a:schemeClr>
                </a:solidFill>
                <a:latin typeface="Comic Sans MS" pitchFamily="66" charset="0"/>
              </a:rPr>
              <a:t> x100</a:t>
            </a:r>
          </a:p>
          <a:p>
            <a:pPr marL="365760" lvl="1" indent="0" fontAlgn="auto">
              <a:spcAft>
                <a:spcPts val="0"/>
              </a:spcAft>
              <a:buNone/>
              <a:defRPr/>
            </a:pPr>
            <a:r>
              <a:rPr lang="en-CA" dirty="0" smtClean="0">
                <a:solidFill>
                  <a:schemeClr val="tx1">
                    <a:lumMod val="75000"/>
                    <a:lumOff val="25000"/>
                  </a:schemeClr>
                </a:solidFill>
                <a:latin typeface="Comic Sans MS" pitchFamily="66" charset="0"/>
              </a:rPr>
              <a:t>Self correction (1:4 or better) Error </a:t>
            </a:r>
            <a:r>
              <a:rPr lang="en-CA" sz="2400" dirty="0" smtClean="0">
                <a:solidFill>
                  <a:schemeClr val="tx1">
                    <a:lumMod val="75000"/>
                    <a:lumOff val="25000"/>
                  </a:schemeClr>
                </a:solidFill>
                <a:latin typeface="Comic Sans MS" pitchFamily="66" charset="0"/>
              </a:rPr>
              <a:t>÷ </a:t>
            </a:r>
            <a:r>
              <a:rPr lang="en-CA" dirty="0" smtClean="0">
                <a:solidFill>
                  <a:schemeClr val="tx1">
                    <a:lumMod val="75000"/>
                    <a:lumOff val="25000"/>
                  </a:schemeClr>
                </a:solidFill>
                <a:latin typeface="Comic Sans MS" pitchFamily="66" charset="0"/>
              </a:rPr>
              <a:t>SC = SC rate</a:t>
            </a:r>
          </a:p>
          <a:p>
            <a:pPr marL="365760" lvl="1" indent="0" fontAlgn="auto">
              <a:spcAft>
                <a:spcPts val="0"/>
              </a:spcAft>
              <a:buNone/>
              <a:defRPr/>
            </a:pPr>
            <a:r>
              <a:rPr lang="en-CA" dirty="0" smtClean="0">
                <a:solidFill>
                  <a:schemeClr val="tx1">
                    <a:lumMod val="75000"/>
                    <a:lumOff val="25000"/>
                  </a:schemeClr>
                </a:solidFill>
                <a:latin typeface="Comic Sans MS" pitchFamily="66" charset="0"/>
              </a:rPr>
              <a:t>Comprehension (Percentage of total questions correct) </a:t>
            </a:r>
            <a:r>
              <a:rPr lang="en-CA" dirty="0" err="1" smtClean="0">
                <a:solidFill>
                  <a:schemeClr val="tx1">
                    <a:lumMod val="75000"/>
                    <a:lumOff val="25000"/>
                  </a:schemeClr>
                </a:solidFill>
                <a:latin typeface="Comic Sans MS" pitchFamily="66" charset="0"/>
              </a:rPr>
              <a:t>eg</a:t>
            </a:r>
            <a:r>
              <a:rPr lang="en-CA" dirty="0" smtClean="0">
                <a:solidFill>
                  <a:schemeClr val="tx1">
                    <a:lumMod val="75000"/>
                    <a:lumOff val="25000"/>
                  </a:schemeClr>
                </a:solidFill>
                <a:latin typeface="Comic Sans MS" pitchFamily="66" charset="0"/>
              </a:rPr>
              <a:t>: 8/10 = 80%</a:t>
            </a:r>
          </a:p>
          <a:p>
            <a:pPr marL="365760" lvl="1" indent="0" fontAlgn="auto">
              <a:spcAft>
                <a:spcPts val="0"/>
              </a:spcAft>
              <a:buNone/>
              <a:defRPr/>
            </a:pPr>
            <a:endParaRPr lang="en-CA" dirty="0">
              <a:solidFill>
                <a:schemeClr val="tx1">
                  <a:lumMod val="75000"/>
                  <a:lumOff val="25000"/>
                </a:schemeClr>
              </a:solidFill>
              <a:latin typeface="Comic Sans MS" pitchFamily="66" charset="0"/>
            </a:endParaRPr>
          </a:p>
          <a:p>
            <a:pPr marL="365760" lvl="1" indent="0" fontAlgn="auto">
              <a:spcAft>
                <a:spcPts val="0"/>
              </a:spcAft>
              <a:buNone/>
              <a:defRPr/>
            </a:pPr>
            <a:r>
              <a:rPr lang="en-CA" dirty="0" smtClean="0">
                <a:solidFill>
                  <a:schemeClr val="tx1">
                    <a:lumMod val="75000"/>
                    <a:lumOff val="25000"/>
                  </a:schemeClr>
                </a:solidFill>
                <a:latin typeface="Comic Sans MS" pitchFamily="66" charset="0"/>
              </a:rPr>
              <a:t>Expectation 99% Accurate and 70% or better comprehension. </a:t>
            </a:r>
          </a:p>
        </p:txBody>
      </p:sp>
    </p:spTree>
    <p:extLst>
      <p:ext uri="{BB962C8B-B14F-4D97-AF65-F5344CB8AC3E}">
        <p14:creationId xmlns:p14="http://schemas.microsoft.com/office/powerpoint/2010/main" val="3478861116"/>
      </p:ext>
    </p:extLst>
  </p:cSld>
  <p:clrMapOvr>
    <a:masterClrMapping/>
  </p:clrMapOvr>
  <p:timing>
    <p:tnLst>
      <p:par>
        <p:cTn id="1" dur="indefinite" restart="never" nodeType="tmRoot"/>
      </p:par>
    </p:tnLst>
  </p:timing>
</p:sld>
</file>

<file path=ppt/theme/theme1.xml><?xml version="1.0" encoding="utf-8"?>
<a:theme xmlns:a="http://schemas.openxmlformats.org/drawingml/2006/main" name="Thatch">
  <a:themeElements>
    <a:clrScheme name="Thatch">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Median">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hatch">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2617</TotalTime>
  <Words>600</Words>
  <Application>Microsoft Office PowerPoint</Application>
  <PresentationFormat>On-screen Show (4:3)</PresentationFormat>
  <Paragraphs>165</Paragraphs>
  <Slides>18</Slides>
  <Notes>16</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Thatch</vt:lpstr>
      <vt:lpstr>ASSESSMENT 2011</vt:lpstr>
      <vt:lpstr>Assessment</vt:lpstr>
      <vt:lpstr>Assessment </vt:lpstr>
      <vt:lpstr>The Kit:</vt:lpstr>
      <vt:lpstr>PM Benchmark </vt:lpstr>
      <vt:lpstr>Assessment </vt:lpstr>
      <vt:lpstr>Assessment </vt:lpstr>
      <vt:lpstr>Assessment </vt:lpstr>
      <vt:lpstr>Assessment </vt:lpstr>
      <vt:lpstr>Assessment </vt:lpstr>
      <vt:lpstr>Assessment </vt:lpstr>
      <vt:lpstr>Assessment </vt:lpstr>
      <vt:lpstr>Assessment </vt:lpstr>
      <vt:lpstr>Assessment </vt:lpstr>
      <vt:lpstr>Assessment </vt:lpstr>
      <vt:lpstr>Assessment </vt:lpstr>
      <vt:lpstr>Assessment </vt:lpstr>
      <vt:lpstr>Assessment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NAME</dc:title>
  <dc:creator>Éric Vadeboncoeur</dc:creator>
  <cp:lastModifiedBy>Harris</cp:lastModifiedBy>
  <cp:revision>168</cp:revision>
  <dcterms:created xsi:type="dcterms:W3CDTF">2008-03-16T01:51:23Z</dcterms:created>
  <dcterms:modified xsi:type="dcterms:W3CDTF">2011-10-13T20:45:57Z</dcterms:modified>
</cp:coreProperties>
</file>