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6" r:id="rId3"/>
    <p:sldId id="260" r:id="rId4"/>
    <p:sldId id="261" r:id="rId5"/>
    <p:sldId id="258" r:id="rId6"/>
    <p:sldId id="264" r:id="rId7"/>
    <p:sldId id="262" r:id="rId8"/>
    <p:sldId id="263" r:id="rId9"/>
    <p:sldId id="265" r:id="rId10"/>
    <p:sldId id="270" r:id="rId11"/>
    <p:sldId id="266" r:id="rId12"/>
    <p:sldId id="268" r:id="rId13"/>
    <p:sldId id="267" r:id="rId14"/>
    <p:sldId id="269" r:id="rId15"/>
    <p:sldId id="259" r:id="rId16"/>
    <p:sldId id="277" r:id="rId17"/>
    <p:sldId id="271" r:id="rId18"/>
    <p:sldId id="278" r:id="rId19"/>
    <p:sldId id="272" r:id="rId20"/>
    <p:sldId id="276" r:id="rId21"/>
    <p:sldId id="275"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7" autoAdjust="0"/>
    <p:restoredTop sz="77372" autoAdjust="0"/>
  </p:normalViewPr>
  <p:slideViewPr>
    <p:cSldViewPr>
      <p:cViewPr varScale="1">
        <p:scale>
          <a:sx n="44" d="100"/>
          <a:sy n="44" d="100"/>
        </p:scale>
        <p:origin x="-1066"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564C6-97DD-4041-B3AE-36902CD4DB9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CA"/>
        </a:p>
      </dgm:t>
    </dgm:pt>
    <dgm:pt modelId="{2C395141-5143-47B0-BEB7-FE832D46C04A}">
      <dgm:prSet phldrT="[Text]"/>
      <dgm:spPr/>
      <dgm:t>
        <a:bodyPr/>
        <a:lstStyle/>
        <a:p>
          <a:r>
            <a:rPr lang="en-CA" dirty="0" smtClean="0"/>
            <a:t>Question: on how many of the last days did you test your </a:t>
          </a:r>
          <a:r>
            <a:rPr lang="en-CA" dirty="0" err="1" smtClean="0"/>
            <a:t>bld</a:t>
          </a:r>
          <a:r>
            <a:rPr lang="en-CA" dirty="0" smtClean="0"/>
            <a:t> sugar? Enter # </a:t>
          </a:r>
          <a:r>
            <a:rPr lang="en-CA" dirty="0" err="1" smtClean="0"/>
            <a:t>frm</a:t>
          </a:r>
          <a:r>
            <a:rPr lang="en-CA" dirty="0" smtClean="0"/>
            <a:t> 0 - 7 </a:t>
          </a:r>
          <a:endParaRPr lang="en-CA" dirty="0"/>
        </a:p>
      </dgm:t>
    </dgm:pt>
    <dgm:pt modelId="{F3861F3E-D11A-4466-8E60-A3435B74F975}" type="parTrans" cxnId="{83D279AB-C75B-40A1-B25F-9A507D227887}">
      <dgm:prSet/>
      <dgm:spPr/>
      <dgm:t>
        <a:bodyPr/>
        <a:lstStyle/>
        <a:p>
          <a:endParaRPr lang="en-CA"/>
        </a:p>
      </dgm:t>
    </dgm:pt>
    <dgm:pt modelId="{0AAB54C7-AFEE-4FD4-AAA9-4C25225E810C}" type="sibTrans" cxnId="{83D279AB-C75B-40A1-B25F-9A507D227887}">
      <dgm:prSet/>
      <dgm:spPr/>
      <dgm:t>
        <a:bodyPr/>
        <a:lstStyle/>
        <a:p>
          <a:endParaRPr lang="en-CA"/>
        </a:p>
      </dgm:t>
    </dgm:pt>
    <dgm:pt modelId="{D02B9E89-73F3-464F-9FDA-E538BFD34CD5}">
      <dgm:prSet phldrT="[Text]"/>
      <dgm:spPr/>
      <dgm:t>
        <a:bodyPr/>
        <a:lstStyle/>
        <a:p>
          <a:r>
            <a:rPr lang="en-CA" dirty="0" smtClean="0"/>
            <a:t>Derek’s reply: 4</a:t>
          </a:r>
          <a:endParaRPr lang="en-CA" dirty="0"/>
        </a:p>
      </dgm:t>
    </dgm:pt>
    <dgm:pt modelId="{E54FE086-084B-43D9-9DF7-96F580B11106}" type="parTrans" cxnId="{10EA5A74-0306-4AF8-BE75-44B569D475E0}">
      <dgm:prSet/>
      <dgm:spPr/>
      <dgm:t>
        <a:bodyPr/>
        <a:lstStyle/>
        <a:p>
          <a:endParaRPr lang="en-CA"/>
        </a:p>
      </dgm:t>
    </dgm:pt>
    <dgm:pt modelId="{60DDD016-0AF5-4097-87DC-70CB780085AC}" type="sibTrans" cxnId="{10EA5A74-0306-4AF8-BE75-44B569D475E0}">
      <dgm:prSet/>
      <dgm:spPr/>
      <dgm:t>
        <a:bodyPr/>
        <a:lstStyle/>
        <a:p>
          <a:endParaRPr lang="en-CA"/>
        </a:p>
      </dgm:t>
    </dgm:pt>
    <dgm:pt modelId="{E38D9905-8069-4400-91C8-945CD9C5CE0A}">
      <dgm:prSet phldrT="[Text]"/>
      <dgm:spPr/>
      <dgm:t>
        <a:bodyPr/>
        <a:lstStyle/>
        <a:p>
          <a:r>
            <a:rPr lang="en-CA" dirty="0" smtClean="0"/>
            <a:t>Question is stored in </a:t>
          </a:r>
          <a:r>
            <a:rPr lang="en-CA" dirty="0" err="1" smtClean="0"/>
            <a:t>MedCOM</a:t>
          </a:r>
          <a:r>
            <a:rPr lang="en-CA" dirty="0" smtClean="0"/>
            <a:t> software.  It then proceeds to send the next question</a:t>
          </a:r>
          <a:endParaRPr lang="en-CA" dirty="0"/>
        </a:p>
      </dgm:t>
    </dgm:pt>
    <dgm:pt modelId="{76E5775E-45A2-4E56-BD5C-7B39C25D52DC}" type="parTrans" cxnId="{2653E090-4E75-44F0-AC15-C18C282B006C}">
      <dgm:prSet/>
      <dgm:spPr/>
      <dgm:t>
        <a:bodyPr/>
        <a:lstStyle/>
        <a:p>
          <a:endParaRPr lang="en-CA"/>
        </a:p>
      </dgm:t>
    </dgm:pt>
    <dgm:pt modelId="{A323229E-BC44-4ACE-B41C-A81D0DB3D35A}" type="sibTrans" cxnId="{2653E090-4E75-44F0-AC15-C18C282B006C}">
      <dgm:prSet/>
      <dgm:spPr/>
      <dgm:t>
        <a:bodyPr/>
        <a:lstStyle/>
        <a:p>
          <a:endParaRPr lang="en-CA"/>
        </a:p>
      </dgm:t>
    </dgm:pt>
    <dgm:pt modelId="{DDBDB420-C570-4C6C-A899-3493FFB14F39}" type="pres">
      <dgm:prSet presAssocID="{BE0564C6-97DD-4041-B3AE-36902CD4DB90}" presName="cycle" presStyleCnt="0">
        <dgm:presLayoutVars>
          <dgm:dir/>
          <dgm:resizeHandles val="exact"/>
        </dgm:presLayoutVars>
      </dgm:prSet>
      <dgm:spPr/>
      <dgm:t>
        <a:bodyPr/>
        <a:lstStyle/>
        <a:p>
          <a:endParaRPr lang="en-CA"/>
        </a:p>
      </dgm:t>
    </dgm:pt>
    <dgm:pt modelId="{4EB0CA07-8872-45C8-A603-64C11435AD51}" type="pres">
      <dgm:prSet presAssocID="{2C395141-5143-47B0-BEB7-FE832D46C04A}" presName="dummy" presStyleCnt="0"/>
      <dgm:spPr/>
    </dgm:pt>
    <dgm:pt modelId="{919F8BD4-2980-4D62-A667-3C66C5E711A7}" type="pres">
      <dgm:prSet presAssocID="{2C395141-5143-47B0-BEB7-FE832D46C04A}" presName="node" presStyleLbl="revTx" presStyleIdx="0" presStyleCnt="3">
        <dgm:presLayoutVars>
          <dgm:bulletEnabled val="1"/>
        </dgm:presLayoutVars>
      </dgm:prSet>
      <dgm:spPr/>
      <dgm:t>
        <a:bodyPr/>
        <a:lstStyle/>
        <a:p>
          <a:endParaRPr lang="en-CA"/>
        </a:p>
      </dgm:t>
    </dgm:pt>
    <dgm:pt modelId="{3377A5A8-DDCE-4D97-8636-D639FB00F3D1}" type="pres">
      <dgm:prSet presAssocID="{0AAB54C7-AFEE-4FD4-AAA9-4C25225E810C}" presName="sibTrans" presStyleLbl="node1" presStyleIdx="0" presStyleCnt="3"/>
      <dgm:spPr/>
      <dgm:t>
        <a:bodyPr/>
        <a:lstStyle/>
        <a:p>
          <a:endParaRPr lang="en-CA"/>
        </a:p>
      </dgm:t>
    </dgm:pt>
    <dgm:pt modelId="{F72D22E5-B9AA-421C-8CEB-7319073C7285}" type="pres">
      <dgm:prSet presAssocID="{D02B9E89-73F3-464F-9FDA-E538BFD34CD5}" presName="dummy" presStyleCnt="0"/>
      <dgm:spPr/>
    </dgm:pt>
    <dgm:pt modelId="{01A154BD-09E0-4D2F-B0B8-3CD9A139C6A6}" type="pres">
      <dgm:prSet presAssocID="{D02B9E89-73F3-464F-9FDA-E538BFD34CD5}" presName="node" presStyleLbl="revTx" presStyleIdx="1" presStyleCnt="3">
        <dgm:presLayoutVars>
          <dgm:bulletEnabled val="1"/>
        </dgm:presLayoutVars>
      </dgm:prSet>
      <dgm:spPr/>
      <dgm:t>
        <a:bodyPr/>
        <a:lstStyle/>
        <a:p>
          <a:endParaRPr lang="en-CA"/>
        </a:p>
      </dgm:t>
    </dgm:pt>
    <dgm:pt modelId="{3D6FE68C-753D-4CFC-BFF7-0F1ECC06A594}" type="pres">
      <dgm:prSet presAssocID="{60DDD016-0AF5-4097-87DC-70CB780085AC}" presName="sibTrans" presStyleLbl="node1" presStyleIdx="1" presStyleCnt="3"/>
      <dgm:spPr/>
      <dgm:t>
        <a:bodyPr/>
        <a:lstStyle/>
        <a:p>
          <a:endParaRPr lang="en-CA"/>
        </a:p>
      </dgm:t>
    </dgm:pt>
    <dgm:pt modelId="{39BE96DC-24C6-45FF-BC4A-39D71255E226}" type="pres">
      <dgm:prSet presAssocID="{E38D9905-8069-4400-91C8-945CD9C5CE0A}" presName="dummy" presStyleCnt="0"/>
      <dgm:spPr/>
    </dgm:pt>
    <dgm:pt modelId="{1C1887AB-1939-4C08-983F-07C696813DDE}" type="pres">
      <dgm:prSet presAssocID="{E38D9905-8069-4400-91C8-945CD9C5CE0A}" presName="node" presStyleLbl="revTx" presStyleIdx="2" presStyleCnt="3">
        <dgm:presLayoutVars>
          <dgm:bulletEnabled val="1"/>
        </dgm:presLayoutVars>
      </dgm:prSet>
      <dgm:spPr/>
      <dgm:t>
        <a:bodyPr/>
        <a:lstStyle/>
        <a:p>
          <a:endParaRPr lang="en-CA"/>
        </a:p>
      </dgm:t>
    </dgm:pt>
    <dgm:pt modelId="{FF6F8B83-6FA7-45F5-AFCE-E2775654CDE3}" type="pres">
      <dgm:prSet presAssocID="{A323229E-BC44-4ACE-B41C-A81D0DB3D35A}" presName="sibTrans" presStyleLbl="node1" presStyleIdx="2" presStyleCnt="3"/>
      <dgm:spPr/>
      <dgm:t>
        <a:bodyPr/>
        <a:lstStyle/>
        <a:p>
          <a:endParaRPr lang="en-CA"/>
        </a:p>
      </dgm:t>
    </dgm:pt>
  </dgm:ptLst>
  <dgm:cxnLst>
    <dgm:cxn modelId="{CB7C9BA1-D2A3-47D0-AD29-A89715B4D9EC}" type="presOf" srcId="{A323229E-BC44-4ACE-B41C-A81D0DB3D35A}" destId="{FF6F8B83-6FA7-45F5-AFCE-E2775654CDE3}" srcOrd="0" destOrd="0" presId="urn:microsoft.com/office/officeart/2005/8/layout/cycle1"/>
    <dgm:cxn modelId="{6C44719F-DBD2-4EB0-AAAD-4BFC80EE24E5}" type="presOf" srcId="{2C395141-5143-47B0-BEB7-FE832D46C04A}" destId="{919F8BD4-2980-4D62-A667-3C66C5E711A7}" srcOrd="0" destOrd="0" presId="urn:microsoft.com/office/officeart/2005/8/layout/cycle1"/>
    <dgm:cxn modelId="{4E702BE8-2F72-4719-8E24-80B4BFE711C0}" type="presOf" srcId="{BE0564C6-97DD-4041-B3AE-36902CD4DB90}" destId="{DDBDB420-C570-4C6C-A899-3493FFB14F39}" srcOrd="0" destOrd="0" presId="urn:microsoft.com/office/officeart/2005/8/layout/cycle1"/>
    <dgm:cxn modelId="{10EA5A74-0306-4AF8-BE75-44B569D475E0}" srcId="{BE0564C6-97DD-4041-B3AE-36902CD4DB90}" destId="{D02B9E89-73F3-464F-9FDA-E538BFD34CD5}" srcOrd="1" destOrd="0" parTransId="{E54FE086-084B-43D9-9DF7-96F580B11106}" sibTransId="{60DDD016-0AF5-4097-87DC-70CB780085AC}"/>
    <dgm:cxn modelId="{83D279AB-C75B-40A1-B25F-9A507D227887}" srcId="{BE0564C6-97DD-4041-B3AE-36902CD4DB90}" destId="{2C395141-5143-47B0-BEB7-FE832D46C04A}" srcOrd="0" destOrd="0" parTransId="{F3861F3E-D11A-4466-8E60-A3435B74F975}" sibTransId="{0AAB54C7-AFEE-4FD4-AAA9-4C25225E810C}"/>
    <dgm:cxn modelId="{13D789E3-1ABD-4AAF-BCAF-CF23D1C6B66A}" type="presOf" srcId="{D02B9E89-73F3-464F-9FDA-E538BFD34CD5}" destId="{01A154BD-09E0-4D2F-B0B8-3CD9A139C6A6}" srcOrd="0" destOrd="0" presId="urn:microsoft.com/office/officeart/2005/8/layout/cycle1"/>
    <dgm:cxn modelId="{2653E090-4E75-44F0-AC15-C18C282B006C}" srcId="{BE0564C6-97DD-4041-B3AE-36902CD4DB90}" destId="{E38D9905-8069-4400-91C8-945CD9C5CE0A}" srcOrd="2" destOrd="0" parTransId="{76E5775E-45A2-4E56-BD5C-7B39C25D52DC}" sibTransId="{A323229E-BC44-4ACE-B41C-A81D0DB3D35A}"/>
    <dgm:cxn modelId="{0AAD65A6-4271-4FA8-A145-6959002D8A3B}" type="presOf" srcId="{0AAB54C7-AFEE-4FD4-AAA9-4C25225E810C}" destId="{3377A5A8-DDCE-4D97-8636-D639FB00F3D1}" srcOrd="0" destOrd="0" presId="urn:microsoft.com/office/officeart/2005/8/layout/cycle1"/>
    <dgm:cxn modelId="{2D30D0E8-A9D5-464C-BFA2-AD053D8C235F}" type="presOf" srcId="{60DDD016-0AF5-4097-87DC-70CB780085AC}" destId="{3D6FE68C-753D-4CFC-BFF7-0F1ECC06A594}" srcOrd="0" destOrd="0" presId="urn:microsoft.com/office/officeart/2005/8/layout/cycle1"/>
    <dgm:cxn modelId="{5EF8B4CF-0970-49F6-9691-A60A4773D052}" type="presOf" srcId="{E38D9905-8069-4400-91C8-945CD9C5CE0A}" destId="{1C1887AB-1939-4C08-983F-07C696813DDE}" srcOrd="0" destOrd="0" presId="urn:microsoft.com/office/officeart/2005/8/layout/cycle1"/>
    <dgm:cxn modelId="{64D226C8-8600-4D43-8748-3C9A85F03C5B}" type="presParOf" srcId="{DDBDB420-C570-4C6C-A899-3493FFB14F39}" destId="{4EB0CA07-8872-45C8-A603-64C11435AD51}" srcOrd="0" destOrd="0" presId="urn:microsoft.com/office/officeart/2005/8/layout/cycle1"/>
    <dgm:cxn modelId="{0D7E3A8B-BB5C-4DE8-A110-BBB44D97B31F}" type="presParOf" srcId="{DDBDB420-C570-4C6C-A899-3493FFB14F39}" destId="{919F8BD4-2980-4D62-A667-3C66C5E711A7}" srcOrd="1" destOrd="0" presId="urn:microsoft.com/office/officeart/2005/8/layout/cycle1"/>
    <dgm:cxn modelId="{D81EA877-E767-4838-9B70-AA146F099D03}" type="presParOf" srcId="{DDBDB420-C570-4C6C-A899-3493FFB14F39}" destId="{3377A5A8-DDCE-4D97-8636-D639FB00F3D1}" srcOrd="2" destOrd="0" presId="urn:microsoft.com/office/officeart/2005/8/layout/cycle1"/>
    <dgm:cxn modelId="{F79D6580-3DF4-49BD-B575-318FF04EB8BD}" type="presParOf" srcId="{DDBDB420-C570-4C6C-A899-3493FFB14F39}" destId="{F72D22E5-B9AA-421C-8CEB-7319073C7285}" srcOrd="3" destOrd="0" presId="urn:microsoft.com/office/officeart/2005/8/layout/cycle1"/>
    <dgm:cxn modelId="{EA1F5F3C-6CAB-4AB6-BE6D-3293B071F70E}" type="presParOf" srcId="{DDBDB420-C570-4C6C-A899-3493FFB14F39}" destId="{01A154BD-09E0-4D2F-B0B8-3CD9A139C6A6}" srcOrd="4" destOrd="0" presId="urn:microsoft.com/office/officeart/2005/8/layout/cycle1"/>
    <dgm:cxn modelId="{BF999594-C138-42B1-B406-44611EDB0C27}" type="presParOf" srcId="{DDBDB420-C570-4C6C-A899-3493FFB14F39}" destId="{3D6FE68C-753D-4CFC-BFF7-0F1ECC06A594}" srcOrd="5" destOrd="0" presId="urn:microsoft.com/office/officeart/2005/8/layout/cycle1"/>
    <dgm:cxn modelId="{2A8804D7-17A0-4D6D-907B-0476761F0507}" type="presParOf" srcId="{DDBDB420-C570-4C6C-A899-3493FFB14F39}" destId="{39BE96DC-24C6-45FF-BC4A-39D71255E226}" srcOrd="6" destOrd="0" presId="urn:microsoft.com/office/officeart/2005/8/layout/cycle1"/>
    <dgm:cxn modelId="{61B5CC45-4D4A-4B2A-8445-5F4BD4F7A5F9}" type="presParOf" srcId="{DDBDB420-C570-4C6C-A899-3493FFB14F39}" destId="{1C1887AB-1939-4C08-983F-07C696813DDE}" srcOrd="7" destOrd="0" presId="urn:microsoft.com/office/officeart/2005/8/layout/cycle1"/>
    <dgm:cxn modelId="{40537B53-AF91-4828-805A-6B9792746F8C}" type="presParOf" srcId="{DDBDB420-C570-4C6C-A899-3493FFB14F39}" destId="{FF6F8B83-6FA7-45F5-AFCE-E2775654CDE3}" srcOrd="8"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F8BD4-2980-4D62-A667-3C66C5E711A7}">
      <dsp:nvSpPr>
        <dsp:cNvPr id="0" name=""/>
        <dsp:cNvSpPr/>
      </dsp:nvSpPr>
      <dsp:spPr>
        <a:xfrm>
          <a:off x="4695402" y="333237"/>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t>Question: on how many of the last days did you test your </a:t>
          </a:r>
          <a:r>
            <a:rPr lang="en-CA" sz="1800" kern="1200" dirty="0" err="1" smtClean="0"/>
            <a:t>bld</a:t>
          </a:r>
          <a:r>
            <a:rPr lang="en-CA" sz="1800" kern="1200" dirty="0" smtClean="0"/>
            <a:t> sugar? Enter # </a:t>
          </a:r>
          <a:r>
            <a:rPr lang="en-CA" sz="1800" kern="1200" dirty="0" err="1" smtClean="0"/>
            <a:t>frm</a:t>
          </a:r>
          <a:r>
            <a:rPr lang="en-CA" sz="1800" kern="1200" dirty="0" smtClean="0"/>
            <a:t> 0 - 7 </a:t>
          </a:r>
          <a:endParaRPr lang="en-CA" sz="1800" kern="1200" dirty="0"/>
        </a:p>
      </dsp:txBody>
      <dsp:txXfrm>
        <a:off x="4695402" y="333237"/>
        <a:ext cx="1707802" cy="1707802"/>
      </dsp:txXfrm>
    </dsp:sp>
    <dsp:sp modelId="{3377A5A8-DDCE-4D97-8636-D639FB00F3D1}">
      <dsp:nvSpPr>
        <dsp:cNvPr id="0" name=""/>
        <dsp:cNvSpPr/>
      </dsp:nvSpPr>
      <dsp:spPr>
        <a:xfrm>
          <a:off x="2097603" y="-1846"/>
          <a:ext cx="4034392" cy="4034392"/>
        </a:xfrm>
        <a:prstGeom prst="circularArrow">
          <a:avLst>
            <a:gd name="adj1" fmla="val 8255"/>
            <a:gd name="adj2" fmla="val 576638"/>
            <a:gd name="adj3" fmla="val 2961472"/>
            <a:gd name="adj4" fmla="val 53319"/>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154BD-09E0-4D2F-B0B8-3CD9A139C6A6}">
      <dsp:nvSpPr>
        <dsp:cNvPr id="0" name=""/>
        <dsp:cNvSpPr/>
      </dsp:nvSpPr>
      <dsp:spPr>
        <a:xfrm>
          <a:off x="3260898" y="2817871"/>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t>Derek’s reply: 4</a:t>
          </a:r>
          <a:endParaRPr lang="en-CA" sz="1800" kern="1200" dirty="0"/>
        </a:p>
      </dsp:txBody>
      <dsp:txXfrm>
        <a:off x="3260898" y="2817871"/>
        <a:ext cx="1707802" cy="1707802"/>
      </dsp:txXfrm>
    </dsp:sp>
    <dsp:sp modelId="{3D6FE68C-753D-4CFC-BFF7-0F1ECC06A594}">
      <dsp:nvSpPr>
        <dsp:cNvPr id="0" name=""/>
        <dsp:cNvSpPr/>
      </dsp:nvSpPr>
      <dsp:spPr>
        <a:xfrm>
          <a:off x="2097603" y="-1846"/>
          <a:ext cx="4034392" cy="4034392"/>
        </a:xfrm>
        <a:prstGeom prst="circularArrow">
          <a:avLst>
            <a:gd name="adj1" fmla="val 8255"/>
            <a:gd name="adj2" fmla="val 576638"/>
            <a:gd name="adj3" fmla="val 10170043"/>
            <a:gd name="adj4" fmla="val 7261890"/>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887AB-1939-4C08-983F-07C696813DDE}">
      <dsp:nvSpPr>
        <dsp:cNvPr id="0" name=""/>
        <dsp:cNvSpPr/>
      </dsp:nvSpPr>
      <dsp:spPr>
        <a:xfrm>
          <a:off x="1826394" y="333237"/>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t>Question is stored in </a:t>
          </a:r>
          <a:r>
            <a:rPr lang="en-CA" sz="1800" kern="1200" dirty="0" err="1" smtClean="0"/>
            <a:t>MedCOM</a:t>
          </a:r>
          <a:r>
            <a:rPr lang="en-CA" sz="1800" kern="1200" dirty="0" smtClean="0"/>
            <a:t> software.  It then proceeds to send the next question</a:t>
          </a:r>
          <a:endParaRPr lang="en-CA" sz="1800" kern="1200" dirty="0"/>
        </a:p>
      </dsp:txBody>
      <dsp:txXfrm>
        <a:off x="1826394" y="333237"/>
        <a:ext cx="1707802" cy="1707802"/>
      </dsp:txXfrm>
    </dsp:sp>
    <dsp:sp modelId="{FF6F8B83-6FA7-45F5-AFCE-E2775654CDE3}">
      <dsp:nvSpPr>
        <dsp:cNvPr id="0" name=""/>
        <dsp:cNvSpPr/>
      </dsp:nvSpPr>
      <dsp:spPr>
        <a:xfrm>
          <a:off x="2097603" y="-1846"/>
          <a:ext cx="4034392" cy="4034392"/>
        </a:xfrm>
        <a:prstGeom prst="circularArrow">
          <a:avLst>
            <a:gd name="adj1" fmla="val 8255"/>
            <a:gd name="adj2" fmla="val 576638"/>
            <a:gd name="adj3" fmla="val 16854496"/>
            <a:gd name="adj4" fmla="val 14968867"/>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8C0DF-8C57-4056-BDE4-AD6E6A975D34}" type="datetimeFigureOut">
              <a:rPr lang="en-CA" smtClean="0"/>
              <a:pPr/>
              <a:t>22/11/2010</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08A41-944C-4E55-9998-D63F87559933}"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Tell about Fort Severn – no internet, running</a:t>
            </a:r>
            <a:r>
              <a:rPr lang="en-CA" baseline="0" dirty="0" smtClean="0"/>
              <a:t> water is dirty, vegetables </a:t>
            </a:r>
            <a:r>
              <a:rPr lang="en-CA" baseline="0" smtClean="0"/>
              <a:t>are expensive </a:t>
            </a:r>
            <a:endParaRPr lang="en-CA"/>
          </a:p>
        </p:txBody>
      </p:sp>
      <p:sp>
        <p:nvSpPr>
          <p:cNvPr id="4" name="Slide Number Placeholder 3"/>
          <p:cNvSpPr>
            <a:spLocks noGrp="1"/>
          </p:cNvSpPr>
          <p:nvPr>
            <p:ph type="sldNum" sz="quarter" idx="10"/>
          </p:nvPr>
        </p:nvSpPr>
        <p:spPr/>
        <p:txBody>
          <a:bodyPr/>
          <a:lstStyle/>
          <a:p>
            <a:fld id="{3D908A41-944C-4E55-9998-D63F87559933}" type="slidenum">
              <a:rPr lang="en-CA" smtClean="0"/>
              <a:pPr/>
              <a:t>4</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Joan – 4.7</a:t>
            </a:r>
            <a:r>
              <a:rPr lang="en-CA" baseline="0" dirty="0" smtClean="0"/>
              <a:t> mmol / dL</a:t>
            </a:r>
          </a:p>
          <a:p>
            <a:r>
              <a:rPr lang="en-CA" baseline="0" dirty="0" smtClean="0"/>
              <a:t>Nicole – booking appointments</a:t>
            </a:r>
          </a:p>
          <a:p>
            <a:r>
              <a:rPr lang="en-CA" baseline="0" dirty="0" smtClean="0"/>
              <a:t>John: in the clinic, needs to update his status </a:t>
            </a:r>
            <a:endParaRPr lang="en-CA" dirty="0"/>
          </a:p>
        </p:txBody>
      </p:sp>
      <p:sp>
        <p:nvSpPr>
          <p:cNvPr id="4" name="Slide Number Placeholder 3"/>
          <p:cNvSpPr>
            <a:spLocks noGrp="1"/>
          </p:cNvSpPr>
          <p:nvPr>
            <p:ph type="sldNum" sz="quarter" idx="10"/>
          </p:nvPr>
        </p:nvSpPr>
        <p:spPr/>
        <p:txBody>
          <a:bodyPr/>
          <a:lstStyle/>
          <a:p>
            <a:fld id="{3D908A41-944C-4E55-9998-D63F87559933}" type="slidenum">
              <a:rPr lang="en-CA" smtClean="0"/>
              <a:pPr/>
              <a:t>8</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Resolve</a:t>
            </a:r>
            <a:r>
              <a:rPr lang="en-CA" baseline="0" dirty="0" smtClean="0"/>
              <a:t> Derek’s Story </a:t>
            </a:r>
            <a:endParaRPr lang="en-CA" dirty="0"/>
          </a:p>
        </p:txBody>
      </p:sp>
      <p:sp>
        <p:nvSpPr>
          <p:cNvPr id="4" name="Slide Number Placeholder 3"/>
          <p:cNvSpPr>
            <a:spLocks noGrp="1"/>
          </p:cNvSpPr>
          <p:nvPr>
            <p:ph type="sldNum" sz="quarter" idx="10"/>
          </p:nvPr>
        </p:nvSpPr>
        <p:spPr/>
        <p:txBody>
          <a:bodyPr/>
          <a:lstStyle/>
          <a:p>
            <a:fld id="{3D908A41-944C-4E55-9998-D63F87559933}" type="slidenum">
              <a:rPr lang="en-CA" smtClean="0"/>
              <a:pPr/>
              <a:t>14</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8249C7C-249F-4D26-8EE8-56C560098EA7}" type="datetimeFigureOut">
              <a:rPr lang="en-CA" smtClean="0"/>
              <a:pPr/>
              <a:t>22/11/2010</a:t>
            </a:fld>
            <a:endParaRPr lang="en-CA"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87FB5B6-A289-4E95-A923-64A7F5DD1EFB}"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249C7C-249F-4D26-8EE8-56C560098EA7}" type="datetimeFigureOut">
              <a:rPr lang="en-CA" smtClean="0"/>
              <a:pPr/>
              <a:t>22/11/2010</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A87FB5B6-A289-4E95-A923-64A7F5DD1EFB}"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249C7C-249F-4D26-8EE8-56C560098EA7}" type="datetimeFigureOut">
              <a:rPr lang="en-CA" smtClean="0"/>
              <a:pPr/>
              <a:t>22/11/2010</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A87FB5B6-A289-4E95-A923-64A7F5DD1EFB}" type="slidenum">
              <a:rPr lang="en-CA" smtClean="0"/>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8249C7C-249F-4D26-8EE8-56C560098EA7}" type="datetimeFigureOut">
              <a:rPr lang="en-CA" smtClean="0"/>
              <a:pPr/>
              <a:t>22/11/2010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87FB5B6-A289-4E95-A923-64A7F5DD1EFB}" type="slidenum">
              <a:rPr lang="en-CA" smtClean="0"/>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8249C7C-249F-4D26-8EE8-56C560098EA7}" type="datetimeFigureOut">
              <a:rPr lang="en-CA" smtClean="0"/>
              <a:pPr/>
              <a:t>22/11/2010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87FB5B6-A289-4E95-A923-64A7F5DD1EFB}" type="slidenum">
              <a:rPr lang="en-CA" smtClean="0"/>
              <a:pPr/>
              <a:t>‹#›</a:t>
            </a:fld>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249C7C-249F-4D26-8EE8-56C560098EA7}" type="datetimeFigureOut">
              <a:rPr lang="en-CA" smtClean="0"/>
              <a:pPr/>
              <a:t>22/11/2010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87FB5B6-A289-4E95-A923-64A7F5DD1EFB}" type="slidenum">
              <a:rPr lang="en-CA" smtClean="0"/>
              <a:pPr/>
              <a:t>‹#›</a:t>
            </a:fld>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8249C7C-249F-4D26-8EE8-56C560098EA7}" type="datetimeFigureOut">
              <a:rPr lang="en-CA" smtClean="0"/>
              <a:pPr/>
              <a:t>22/11/2010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87FB5B6-A289-4E95-A923-64A7F5DD1EFB}" type="slidenum">
              <a:rPr lang="en-CA" smtClean="0"/>
              <a:pPr/>
              <a:t>‹#›</a:t>
            </a:fld>
            <a:endParaRPr lang="en-C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8249C7C-249F-4D26-8EE8-56C560098EA7}" type="datetimeFigureOut">
              <a:rPr lang="en-CA" smtClean="0"/>
              <a:pPr/>
              <a:t>22/11/2010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87FB5B6-A289-4E95-A923-64A7F5DD1EFB}" type="slidenum">
              <a:rPr lang="en-CA" smtClean="0"/>
              <a:pPr/>
              <a:t>‹#›</a:t>
            </a:fld>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8249C7C-249F-4D26-8EE8-56C560098EA7}" type="datetimeFigureOut">
              <a:rPr lang="en-CA" smtClean="0"/>
              <a:pPr/>
              <a:t>22/11/2010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87FB5B6-A289-4E95-A923-64A7F5DD1EFB}" type="slidenum">
              <a:rPr lang="en-CA" smtClean="0"/>
              <a:pPr/>
              <a:t>‹#›</a:t>
            </a:fld>
            <a:endParaRPr lang="en-C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49C7C-249F-4D26-8EE8-56C560098EA7}" type="datetimeFigureOut">
              <a:rPr lang="en-CA" smtClean="0"/>
              <a:pPr/>
              <a:t>22/11/2010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87FB5B6-A289-4E95-A923-64A7F5DD1EFB}" type="slidenum">
              <a:rPr lang="en-CA" smtClean="0"/>
              <a:pPr/>
              <a:t>‹#›</a:t>
            </a:fld>
            <a:endParaRPr lang="en-C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49C7C-249F-4D26-8EE8-56C560098EA7}" type="datetimeFigureOut">
              <a:rPr lang="en-CA" smtClean="0"/>
              <a:pPr/>
              <a:t>22/11/2010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87FB5B6-A289-4E95-A923-64A7F5DD1EFB}"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249C7C-249F-4D26-8EE8-56C560098EA7}" type="datetimeFigureOut">
              <a:rPr lang="en-CA" smtClean="0"/>
              <a:pPr/>
              <a:t>22/11/2010</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A87FB5B6-A289-4E95-A923-64A7F5DD1EFB}" type="slidenum">
              <a:rPr lang="en-CA" smtClean="0"/>
              <a:pPr/>
              <a:t>‹#›</a:t>
            </a:fld>
            <a:endParaRPr lang="en-CA"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49C7C-249F-4D26-8EE8-56C560098EA7}" type="datetimeFigureOut">
              <a:rPr lang="en-CA" smtClean="0"/>
              <a:pPr/>
              <a:t>22/11/2010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87FB5B6-A289-4E95-A923-64A7F5DD1EFB}" type="slidenum">
              <a:rPr lang="en-CA" smtClean="0"/>
              <a:pPr/>
              <a:t>‹#›</a:t>
            </a:fld>
            <a:endParaRPr lang="en-C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8249C7C-249F-4D26-8EE8-56C560098EA7}" type="datetimeFigureOut">
              <a:rPr lang="en-CA" smtClean="0"/>
              <a:pPr/>
              <a:t>22/11/2010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87FB5B6-A289-4E95-A923-64A7F5DD1EFB}" type="slidenum">
              <a:rPr lang="en-CA" smtClean="0"/>
              <a:pPr/>
              <a:t>‹#›</a:t>
            </a:fld>
            <a:endParaRPr lang="en-C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8249C7C-249F-4D26-8EE8-56C560098EA7}" type="datetimeFigureOut">
              <a:rPr lang="en-CA" smtClean="0"/>
              <a:pPr/>
              <a:t>22/11/2010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87FB5B6-A289-4E95-A923-64A7F5DD1EFB}"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8249C7C-249F-4D26-8EE8-56C560098EA7}" type="datetimeFigureOut">
              <a:rPr lang="en-CA" smtClean="0"/>
              <a:pPr/>
              <a:t>22/11/2010</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A87FB5B6-A289-4E95-A923-64A7F5DD1EFB}" type="slidenum">
              <a:rPr lang="en-CA" smtClean="0"/>
              <a:pPr/>
              <a:t>‹#›</a:t>
            </a:fld>
            <a:endParaRPr lang="en-CA"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249C7C-249F-4D26-8EE8-56C560098EA7}" type="datetimeFigureOut">
              <a:rPr lang="en-CA" smtClean="0"/>
              <a:pPr/>
              <a:t>22/11/2010</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A87FB5B6-A289-4E95-A923-64A7F5DD1EFB}" type="slidenum">
              <a:rPr lang="en-CA" smtClean="0"/>
              <a:pPr/>
              <a:t>‹#›</a:t>
            </a:fld>
            <a:endParaRPr lang="en-CA"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249C7C-249F-4D26-8EE8-56C560098EA7}" type="datetimeFigureOut">
              <a:rPr lang="en-CA" smtClean="0"/>
              <a:pPr/>
              <a:t>22/11/2010</a:t>
            </a:fld>
            <a:endParaRPr lang="en-CA" dirty="0"/>
          </a:p>
        </p:txBody>
      </p:sp>
      <p:sp>
        <p:nvSpPr>
          <p:cNvPr id="8" name="Footer Placeholder 7"/>
          <p:cNvSpPr>
            <a:spLocks noGrp="1"/>
          </p:cNvSpPr>
          <p:nvPr>
            <p:ph type="ftr" sz="quarter" idx="11"/>
          </p:nvPr>
        </p:nvSpPr>
        <p:spPr/>
        <p:txBody>
          <a:bodyPr/>
          <a:lstStyle>
            <a:extLst/>
          </a:lstStyle>
          <a:p>
            <a:endParaRPr lang="en-CA" dirty="0"/>
          </a:p>
        </p:txBody>
      </p:sp>
      <p:sp>
        <p:nvSpPr>
          <p:cNvPr id="9" name="Slide Number Placeholder 8"/>
          <p:cNvSpPr>
            <a:spLocks noGrp="1"/>
          </p:cNvSpPr>
          <p:nvPr>
            <p:ph type="sldNum" sz="quarter" idx="12"/>
          </p:nvPr>
        </p:nvSpPr>
        <p:spPr/>
        <p:txBody>
          <a:bodyPr/>
          <a:lstStyle>
            <a:extLst/>
          </a:lstStyle>
          <a:p>
            <a:fld id="{A87FB5B6-A289-4E95-A923-64A7F5DD1EFB}" type="slidenum">
              <a:rPr lang="en-CA" smtClean="0"/>
              <a:pPr/>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8249C7C-249F-4D26-8EE8-56C560098EA7}" type="datetimeFigureOut">
              <a:rPr lang="en-CA" smtClean="0"/>
              <a:pPr/>
              <a:t>22/11/2010</a:t>
            </a:fld>
            <a:endParaRPr lang="en-CA" dirty="0"/>
          </a:p>
        </p:txBody>
      </p:sp>
      <p:sp>
        <p:nvSpPr>
          <p:cNvPr id="4" name="Footer Placeholder 3"/>
          <p:cNvSpPr>
            <a:spLocks noGrp="1"/>
          </p:cNvSpPr>
          <p:nvPr>
            <p:ph type="ftr" sz="quarter" idx="11"/>
          </p:nvPr>
        </p:nvSpPr>
        <p:spPr/>
        <p:txBody>
          <a:bodyPr/>
          <a:lstStyle>
            <a:extLst/>
          </a:lstStyle>
          <a:p>
            <a:endParaRPr lang="en-CA" dirty="0"/>
          </a:p>
        </p:txBody>
      </p:sp>
      <p:sp>
        <p:nvSpPr>
          <p:cNvPr id="5" name="Slide Number Placeholder 4"/>
          <p:cNvSpPr>
            <a:spLocks noGrp="1"/>
          </p:cNvSpPr>
          <p:nvPr>
            <p:ph type="sldNum" sz="quarter" idx="12"/>
          </p:nvPr>
        </p:nvSpPr>
        <p:spPr/>
        <p:txBody>
          <a:bodyPr/>
          <a:lstStyle>
            <a:extLst/>
          </a:lstStyle>
          <a:p>
            <a:fld id="{A87FB5B6-A289-4E95-A923-64A7F5DD1EFB}" type="slidenum">
              <a:rPr lang="en-CA" smtClean="0"/>
              <a:pPr/>
              <a:t>‹#›</a:t>
            </a:fld>
            <a:endParaRPr lang="en-CA"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8249C7C-249F-4D26-8EE8-56C560098EA7}" type="datetimeFigureOut">
              <a:rPr lang="en-CA" smtClean="0"/>
              <a:pPr/>
              <a:t>22/11/2010</a:t>
            </a:fld>
            <a:endParaRPr lang="en-CA" dirty="0"/>
          </a:p>
        </p:txBody>
      </p:sp>
      <p:sp>
        <p:nvSpPr>
          <p:cNvPr id="3" name="Footer Placeholder 2"/>
          <p:cNvSpPr>
            <a:spLocks noGrp="1"/>
          </p:cNvSpPr>
          <p:nvPr>
            <p:ph type="ftr" sz="quarter" idx="11"/>
          </p:nvPr>
        </p:nvSpPr>
        <p:spPr/>
        <p:txBody>
          <a:bodyPr/>
          <a:lstStyle>
            <a:extLst/>
          </a:lstStyle>
          <a:p>
            <a:endParaRPr lang="en-CA" dirty="0"/>
          </a:p>
        </p:txBody>
      </p:sp>
      <p:sp>
        <p:nvSpPr>
          <p:cNvPr id="4" name="Slide Number Placeholder 3"/>
          <p:cNvSpPr>
            <a:spLocks noGrp="1"/>
          </p:cNvSpPr>
          <p:nvPr>
            <p:ph type="sldNum" sz="quarter" idx="12"/>
          </p:nvPr>
        </p:nvSpPr>
        <p:spPr/>
        <p:txBody>
          <a:bodyPr/>
          <a:lstStyle>
            <a:extLst/>
          </a:lstStyle>
          <a:p>
            <a:fld id="{A87FB5B6-A289-4E95-A923-64A7F5DD1EFB}"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8249C7C-249F-4D26-8EE8-56C560098EA7}" type="datetimeFigureOut">
              <a:rPr lang="en-CA" smtClean="0"/>
              <a:pPr/>
              <a:t>22/11/2010</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A87FB5B6-A289-4E95-A923-64A7F5DD1EFB}" type="slidenum">
              <a:rPr lang="en-CA" smtClean="0"/>
              <a:pPr/>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8249C7C-249F-4D26-8EE8-56C560098EA7}" type="datetimeFigureOut">
              <a:rPr lang="en-CA" smtClean="0"/>
              <a:pPr/>
              <a:t>22/11/2010</a:t>
            </a:fld>
            <a:endParaRPr lang="en-CA"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87FB5B6-A289-4E95-A923-64A7F5DD1EFB}" type="slidenum">
              <a:rPr lang="en-CA" smtClean="0"/>
              <a:pPr/>
              <a:t>‹#›</a:t>
            </a:fld>
            <a:endParaRPr lang="en-CA"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8249C7C-249F-4D26-8EE8-56C560098EA7}" type="datetimeFigureOut">
              <a:rPr lang="en-CA" smtClean="0"/>
              <a:pPr/>
              <a:t>22/11/2010</a:t>
            </a:fld>
            <a:endParaRPr lang="en-CA"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7FB5B6-A289-4E95-A923-64A7F5DD1EFB}"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49C7C-249F-4D26-8EE8-56C560098EA7}" type="datetimeFigureOut">
              <a:rPr lang="en-CA" smtClean="0"/>
              <a:pPr/>
              <a:t>22/11/2010</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FB5B6-A289-4E95-A923-64A7F5DD1EFB}"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8.jpeg"/><Relationship Id="rId2" Type="http://schemas.openxmlformats.org/officeDocument/2006/relationships/image" Target="../media/image21.wmf"/><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22.png"/><Relationship Id="rId4" Type="http://schemas.openxmlformats.org/officeDocument/2006/relationships/image" Target="../media/image13.wmf"/><Relationship Id="rId9" Type="http://schemas.openxmlformats.org/officeDocument/2006/relationships/image" Target="../media/image14.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wm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6.wmf"/><Relationship Id="rId10" Type="http://schemas.openxmlformats.org/officeDocument/2006/relationships/image" Target="../media/image18.jpeg"/><Relationship Id="rId4" Type="http://schemas.openxmlformats.org/officeDocument/2006/relationships/image" Target="../media/image13.wmf"/><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636912"/>
            <a:ext cx="7772400" cy="1829761"/>
          </a:xfrm>
        </p:spPr>
        <p:txBody>
          <a:bodyPr>
            <a:normAutofit/>
          </a:bodyPr>
          <a:lstStyle/>
          <a:p>
            <a:r>
              <a:rPr lang="en-CA" sz="4400" dirty="0" smtClean="0"/>
              <a:t>The Diabe</a:t>
            </a:r>
            <a:r>
              <a:rPr lang="en-CA" sz="4400" i="1" dirty="0" smtClean="0"/>
              <a:t>TEXT</a:t>
            </a:r>
            <a:r>
              <a:rPr lang="en-CA" sz="4400" dirty="0" smtClean="0"/>
              <a:t>s Project</a:t>
            </a:r>
            <a:endParaRPr lang="en-CA" sz="4400" dirty="0"/>
          </a:p>
        </p:txBody>
      </p:sp>
      <p:sp>
        <p:nvSpPr>
          <p:cNvPr id="3" name="Subtitle 2"/>
          <p:cNvSpPr>
            <a:spLocks noGrp="1"/>
          </p:cNvSpPr>
          <p:nvPr>
            <p:ph type="subTitle" idx="1"/>
          </p:nvPr>
        </p:nvSpPr>
        <p:spPr>
          <a:xfrm>
            <a:off x="1187624" y="4437112"/>
            <a:ext cx="7772400" cy="1199704"/>
          </a:xfrm>
        </p:spPr>
        <p:txBody>
          <a:bodyPr/>
          <a:lstStyle/>
          <a:p>
            <a:r>
              <a:rPr lang="en-CA" dirty="0" smtClean="0"/>
              <a:t>Michael Mak | AGFA Challenge 2010</a:t>
            </a:r>
            <a:endParaRPr lang="en-CA" dirty="0"/>
          </a:p>
        </p:txBody>
      </p:sp>
      <p:pic>
        <p:nvPicPr>
          <p:cNvPr id="24579" name="Picture 3"/>
          <p:cNvPicPr>
            <a:picLocks noChangeAspect="1" noChangeArrowheads="1"/>
          </p:cNvPicPr>
          <p:nvPr/>
        </p:nvPicPr>
        <p:blipFill>
          <a:blip r:embed="rId2" cstate="print"/>
          <a:srcRect/>
          <a:stretch>
            <a:fillRect/>
          </a:stretch>
        </p:blipFill>
        <p:spPr bwMode="auto">
          <a:xfrm>
            <a:off x="2123728" y="260648"/>
            <a:ext cx="4866588"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Encoding</a:t>
            </a:r>
            <a:endParaRPr lang="en-CA" dirty="0"/>
          </a:p>
        </p:txBody>
      </p:sp>
      <p:sp>
        <p:nvSpPr>
          <p:cNvPr id="4" name="Content Placeholder 3"/>
          <p:cNvSpPr txBox="1">
            <a:spLocks noGrp="1"/>
          </p:cNvSpPr>
          <p:nvPr>
            <p:ph idx="1"/>
          </p:nvPr>
        </p:nvSpPr>
        <p:spPr>
          <a:xfrm>
            <a:off x="467544" y="2492896"/>
            <a:ext cx="8229600" cy="1374735"/>
          </a:xfrm>
          <a:prstGeom prst="rect">
            <a:avLst/>
          </a:prstGeom>
          <a:noFill/>
        </p:spPr>
        <p:txBody>
          <a:bodyPr wrap="square" rtlCol="0">
            <a:spAutoFit/>
          </a:bodyPr>
          <a:lstStyle/>
          <a:p>
            <a:pPr>
              <a:buNone/>
            </a:pPr>
            <a:r>
              <a:rPr lang="en-CA" sz="4000" dirty="0" smtClean="0">
                <a:solidFill>
                  <a:srgbClr val="FF0000"/>
                </a:solidFill>
              </a:rPr>
              <a:t>FTULCLF +67  + NEURO + </a:t>
            </a:r>
          </a:p>
          <a:p>
            <a:pPr>
              <a:buNone/>
            </a:pPr>
            <a:r>
              <a:rPr lang="en-CA" sz="4000" dirty="0" smtClean="0">
                <a:solidFill>
                  <a:srgbClr val="FF0000"/>
                </a:solidFill>
              </a:rPr>
              <a:t>MFT &gt;10g + Ls hr Brt</a:t>
            </a:r>
            <a:r>
              <a:rPr lang="en-CA" sz="4000" dirty="0">
                <a:solidFill>
                  <a:srgbClr val="FF0000"/>
                </a:solidFill>
              </a:rPr>
              <a:t>n</a:t>
            </a:r>
            <a:r>
              <a:rPr lang="en-CA" sz="4000" dirty="0" smtClean="0">
                <a:solidFill>
                  <a:srgbClr val="FF0000"/>
                </a:solidFill>
              </a:rPr>
              <a:t>  </a:t>
            </a:r>
            <a:endParaRPr lang="en-CA" sz="4000" dirty="0">
              <a:solidFill>
                <a:srgbClr val="FF0000"/>
              </a:solidFill>
            </a:endParaRPr>
          </a:p>
        </p:txBody>
      </p:sp>
      <p:grpSp>
        <p:nvGrpSpPr>
          <p:cNvPr id="10" name="Group 9"/>
          <p:cNvGrpSpPr/>
          <p:nvPr/>
        </p:nvGrpSpPr>
        <p:grpSpPr>
          <a:xfrm>
            <a:off x="1907704" y="1340768"/>
            <a:ext cx="4868591" cy="1008112"/>
            <a:chOff x="1907704" y="1340768"/>
            <a:chExt cx="4868591" cy="1008112"/>
          </a:xfrm>
        </p:grpSpPr>
        <p:cxnSp>
          <p:nvCxnSpPr>
            <p:cNvPr id="6" name="Straight Arrow Connector 5"/>
            <p:cNvCxnSpPr/>
            <p:nvPr/>
          </p:nvCxnSpPr>
          <p:spPr>
            <a:xfrm rot="10800000" flipV="1">
              <a:off x="1907704" y="1628800"/>
              <a:ext cx="864096" cy="72008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843808" y="1340768"/>
              <a:ext cx="3932487" cy="461665"/>
            </a:xfrm>
            <a:prstGeom prst="rect">
              <a:avLst/>
            </a:prstGeom>
          </p:spPr>
          <p:txBody>
            <a:bodyPr wrap="none">
              <a:spAutoFit/>
            </a:bodyPr>
            <a:lstStyle/>
            <a:p>
              <a:r>
                <a:rPr lang="en-CA" sz="2400" dirty="0" smtClean="0"/>
                <a:t>FTULCLF = left foot ulcer</a:t>
              </a:r>
            </a:p>
          </p:txBody>
        </p:sp>
      </p:grpSp>
      <p:grpSp>
        <p:nvGrpSpPr>
          <p:cNvPr id="11" name="Group 10"/>
          <p:cNvGrpSpPr/>
          <p:nvPr/>
        </p:nvGrpSpPr>
        <p:grpSpPr>
          <a:xfrm>
            <a:off x="3707904" y="1484784"/>
            <a:ext cx="3074831" cy="1008112"/>
            <a:chOff x="1907704" y="1340768"/>
            <a:chExt cx="3074831" cy="1008112"/>
          </a:xfrm>
        </p:grpSpPr>
        <p:cxnSp>
          <p:nvCxnSpPr>
            <p:cNvPr id="12" name="Straight Arrow Connector 11"/>
            <p:cNvCxnSpPr/>
            <p:nvPr/>
          </p:nvCxnSpPr>
          <p:spPr>
            <a:xfrm rot="10800000" flipV="1">
              <a:off x="1907704" y="1628800"/>
              <a:ext cx="864096" cy="72008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43808" y="1340768"/>
              <a:ext cx="2138727" cy="461665"/>
            </a:xfrm>
            <a:prstGeom prst="rect">
              <a:avLst/>
            </a:prstGeom>
          </p:spPr>
          <p:txBody>
            <a:bodyPr wrap="none">
              <a:spAutoFit/>
            </a:bodyPr>
            <a:lstStyle/>
            <a:p>
              <a:r>
                <a:rPr lang="en-CA" sz="2400" dirty="0" smtClean="0"/>
                <a:t>+67 = Derek</a:t>
              </a:r>
            </a:p>
          </p:txBody>
        </p:sp>
      </p:grpSp>
      <p:grpSp>
        <p:nvGrpSpPr>
          <p:cNvPr id="14" name="Group 13"/>
          <p:cNvGrpSpPr/>
          <p:nvPr/>
        </p:nvGrpSpPr>
        <p:grpSpPr>
          <a:xfrm>
            <a:off x="5652120" y="1412776"/>
            <a:ext cx="3260779" cy="1200329"/>
            <a:chOff x="1907704" y="1340768"/>
            <a:chExt cx="3260779" cy="1200329"/>
          </a:xfrm>
        </p:grpSpPr>
        <p:cxnSp>
          <p:nvCxnSpPr>
            <p:cNvPr id="15" name="Straight Arrow Connector 14"/>
            <p:cNvCxnSpPr/>
            <p:nvPr/>
          </p:nvCxnSpPr>
          <p:spPr>
            <a:xfrm rot="10800000" flipV="1">
              <a:off x="1907704" y="1628800"/>
              <a:ext cx="864096" cy="72008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843808" y="1340768"/>
              <a:ext cx="2324675" cy="1200329"/>
            </a:xfrm>
            <a:prstGeom prst="rect">
              <a:avLst/>
            </a:prstGeom>
          </p:spPr>
          <p:txBody>
            <a:bodyPr wrap="none">
              <a:spAutoFit/>
            </a:bodyPr>
            <a:lstStyle/>
            <a:p>
              <a:r>
                <a:rPr lang="en-CA" sz="2400" dirty="0" smtClean="0"/>
                <a:t>Neuro </a:t>
              </a:r>
            </a:p>
            <a:p>
              <a:r>
                <a:rPr lang="en-CA" sz="2400" dirty="0" smtClean="0"/>
                <a:t>= neuropathy </a:t>
              </a:r>
            </a:p>
            <a:p>
              <a:endParaRPr lang="en-CA" sz="2400" dirty="0" smtClean="0"/>
            </a:p>
          </p:txBody>
        </p:sp>
      </p:grpSp>
      <p:grpSp>
        <p:nvGrpSpPr>
          <p:cNvPr id="17" name="Group 16"/>
          <p:cNvGrpSpPr/>
          <p:nvPr/>
        </p:nvGrpSpPr>
        <p:grpSpPr>
          <a:xfrm>
            <a:off x="0" y="3717031"/>
            <a:ext cx="4076757" cy="2690352"/>
            <a:chOff x="-560498" y="890943"/>
            <a:chExt cx="3509362" cy="1598448"/>
          </a:xfrm>
        </p:grpSpPr>
        <p:cxnSp>
          <p:nvCxnSpPr>
            <p:cNvPr id="18" name="Straight Arrow Connector 17"/>
            <p:cNvCxnSpPr/>
            <p:nvPr/>
          </p:nvCxnSpPr>
          <p:spPr>
            <a:xfrm rot="5400000" flipH="1" flipV="1">
              <a:off x="863406" y="1109233"/>
              <a:ext cx="684526" cy="24794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60498" y="1556792"/>
              <a:ext cx="3509362" cy="932599"/>
            </a:xfrm>
            <a:prstGeom prst="rect">
              <a:avLst/>
            </a:prstGeom>
          </p:spPr>
          <p:txBody>
            <a:bodyPr wrap="none">
              <a:spAutoFit/>
            </a:bodyPr>
            <a:lstStyle/>
            <a:p>
              <a:r>
                <a:rPr lang="en-CA" sz="2400" dirty="0" smtClean="0"/>
                <a:t>MFT: microfilament test, </a:t>
              </a:r>
            </a:p>
            <a:p>
              <a:r>
                <a:rPr lang="en-CA" sz="2400" dirty="0" smtClean="0"/>
                <a:t>could not perceive pain </a:t>
              </a:r>
            </a:p>
            <a:p>
              <a:r>
                <a:rPr lang="en-CA" sz="2400" dirty="0"/>
                <a:t>	</a:t>
              </a:r>
              <a:r>
                <a:rPr lang="en-CA" sz="2400" dirty="0" smtClean="0"/>
                <a:t>		(&gt;10 g)</a:t>
              </a:r>
            </a:p>
            <a:p>
              <a:endParaRPr lang="en-CA" sz="2400" dirty="0" smtClean="0"/>
            </a:p>
          </p:txBody>
        </p:sp>
      </p:grpSp>
      <p:grpSp>
        <p:nvGrpSpPr>
          <p:cNvPr id="30" name="Group 29"/>
          <p:cNvGrpSpPr/>
          <p:nvPr/>
        </p:nvGrpSpPr>
        <p:grpSpPr>
          <a:xfrm>
            <a:off x="4716016" y="3861048"/>
            <a:ext cx="3820277" cy="1879681"/>
            <a:chOff x="-560498" y="933726"/>
            <a:chExt cx="3288579" cy="1116795"/>
          </a:xfrm>
        </p:grpSpPr>
        <p:cxnSp>
          <p:nvCxnSpPr>
            <p:cNvPr id="31" name="Straight Arrow Connector 30"/>
            <p:cNvCxnSpPr/>
            <p:nvPr/>
          </p:nvCxnSpPr>
          <p:spPr>
            <a:xfrm rot="16200000" flipV="1">
              <a:off x="497603" y="991376"/>
              <a:ext cx="641743" cy="52644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60498" y="1556792"/>
              <a:ext cx="3288579" cy="493729"/>
            </a:xfrm>
            <a:prstGeom prst="rect">
              <a:avLst/>
            </a:prstGeom>
          </p:spPr>
          <p:txBody>
            <a:bodyPr wrap="none">
              <a:spAutoFit/>
            </a:bodyPr>
            <a:lstStyle/>
            <a:p>
              <a:r>
                <a:rPr lang="en-CA" sz="2400" dirty="0" smtClean="0"/>
                <a:t>Loss of hair, brittle nails</a:t>
              </a:r>
            </a:p>
            <a:p>
              <a:endParaRPr lang="en-CA" sz="2400"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anim calcmode="lin" valueType="num">
                                      <p:cBhvr>
                                        <p:cTn id="58" dur="500" fill="hold"/>
                                        <p:tgtEl>
                                          <p:spTgt spid="17"/>
                                        </p:tgtEl>
                                        <p:attrNameLst>
                                          <p:attrName>ppt_x</p:attrName>
                                        </p:attrNameLst>
                                      </p:cBhvr>
                                      <p:tavLst>
                                        <p:tav tm="0">
                                          <p:val>
                                            <p:strVal val="#ppt_x"/>
                                          </p:val>
                                        </p:tav>
                                        <p:tav tm="100000">
                                          <p:val>
                                            <p:strVal val="#ppt_x"/>
                                          </p:val>
                                        </p:tav>
                                      </p:tavLst>
                                    </p:anim>
                                    <p:anim calcmode="lin" valueType="num">
                                      <p:cBhvr>
                                        <p:cTn id="5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anim calcmode="lin" valueType="num">
                                      <p:cBhvr>
                                        <p:cTn id="70" dur="500" fill="hold"/>
                                        <p:tgtEl>
                                          <p:spTgt spid="30"/>
                                        </p:tgtEl>
                                        <p:attrNameLst>
                                          <p:attrName>ppt_x</p:attrName>
                                        </p:attrNameLst>
                                      </p:cBhvr>
                                      <p:tavLst>
                                        <p:tav tm="0">
                                          <p:val>
                                            <p:strVal val="#ppt_x"/>
                                          </p:val>
                                        </p:tav>
                                        <p:tav tm="100000">
                                          <p:val>
                                            <p:strVal val="#ppt_x"/>
                                          </p:val>
                                        </p:tav>
                                      </p:tavLst>
                                    </p:anim>
                                    <p:anim calcmode="lin" valueType="num">
                                      <p:cBhvr>
                                        <p:cTn id="71"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0"/>
                                        </p:tgtEl>
                                      </p:cBhvr>
                                    </p:animEffect>
                                    <p:set>
                                      <p:cBhvr>
                                        <p:cTn id="76" dur="1" fill="hold">
                                          <p:stCondLst>
                                            <p:cond delay="499"/>
                                          </p:stCondLst>
                                        </p:cTn>
                                        <p:tgtEl>
                                          <p:spTgt spid="3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4">
                                            <p:txEl>
                                              <p:pRg st="0" end="0"/>
                                            </p:txEl>
                                          </p:spTgt>
                                        </p:tgtEl>
                                      </p:cBhvr>
                                    </p:animEffect>
                                    <p:set>
                                      <p:cBhvr>
                                        <p:cTn id="81"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0" nodeType="clickEffect">
                                  <p:stCondLst>
                                    <p:cond delay="0"/>
                                  </p:stCondLst>
                                  <p:childTnLst>
                                    <p:animEffect transition="out" filter="fade">
                                      <p:cBhvr>
                                        <p:cTn id="85" dur="500"/>
                                        <p:tgtEl>
                                          <p:spTgt spid="4">
                                            <p:txEl>
                                              <p:pRg st="1" end="1"/>
                                            </p:txEl>
                                          </p:spTgt>
                                        </p:tgtEl>
                                      </p:cBhvr>
                                    </p:animEffect>
                                    <p:set>
                                      <p:cBhvr>
                                        <p:cTn id="86"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9552" y="2492896"/>
            <a:ext cx="1080120" cy="1665476"/>
            <a:chOff x="107504" y="4725144"/>
            <a:chExt cx="1080120" cy="1665476"/>
          </a:xfrm>
        </p:grpSpPr>
        <p:pic>
          <p:nvPicPr>
            <p:cNvPr id="5" name="Picture 4" descr="C:\Users\mykmak\AppData\Local\Microsoft\Windows\Temporary Internet Files\Content.IE5\DGYZ47MI\MP900444346[1].jpg"/>
            <p:cNvPicPr>
              <a:picLocks noChangeAspect="1" noChangeArrowheads="1"/>
            </p:cNvPicPr>
            <p:nvPr/>
          </p:nvPicPr>
          <p:blipFill>
            <a:blip r:embed="rId2" cstate="print"/>
            <a:srcRect/>
            <a:stretch>
              <a:fillRect/>
            </a:stretch>
          </p:blipFill>
          <p:spPr bwMode="auto">
            <a:xfrm>
              <a:off x="179512" y="4725144"/>
              <a:ext cx="720080" cy="1075675"/>
            </a:xfrm>
            <a:prstGeom prst="rect">
              <a:avLst/>
            </a:prstGeom>
            <a:noFill/>
          </p:spPr>
        </p:pic>
        <p:sp>
          <p:nvSpPr>
            <p:cNvPr id="6" name="TextBox 5"/>
            <p:cNvSpPr txBox="1"/>
            <p:nvPr/>
          </p:nvSpPr>
          <p:spPr>
            <a:xfrm>
              <a:off x="107504" y="6021288"/>
              <a:ext cx="1080120" cy="369332"/>
            </a:xfrm>
            <a:prstGeom prst="rect">
              <a:avLst/>
            </a:prstGeom>
            <a:noFill/>
          </p:spPr>
          <p:txBody>
            <a:bodyPr wrap="square" rtlCol="0">
              <a:spAutoFit/>
            </a:bodyPr>
            <a:lstStyle/>
            <a:p>
              <a:r>
                <a:rPr lang="en-CA" dirty="0" smtClean="0"/>
                <a:t>John</a:t>
              </a:r>
              <a:endParaRPr lang="en-CA" dirty="0"/>
            </a:p>
          </p:txBody>
        </p:sp>
      </p:grpSp>
      <p:cxnSp>
        <p:nvCxnSpPr>
          <p:cNvPr id="7" name="Straight Connector 6"/>
          <p:cNvCxnSpPr/>
          <p:nvPr/>
        </p:nvCxnSpPr>
        <p:spPr>
          <a:xfrm rot="5400000">
            <a:off x="4103948" y="2960948"/>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48064" y="4725144"/>
            <a:ext cx="2736304" cy="646331"/>
          </a:xfrm>
          <a:prstGeom prst="rect">
            <a:avLst/>
          </a:prstGeom>
          <a:noFill/>
        </p:spPr>
        <p:txBody>
          <a:bodyPr wrap="square" rtlCol="0">
            <a:spAutoFit/>
          </a:bodyPr>
          <a:lstStyle/>
          <a:p>
            <a:pPr algn="ctr"/>
            <a:r>
              <a:rPr lang="en-CA" b="1" dirty="0" smtClean="0"/>
              <a:t>No internet Available, only SMS Texting</a:t>
            </a:r>
            <a:endParaRPr lang="en-CA" b="1" dirty="0"/>
          </a:p>
        </p:txBody>
      </p:sp>
      <p:cxnSp>
        <p:nvCxnSpPr>
          <p:cNvPr id="9" name="Straight Connector 8"/>
          <p:cNvCxnSpPr/>
          <p:nvPr/>
        </p:nvCxnSpPr>
        <p:spPr>
          <a:xfrm rot="5400000">
            <a:off x="1151620" y="2960948"/>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5576" y="4797152"/>
            <a:ext cx="2736304" cy="369332"/>
          </a:xfrm>
          <a:prstGeom prst="rect">
            <a:avLst/>
          </a:prstGeom>
          <a:noFill/>
        </p:spPr>
        <p:txBody>
          <a:bodyPr wrap="square" rtlCol="0">
            <a:spAutoFit/>
          </a:bodyPr>
          <a:lstStyle/>
          <a:p>
            <a:pPr algn="ctr"/>
            <a:r>
              <a:rPr lang="en-CA" b="1" dirty="0" smtClean="0"/>
              <a:t>Distance barrier</a:t>
            </a:r>
            <a:endParaRPr lang="en-CA" b="1" dirty="0"/>
          </a:p>
        </p:txBody>
      </p:sp>
      <p:pic>
        <p:nvPicPr>
          <p:cNvPr id="11" name="Picture 3" descr="C:\Users\mykmak\AppData\Local\Microsoft\Windows\Temporary Internet Files\Content.IE5\3UVR0O9X\MC900434845[1].png"/>
          <p:cNvPicPr>
            <a:picLocks noChangeAspect="1" noChangeArrowheads="1"/>
          </p:cNvPicPr>
          <p:nvPr/>
        </p:nvPicPr>
        <p:blipFill>
          <a:blip r:embed="rId3" cstate="print"/>
          <a:srcRect/>
          <a:stretch>
            <a:fillRect/>
          </a:stretch>
        </p:blipFill>
        <p:spPr bwMode="auto">
          <a:xfrm>
            <a:off x="7524328" y="2636912"/>
            <a:ext cx="1371600" cy="1371600"/>
          </a:xfrm>
          <a:prstGeom prst="rect">
            <a:avLst/>
          </a:prstGeom>
          <a:noFill/>
        </p:spPr>
      </p:pic>
      <p:cxnSp>
        <p:nvCxnSpPr>
          <p:cNvPr id="13" name="Straight Arrow Connector 12"/>
          <p:cNvCxnSpPr/>
          <p:nvPr/>
        </p:nvCxnSpPr>
        <p:spPr>
          <a:xfrm rot="10800000">
            <a:off x="1763688" y="3068960"/>
            <a:ext cx="5544616" cy="1588"/>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96336" y="4149080"/>
            <a:ext cx="1296144" cy="646331"/>
          </a:xfrm>
          <a:prstGeom prst="rect">
            <a:avLst/>
          </a:prstGeom>
          <a:noFill/>
        </p:spPr>
        <p:txBody>
          <a:bodyPr wrap="square" rtlCol="0">
            <a:spAutoFit/>
          </a:bodyPr>
          <a:lstStyle/>
          <a:p>
            <a:r>
              <a:rPr lang="en-CA" dirty="0" smtClean="0"/>
              <a:t>MedCOM </a:t>
            </a:r>
          </a:p>
          <a:p>
            <a:r>
              <a:rPr lang="en-CA" dirty="0" smtClean="0"/>
              <a:t>Server</a:t>
            </a:r>
            <a:endParaRPr lang="en-CA" dirty="0"/>
          </a:p>
        </p:txBody>
      </p:sp>
      <p:sp>
        <p:nvSpPr>
          <p:cNvPr id="15" name="TextBox 14"/>
          <p:cNvSpPr txBox="1"/>
          <p:nvPr/>
        </p:nvSpPr>
        <p:spPr>
          <a:xfrm>
            <a:off x="3203848" y="1268760"/>
            <a:ext cx="1944216" cy="1200329"/>
          </a:xfrm>
          <a:prstGeom prst="rect">
            <a:avLst/>
          </a:prstGeom>
          <a:noFill/>
        </p:spPr>
        <p:txBody>
          <a:bodyPr wrap="square" rtlCol="0">
            <a:spAutoFit/>
          </a:bodyPr>
          <a:lstStyle/>
          <a:p>
            <a:pPr algn="ctr"/>
            <a:r>
              <a:rPr lang="en-CA" dirty="0" smtClean="0"/>
              <a:t>Have you taken your insulin?  Response required!</a:t>
            </a:r>
            <a:endParaRPr lang="en-CA" dirty="0"/>
          </a:p>
        </p:txBody>
      </p:sp>
      <p:sp>
        <p:nvSpPr>
          <p:cNvPr id="16" name="TextBox 15"/>
          <p:cNvSpPr txBox="1"/>
          <p:nvPr/>
        </p:nvSpPr>
        <p:spPr>
          <a:xfrm>
            <a:off x="5940152" y="2204864"/>
            <a:ext cx="1584176" cy="584775"/>
          </a:xfrm>
          <a:prstGeom prst="rect">
            <a:avLst/>
          </a:prstGeom>
          <a:noFill/>
        </p:spPr>
        <p:txBody>
          <a:bodyPr wrap="square" rtlCol="0">
            <a:spAutoFit/>
          </a:bodyPr>
          <a:lstStyle/>
          <a:p>
            <a:r>
              <a:rPr lang="en-CA" sz="3200" b="1" dirty="0" smtClean="0">
                <a:solidFill>
                  <a:srgbClr val="FF0000"/>
                </a:solidFill>
              </a:rPr>
              <a:t>ALERT </a:t>
            </a:r>
            <a:endParaRPr lang="en-CA" sz="3200" b="1" dirty="0">
              <a:solidFill>
                <a:srgbClr val="FF0000"/>
              </a:solidFill>
            </a:endParaRPr>
          </a:p>
        </p:txBody>
      </p:sp>
      <p:sp>
        <p:nvSpPr>
          <p:cNvPr id="21" name="Rectangle 20"/>
          <p:cNvSpPr/>
          <p:nvPr/>
        </p:nvSpPr>
        <p:spPr>
          <a:xfrm>
            <a:off x="1043608" y="260648"/>
            <a:ext cx="6984776" cy="646331"/>
          </a:xfrm>
          <a:prstGeom prst="rect">
            <a:avLst/>
          </a:prstGeom>
        </p:spPr>
        <p:txBody>
          <a:bodyPr wrap="square">
            <a:spAutoFit/>
          </a:bodyPr>
          <a:lstStyle/>
          <a:p>
            <a:pPr algn="ctr"/>
            <a:r>
              <a:rPr lang="en-CA" sz="3600" b="1" dirty="0" smtClean="0"/>
              <a:t>Automated Medication System</a:t>
            </a:r>
            <a:endParaRPr lang="en-CA" sz="3600" b="1" dirty="0"/>
          </a:p>
        </p:txBody>
      </p:sp>
      <p:grpSp>
        <p:nvGrpSpPr>
          <p:cNvPr id="28" name="Group 27"/>
          <p:cNvGrpSpPr/>
          <p:nvPr/>
        </p:nvGrpSpPr>
        <p:grpSpPr>
          <a:xfrm>
            <a:off x="2123728" y="4221088"/>
            <a:ext cx="4680520" cy="585356"/>
            <a:chOff x="2123728" y="3789040"/>
            <a:chExt cx="4680520" cy="585356"/>
          </a:xfrm>
        </p:grpSpPr>
        <p:cxnSp>
          <p:nvCxnSpPr>
            <p:cNvPr id="24" name="Straight Arrow Connector 23"/>
            <p:cNvCxnSpPr/>
            <p:nvPr/>
          </p:nvCxnSpPr>
          <p:spPr>
            <a:xfrm>
              <a:off x="2123728" y="3789040"/>
              <a:ext cx="4680520" cy="158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91880" y="4005064"/>
              <a:ext cx="1512168" cy="369332"/>
            </a:xfrm>
            <a:prstGeom prst="rect">
              <a:avLst/>
            </a:prstGeom>
            <a:noFill/>
          </p:spPr>
          <p:txBody>
            <a:bodyPr wrap="square" rtlCol="0">
              <a:spAutoFit/>
            </a:bodyPr>
            <a:lstStyle/>
            <a:p>
              <a:r>
                <a:rPr lang="en-CA" dirty="0" smtClean="0"/>
                <a:t>Y 1265</a:t>
              </a:r>
              <a:endParaRPr lang="en-CA" dirty="0"/>
            </a:p>
          </p:txBody>
        </p:sp>
      </p:grpSp>
      <p:sp>
        <p:nvSpPr>
          <p:cNvPr id="32" name="TextBox 31"/>
          <p:cNvSpPr txBox="1"/>
          <p:nvPr/>
        </p:nvSpPr>
        <p:spPr>
          <a:xfrm>
            <a:off x="4427984" y="5877272"/>
            <a:ext cx="4320480" cy="923330"/>
          </a:xfrm>
          <a:prstGeom prst="rect">
            <a:avLst/>
          </a:prstGeom>
          <a:noFill/>
        </p:spPr>
        <p:txBody>
          <a:bodyPr wrap="square" rtlCol="0">
            <a:spAutoFit/>
          </a:bodyPr>
          <a:lstStyle/>
          <a:p>
            <a:pPr>
              <a:buFont typeface="Arial" pitchFamily="34" charset="0"/>
              <a:buChar char="•"/>
            </a:pPr>
            <a:r>
              <a:rPr lang="en-CA" dirty="0" smtClean="0"/>
              <a:t> automated “smart” server software</a:t>
            </a:r>
          </a:p>
          <a:p>
            <a:pPr lvl="1">
              <a:buFont typeface="Arial" pitchFamily="34" charset="0"/>
              <a:buChar char="•"/>
            </a:pPr>
            <a:r>
              <a:rPr lang="en-CA" dirty="0"/>
              <a:t> </a:t>
            </a:r>
            <a:r>
              <a:rPr lang="en-CA" dirty="0" smtClean="0"/>
              <a:t>analyze patient texts</a:t>
            </a:r>
          </a:p>
          <a:p>
            <a:pPr lvl="1">
              <a:buFont typeface="Arial" pitchFamily="34" charset="0"/>
              <a:buChar char="•"/>
            </a:pPr>
            <a:r>
              <a:rPr lang="en-CA" dirty="0" smtClean="0"/>
              <a:t>Adaptability for ind. profiles</a:t>
            </a:r>
            <a:endParaRPr lang="en-CA" dirty="0"/>
          </a:p>
        </p:txBody>
      </p:sp>
      <p:pic>
        <p:nvPicPr>
          <p:cNvPr id="33" name="Picture 32" descr="C:\Users\mykmak\AppData\Local\Microsoft\Windows\Temporary Internet Files\Content.IE5\3UVR0O9X\MC900349993[1].wmf"/>
          <p:cNvPicPr>
            <a:picLocks noChangeAspect="1" noChangeArrowheads="1"/>
          </p:cNvPicPr>
          <p:nvPr/>
        </p:nvPicPr>
        <p:blipFill>
          <a:blip r:embed="rId4" cstate="print"/>
          <a:srcRect/>
          <a:stretch>
            <a:fillRect/>
          </a:stretch>
        </p:blipFill>
        <p:spPr bwMode="auto">
          <a:xfrm>
            <a:off x="3635896" y="2564904"/>
            <a:ext cx="864096" cy="14544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1000" fill="hold"/>
                                        <p:tgtEl>
                                          <p:spTgt spid="13"/>
                                        </p:tgtEl>
                                        <p:attrNameLst>
                                          <p:attrName>stroke.color</p:attrName>
                                        </p:attrNameLst>
                                      </p:cBhvr>
                                      <p:to>
                                        <a:srgbClr val="FFFF00"/>
                                      </p:to>
                                    </p:animClr>
                                    <p:set>
                                      <p:cBhvr>
                                        <p:cTn id="7" dur="1000" fill="hold"/>
                                        <p:tgtEl>
                                          <p:spTgt spid="13"/>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p:cBhvr>
                                        <p:cTn id="11" dur="1000" fill="hold"/>
                                        <p:tgtEl>
                                          <p:spTgt spid="13"/>
                                        </p:tgtEl>
                                        <p:attrNameLst>
                                          <p:attrName>stroke.color</p:attrName>
                                        </p:attrNameLst>
                                      </p:cBhvr>
                                      <p:to>
                                        <a:schemeClr val="accent2"/>
                                      </p:to>
                                    </p:animClr>
                                    <p:set>
                                      <p:cBhvr>
                                        <p:cTn id="12" dur="1000" fill="hold"/>
                                        <p:tgtEl>
                                          <p:spTgt spid="13"/>
                                        </p:tgtEl>
                                        <p:attrNameLst>
                                          <p:attrName>stroke.on</p:attrName>
                                        </p:attrNameLst>
                                      </p:cBhvr>
                                      <p:to>
                                        <p:strVal val="true"/>
                                      </p:to>
                                    </p:set>
                                  </p:childTnLst>
                                </p:cTn>
                              </p:par>
                              <p:par>
                                <p:cTn id="13" presetID="42" presetClass="entr" presetSubtype="0" fill="hold" grpId="2"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16"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Consent agreement</a:t>
            </a:r>
          </a:p>
          <a:p>
            <a:r>
              <a:rPr lang="en-CA" dirty="0" smtClean="0"/>
              <a:t>Option to call toll free number</a:t>
            </a:r>
          </a:p>
          <a:p>
            <a:r>
              <a:rPr lang="en-CA" dirty="0" smtClean="0"/>
              <a:t> Encrypted server</a:t>
            </a:r>
          </a:p>
          <a:p>
            <a:r>
              <a:rPr lang="en-CA" dirty="0" smtClean="0"/>
              <a:t>Encrypted messages</a:t>
            </a:r>
            <a:endParaRPr lang="en-CA" dirty="0"/>
          </a:p>
        </p:txBody>
      </p:sp>
      <p:sp>
        <p:nvSpPr>
          <p:cNvPr id="3" name="Title 2"/>
          <p:cNvSpPr>
            <a:spLocks noGrp="1"/>
          </p:cNvSpPr>
          <p:nvPr>
            <p:ph type="title"/>
          </p:nvPr>
        </p:nvSpPr>
        <p:spPr/>
        <p:txBody>
          <a:bodyPr/>
          <a:lstStyle/>
          <a:p>
            <a:r>
              <a:rPr lang="en-CA" dirty="0" smtClean="0"/>
              <a:t>Privacy</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Texting to/from diabetes worker is free</a:t>
            </a:r>
          </a:p>
          <a:p>
            <a:r>
              <a:rPr lang="en-CA" dirty="0" smtClean="0"/>
              <a:t>Youth get free texting by signing up and adherence</a:t>
            </a:r>
          </a:p>
          <a:p>
            <a:r>
              <a:rPr lang="en-CA" dirty="0" smtClean="0"/>
              <a:t>Rebates on cell phones through long-term adherence</a:t>
            </a:r>
          </a:p>
          <a:p>
            <a:r>
              <a:rPr lang="en-CA" dirty="0" smtClean="0"/>
              <a:t> Phone upgrades</a:t>
            </a:r>
            <a:endParaRPr lang="en-CA" dirty="0"/>
          </a:p>
        </p:txBody>
      </p:sp>
      <p:sp>
        <p:nvSpPr>
          <p:cNvPr id="3" name="Title 2"/>
          <p:cNvSpPr>
            <a:spLocks noGrp="1"/>
          </p:cNvSpPr>
          <p:nvPr>
            <p:ph type="title"/>
          </p:nvPr>
        </p:nvSpPr>
        <p:spPr/>
        <p:txBody>
          <a:bodyPr/>
          <a:lstStyle/>
          <a:p>
            <a:r>
              <a:rPr lang="en-CA" dirty="0" smtClean="0"/>
              <a:t>Incentives</a:t>
            </a:r>
            <a:endParaRPr lang="en-CA" dirty="0"/>
          </a:p>
        </p:txBody>
      </p:sp>
      <p:pic>
        <p:nvPicPr>
          <p:cNvPr id="4" name="Picture 3"/>
          <p:cNvPicPr>
            <a:picLocks noChangeAspect="1" noChangeArrowheads="1"/>
          </p:cNvPicPr>
          <p:nvPr/>
        </p:nvPicPr>
        <p:blipFill>
          <a:blip r:embed="rId2" cstate="print"/>
          <a:srcRect/>
          <a:stretch>
            <a:fillRect/>
          </a:stretch>
        </p:blipFill>
        <p:spPr bwMode="auto">
          <a:xfrm>
            <a:off x="2051720" y="4365104"/>
            <a:ext cx="1016113" cy="1800200"/>
          </a:xfrm>
          <a:prstGeom prst="rect">
            <a:avLst/>
          </a:prstGeom>
          <a:noFill/>
          <a:ln w="9525">
            <a:noFill/>
            <a:miter lim="800000"/>
            <a:headEnd/>
            <a:tailEnd/>
          </a:ln>
        </p:spPr>
      </p:pic>
      <p:cxnSp>
        <p:nvCxnSpPr>
          <p:cNvPr id="6" name="Straight Arrow Connector 5"/>
          <p:cNvCxnSpPr/>
          <p:nvPr/>
        </p:nvCxnSpPr>
        <p:spPr>
          <a:xfrm>
            <a:off x="3419872" y="5013176"/>
            <a:ext cx="1944216"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8914" name="Picture 2" descr="http://www.zath.co.uk/wp-content/uploads/2010/08/blackberry-torch-slider-front-back-view.jpg"/>
          <p:cNvPicPr>
            <a:picLocks noChangeAspect="1" noChangeArrowheads="1"/>
          </p:cNvPicPr>
          <p:nvPr/>
        </p:nvPicPr>
        <p:blipFill>
          <a:blip r:embed="rId3" cstate="print"/>
          <a:srcRect/>
          <a:stretch>
            <a:fillRect/>
          </a:stretch>
        </p:blipFill>
        <p:spPr bwMode="auto">
          <a:xfrm>
            <a:off x="5580112" y="4293096"/>
            <a:ext cx="2118908" cy="20257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525963"/>
          </a:xfrm>
        </p:spPr>
        <p:txBody>
          <a:bodyPr/>
          <a:lstStyle/>
          <a:p>
            <a:r>
              <a:rPr lang="en-CA" dirty="0" smtClean="0"/>
              <a:t>Can be used for virtually any chronic disease</a:t>
            </a:r>
          </a:p>
          <a:p>
            <a:r>
              <a:rPr lang="en-CA" dirty="0" smtClean="0"/>
              <a:t>Possibilities with 3G network is endless</a:t>
            </a:r>
          </a:p>
          <a:p>
            <a:r>
              <a:rPr lang="en-CA" dirty="0" smtClean="0"/>
              <a:t>Simple. Elegant. Practical. Grassroots</a:t>
            </a:r>
          </a:p>
          <a:p>
            <a:r>
              <a:rPr lang="en-CA" dirty="0" smtClean="0"/>
              <a:t>Working in the north today!</a:t>
            </a:r>
            <a:endParaRPr lang="en-CA" dirty="0"/>
          </a:p>
        </p:txBody>
      </p:sp>
      <p:sp>
        <p:nvSpPr>
          <p:cNvPr id="3" name="Title 2"/>
          <p:cNvSpPr>
            <a:spLocks noGrp="1"/>
          </p:cNvSpPr>
          <p:nvPr>
            <p:ph type="title"/>
          </p:nvPr>
        </p:nvSpPr>
        <p:spPr/>
        <p:txBody>
          <a:bodyPr/>
          <a:lstStyle/>
          <a:p>
            <a:r>
              <a:rPr lang="en-CA" dirty="0" smtClean="0"/>
              <a:t>Conclusion</a:t>
            </a:r>
            <a:endParaRPr lang="en-CA" dirty="0"/>
          </a:p>
        </p:txBody>
      </p:sp>
      <p:sp>
        <p:nvSpPr>
          <p:cNvPr id="4" name="Rectangle 3"/>
          <p:cNvSpPr/>
          <p:nvPr/>
        </p:nvSpPr>
        <p:spPr>
          <a:xfrm>
            <a:off x="4644008" y="5805264"/>
            <a:ext cx="4032448" cy="830997"/>
          </a:xfrm>
          <a:prstGeom prst="rect">
            <a:avLst/>
          </a:prstGeom>
        </p:spPr>
        <p:txBody>
          <a:bodyPr wrap="square">
            <a:spAutoFit/>
          </a:bodyPr>
          <a:lstStyle/>
          <a:p>
            <a:pPr algn="ctr"/>
            <a:r>
              <a:rPr lang="en-CA" sz="2400" dirty="0" smtClean="0"/>
              <a:t>Save lives with </a:t>
            </a:r>
            <a:r>
              <a:rPr lang="en-CA" sz="2400" dirty="0" err="1" smtClean="0"/>
              <a:t>Diabe</a:t>
            </a:r>
            <a:r>
              <a:rPr lang="en-CA" sz="2400" i="1" dirty="0" err="1" smtClean="0"/>
              <a:t>TEXT</a:t>
            </a:r>
            <a:r>
              <a:rPr lang="en-CA" sz="2400" dirty="0" err="1" smtClean="0"/>
              <a:t>s</a:t>
            </a:r>
            <a:r>
              <a:rPr lang="en-CA" sz="2400" dirty="0" smtClean="0"/>
              <a:t>!!</a:t>
            </a:r>
            <a:endParaRPr lang="en-CA" sz="2400" dirty="0"/>
          </a:p>
        </p:txBody>
      </p:sp>
      <p:pic>
        <p:nvPicPr>
          <p:cNvPr id="5" name="Picture 2"/>
          <p:cNvPicPr>
            <a:picLocks noChangeAspect="1" noChangeArrowheads="1"/>
          </p:cNvPicPr>
          <p:nvPr/>
        </p:nvPicPr>
        <p:blipFill>
          <a:blip r:embed="rId3" cstate="print"/>
          <a:srcRect/>
          <a:stretch>
            <a:fillRect/>
          </a:stretch>
        </p:blipFill>
        <p:spPr bwMode="auto">
          <a:xfrm>
            <a:off x="899592" y="3140968"/>
            <a:ext cx="1952800" cy="252028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3923928" y="3068960"/>
            <a:ext cx="1386573" cy="2664296"/>
          </a:xfrm>
          <a:prstGeom prst="rect">
            <a:avLst/>
          </a:prstGeom>
          <a:noFill/>
          <a:ln w="9525">
            <a:noFill/>
            <a:miter lim="800000"/>
            <a:headEnd/>
            <a:tailEnd/>
          </a:ln>
        </p:spPr>
      </p:pic>
      <p:pic>
        <p:nvPicPr>
          <p:cNvPr id="7" name="Picture 3" descr="C:\Users\mykmak\AppData\Local\Microsoft\Windows\Temporary Internet Files\Content.IE5\3UVR0O9X\MC900389006[1].wmf"/>
          <p:cNvPicPr>
            <a:picLocks noChangeAspect="1" noChangeArrowheads="1"/>
          </p:cNvPicPr>
          <p:nvPr/>
        </p:nvPicPr>
        <p:blipFill>
          <a:blip r:embed="rId5" cstate="print"/>
          <a:srcRect/>
          <a:stretch>
            <a:fillRect/>
          </a:stretch>
        </p:blipFill>
        <p:spPr bwMode="auto">
          <a:xfrm>
            <a:off x="6300192" y="3140968"/>
            <a:ext cx="1810382" cy="25922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Thank you for Listening</a:t>
            </a:r>
            <a:endParaRPr lang="en-CA" dirty="0"/>
          </a:p>
        </p:txBody>
      </p:sp>
      <p:pic>
        <p:nvPicPr>
          <p:cNvPr id="1026" name="Picture 2" descr="C:\Users\mykmak\Desktop\Fort Severn\Fort Severn Diabetexts\PB150245.JPG"/>
          <p:cNvPicPr>
            <a:picLocks noGrp="1" noChangeAspect="1" noChangeArrowheads="1"/>
          </p:cNvPicPr>
          <p:nvPr>
            <p:ph idx="1"/>
          </p:nvPr>
        </p:nvPicPr>
        <p:blipFill>
          <a:blip r:embed="rId2" cstate="print"/>
          <a:srcRect/>
          <a:stretch>
            <a:fillRect/>
          </a:stretch>
        </p:blipFill>
        <p:spPr bwMode="auto">
          <a:xfrm>
            <a:off x="1554692" y="1481138"/>
            <a:ext cx="6034616" cy="45259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US" b="1" dirty="0" smtClean="0"/>
              <a:t>Works Cited</a:t>
            </a:r>
          </a:p>
          <a:p>
            <a:endParaRPr lang="en-CA" b="1" dirty="0" smtClean="0"/>
          </a:p>
          <a:p>
            <a:pPr>
              <a:buNone/>
            </a:pPr>
            <a:r>
              <a:rPr lang="en-US" dirty="0" err="1" smtClean="0"/>
              <a:t>Biondi</a:t>
            </a:r>
            <a:r>
              <a:rPr lang="en-US" dirty="0" smtClean="0"/>
              <a:t>, D., &amp; </a:t>
            </a:r>
            <a:r>
              <a:rPr lang="en-US" dirty="0" err="1" smtClean="0"/>
              <a:t>Kirlew</a:t>
            </a:r>
            <a:r>
              <a:rPr lang="en-US" dirty="0" smtClean="0"/>
              <a:t>, M. (2008). The Consequences of Poorly Controlled Diabetes in a Young First Nations Man. </a:t>
            </a:r>
            <a:r>
              <a:rPr lang="en-US" i="1" dirty="0" smtClean="0"/>
              <a:t>The University of Western Ontario Medical Journal</a:t>
            </a:r>
            <a:r>
              <a:rPr lang="en-US" dirty="0" smtClean="0"/>
              <a:t> , 1-6.</a:t>
            </a:r>
            <a:endParaRPr lang="en-CA" dirty="0" smtClean="0"/>
          </a:p>
          <a:p>
            <a:pPr>
              <a:buNone/>
            </a:pPr>
            <a:r>
              <a:rPr lang="en-US" dirty="0" smtClean="0"/>
              <a:t>Dryden Mobility. (2010). </a:t>
            </a:r>
            <a:r>
              <a:rPr lang="en-US" i="1" dirty="0" smtClean="0"/>
              <a:t>Text to Landline</a:t>
            </a:r>
            <a:r>
              <a:rPr lang="en-US" dirty="0" smtClean="0"/>
              <a:t>. Retrieved November 05, 2010, from Dryden Mobility Telephone Services: http://www.dmts.biz/?p=3880</a:t>
            </a:r>
            <a:endParaRPr lang="en-CA" dirty="0" smtClean="0"/>
          </a:p>
          <a:p>
            <a:pPr>
              <a:buNone/>
            </a:pPr>
            <a:r>
              <a:rPr lang="en-US" dirty="0" err="1" smtClean="0"/>
              <a:t>Dyck</a:t>
            </a:r>
            <a:r>
              <a:rPr lang="en-US" dirty="0" smtClean="0"/>
              <a:t>, R., Osgood, N., Hsiang, T., </a:t>
            </a:r>
            <a:r>
              <a:rPr lang="en-US" dirty="0" err="1" smtClean="0"/>
              <a:t>Gao</a:t>
            </a:r>
            <a:r>
              <a:rPr lang="en-US" dirty="0" smtClean="0"/>
              <a:t>, A., &amp; </a:t>
            </a:r>
            <a:r>
              <a:rPr lang="en-US" dirty="0" err="1" smtClean="0"/>
              <a:t>Stang</a:t>
            </a:r>
            <a:r>
              <a:rPr lang="en-US" dirty="0" smtClean="0"/>
              <a:t>, M. R. (2010). Epidemiology of diabetes mellitus among First Nations and. </a:t>
            </a:r>
            <a:r>
              <a:rPr lang="en-US" i="1" dirty="0" smtClean="0"/>
              <a:t>Canadian Medical Journal</a:t>
            </a:r>
            <a:r>
              <a:rPr lang="en-US" dirty="0" smtClean="0"/>
              <a:t> , 249-256.</a:t>
            </a:r>
            <a:endParaRPr lang="en-CA" dirty="0" smtClean="0"/>
          </a:p>
          <a:p>
            <a:pPr>
              <a:buNone/>
            </a:pPr>
            <a:r>
              <a:rPr lang="en-US" dirty="0" err="1" smtClean="0"/>
              <a:t>ecellutions</a:t>
            </a:r>
            <a:r>
              <a:rPr lang="en-US" dirty="0" smtClean="0"/>
              <a:t>. (2009). </a:t>
            </a:r>
            <a:r>
              <a:rPr lang="en-US" i="1" dirty="0" err="1" smtClean="0"/>
              <a:t>Ecellutions</a:t>
            </a:r>
            <a:r>
              <a:rPr lang="en-US" i="1" dirty="0" smtClean="0"/>
              <a:t> </a:t>
            </a:r>
            <a:r>
              <a:rPr lang="en-US" dirty="0" smtClean="0"/>
              <a:t>. Retrieved Nov 5, 2010, from http://stores.ebay.com/ecellutions</a:t>
            </a:r>
            <a:endParaRPr lang="en-CA" dirty="0" smtClean="0"/>
          </a:p>
          <a:p>
            <a:pPr>
              <a:buNone/>
            </a:pPr>
            <a:r>
              <a:rPr lang="en-US" dirty="0" err="1" smtClean="0"/>
              <a:t>Ferrer</a:t>
            </a:r>
            <a:r>
              <a:rPr lang="en-US" dirty="0" smtClean="0"/>
              <a:t>-Roca, O., </a:t>
            </a:r>
            <a:r>
              <a:rPr lang="en-US" dirty="0" err="1" smtClean="0"/>
              <a:t>Cadenas</a:t>
            </a:r>
            <a:r>
              <a:rPr lang="en-US" dirty="0" smtClean="0"/>
              <a:t>, A., Diaz-</a:t>
            </a:r>
            <a:r>
              <a:rPr lang="en-US" dirty="0" err="1" smtClean="0"/>
              <a:t>Cardama</a:t>
            </a:r>
            <a:r>
              <a:rPr lang="en-US" dirty="0" smtClean="0"/>
              <a:t>, A., &amp; </a:t>
            </a:r>
            <a:r>
              <a:rPr lang="en-US" dirty="0" err="1" smtClean="0"/>
              <a:t>Pulido</a:t>
            </a:r>
            <a:r>
              <a:rPr lang="en-US" dirty="0" smtClean="0"/>
              <a:t>, P. (2004). Mobile phone text messaging in the management of diabetes. </a:t>
            </a:r>
            <a:r>
              <a:rPr lang="en-US" i="1" dirty="0" smtClean="0"/>
              <a:t>Journal of Telemedicine </a:t>
            </a:r>
            <a:r>
              <a:rPr lang="en-US" i="1" dirty="0" err="1" smtClean="0"/>
              <a:t>Telecare</a:t>
            </a:r>
            <a:r>
              <a:rPr lang="en-US" dirty="0" smtClean="0"/>
              <a:t> , 282-5.</a:t>
            </a:r>
            <a:endParaRPr lang="en-CA" dirty="0" smtClean="0"/>
          </a:p>
          <a:p>
            <a:pPr>
              <a:buNone/>
            </a:pPr>
            <a:r>
              <a:rPr lang="en-US" dirty="0" smtClean="0"/>
              <a:t>Franklin, V., Waller, A., </a:t>
            </a:r>
            <a:r>
              <a:rPr lang="en-US" dirty="0" err="1" smtClean="0"/>
              <a:t>Pagliarit</a:t>
            </a:r>
            <a:r>
              <a:rPr lang="en-US" dirty="0" smtClean="0"/>
              <a:t>, C., &amp; Greene, S. A. (2006). A Randomized controlled trial of Sweet Talk, a text messaging system to support young people with diabetes. </a:t>
            </a:r>
            <a:r>
              <a:rPr lang="en-US" i="1" dirty="0" smtClean="0"/>
              <a:t>Diabetic Medicine</a:t>
            </a:r>
            <a:r>
              <a:rPr lang="en-US" dirty="0" smtClean="0"/>
              <a:t> , 1332-1338.</a:t>
            </a:r>
            <a:endParaRPr lang="en-CA" dirty="0" smtClean="0"/>
          </a:p>
          <a:p>
            <a:pPr>
              <a:buNone/>
            </a:pPr>
            <a:r>
              <a:rPr lang="en-US" dirty="0" smtClean="0"/>
              <a:t>Frontline SMS. (2010). </a:t>
            </a:r>
            <a:r>
              <a:rPr lang="en-US" i="1" dirty="0" smtClean="0"/>
              <a:t>Frontline SMS</a:t>
            </a:r>
            <a:r>
              <a:rPr lang="en-US" dirty="0" smtClean="0"/>
              <a:t>. Retrieved Nov 5, 2010, from Frontline SMS: http://www.frontlinesms.com/</a:t>
            </a:r>
            <a:endParaRPr lang="en-CA" dirty="0" smtClean="0"/>
          </a:p>
          <a:p>
            <a:pPr>
              <a:buNone/>
            </a:pPr>
            <a:r>
              <a:rPr lang="en-US" dirty="0" err="1" smtClean="0"/>
              <a:t>Keewaytinook</a:t>
            </a:r>
            <a:r>
              <a:rPr lang="en-US" dirty="0" smtClean="0"/>
              <a:t> Mobile. (2009). </a:t>
            </a:r>
            <a:r>
              <a:rPr lang="en-US" i="1" dirty="0" smtClean="0"/>
              <a:t>Coverage Area</a:t>
            </a:r>
            <a:r>
              <a:rPr lang="en-US" dirty="0" smtClean="0"/>
              <a:t>. Retrieved October 20, 2010, from </a:t>
            </a:r>
            <a:r>
              <a:rPr lang="en-US" dirty="0" err="1" smtClean="0"/>
              <a:t>Keewaytinook</a:t>
            </a:r>
            <a:r>
              <a:rPr lang="en-US" dirty="0" smtClean="0"/>
              <a:t> Mobile: http://mobile.knet.ca/coveragearea</a:t>
            </a:r>
            <a:endParaRPr lang="en-CA" dirty="0" smtClean="0"/>
          </a:p>
          <a:p>
            <a:pPr>
              <a:buNone/>
            </a:pPr>
            <a:r>
              <a:rPr lang="en-US" dirty="0" err="1" smtClean="0"/>
              <a:t>Kollmann</a:t>
            </a:r>
            <a:r>
              <a:rPr lang="en-US" dirty="0" smtClean="0"/>
              <a:t>, A., </a:t>
            </a:r>
            <a:r>
              <a:rPr lang="en-US" dirty="0" err="1" smtClean="0"/>
              <a:t>Riedl</a:t>
            </a:r>
            <a:r>
              <a:rPr lang="en-US" dirty="0" smtClean="0"/>
              <a:t>, M., </a:t>
            </a:r>
            <a:r>
              <a:rPr lang="en-US" dirty="0" err="1" smtClean="0"/>
              <a:t>Kastner</a:t>
            </a:r>
            <a:r>
              <a:rPr lang="en-US" dirty="0" smtClean="0"/>
              <a:t>, P., </a:t>
            </a:r>
            <a:r>
              <a:rPr lang="en-US" dirty="0" err="1" smtClean="0"/>
              <a:t>Schreier</a:t>
            </a:r>
            <a:r>
              <a:rPr lang="en-US" dirty="0" smtClean="0"/>
              <a:t>, G., &amp; </a:t>
            </a:r>
            <a:r>
              <a:rPr lang="en-US" dirty="0" err="1" smtClean="0"/>
              <a:t>Ludvik</a:t>
            </a:r>
            <a:r>
              <a:rPr lang="en-US" dirty="0" smtClean="0"/>
              <a:t>, B. (2007). Feasibility of a Mobile Phone–Based Data Service for Functional Insulin Treatment of Type 1 Diabetes Mellitus Patients. </a:t>
            </a:r>
            <a:r>
              <a:rPr lang="en-US" i="1" dirty="0" smtClean="0"/>
              <a:t>Journal of Medical Internet Research</a:t>
            </a:r>
            <a:r>
              <a:rPr lang="en-US" dirty="0" smtClean="0"/>
              <a:t> .</a:t>
            </a:r>
            <a:endParaRPr lang="en-CA" dirty="0" smtClean="0"/>
          </a:p>
          <a:p>
            <a:pPr>
              <a:buNone/>
            </a:pPr>
            <a:r>
              <a:rPr lang="en-US" dirty="0" err="1" smtClean="0"/>
              <a:t>Shubair</a:t>
            </a:r>
            <a:r>
              <a:rPr lang="en-US" dirty="0" smtClean="0"/>
              <a:t>, M., &amp; Tobin, P. (2010). Type 2 diabetes in the First Nations population: a case example of clinical practice guidelines. </a:t>
            </a:r>
            <a:r>
              <a:rPr lang="en-US" i="1" dirty="0" smtClean="0"/>
              <a:t>Rural and Remote Health</a:t>
            </a:r>
            <a:r>
              <a:rPr lang="en-US" dirty="0" smtClean="0"/>
              <a:t> , 1-7.</a:t>
            </a:r>
            <a:endParaRPr lang="en-CA" dirty="0" smtClean="0"/>
          </a:p>
          <a:p>
            <a:pPr>
              <a:buNone/>
            </a:pPr>
            <a:r>
              <a:rPr lang="en-US" dirty="0" err="1" smtClean="0"/>
              <a:t>Wangberg</a:t>
            </a:r>
            <a:r>
              <a:rPr lang="en-US" dirty="0" smtClean="0"/>
              <a:t>, S. C., </a:t>
            </a:r>
            <a:r>
              <a:rPr lang="en-US" dirty="0" err="1" smtClean="0"/>
              <a:t>Arsand</a:t>
            </a:r>
            <a:r>
              <a:rPr lang="en-US" dirty="0" smtClean="0"/>
              <a:t>, E., &amp; </a:t>
            </a:r>
            <a:r>
              <a:rPr lang="en-US" dirty="0" err="1" smtClean="0"/>
              <a:t>Andersson</a:t>
            </a:r>
            <a:r>
              <a:rPr lang="en-US" dirty="0" smtClean="0"/>
              <a:t>, N. (2006). Diabetes Education via Mobile Text </a:t>
            </a:r>
            <a:r>
              <a:rPr lang="en-US" dirty="0" err="1" smtClean="0"/>
              <a:t>Messanging</a:t>
            </a:r>
            <a:r>
              <a:rPr lang="en-US" dirty="0" smtClean="0"/>
              <a:t>. </a:t>
            </a:r>
            <a:r>
              <a:rPr lang="en-US" i="1" dirty="0" smtClean="0"/>
              <a:t>Norwegian Center for Telemedicine</a:t>
            </a:r>
            <a:r>
              <a:rPr lang="en-US" dirty="0" smtClean="0"/>
              <a:t> , 55-56.</a:t>
            </a:r>
            <a:endParaRPr lang="en-CA" dirty="0" smtClean="0"/>
          </a:p>
          <a:p>
            <a:pPr>
              <a:buNone/>
            </a:pPr>
            <a:r>
              <a:rPr lang="en-CA" dirty="0" smtClean="0"/>
              <a:t> </a:t>
            </a:r>
            <a:endParaRPr lang="en-CA" dirty="0"/>
          </a:p>
        </p:txBody>
      </p:sp>
      <p:sp>
        <p:nvSpPr>
          <p:cNvPr id="3" name="Title 2"/>
          <p:cNvSpPr>
            <a:spLocks noGrp="1"/>
          </p:cNvSpPr>
          <p:nvPr>
            <p:ph type="title"/>
          </p:nvPr>
        </p:nvSpPr>
        <p:spPr/>
        <p:txBody>
          <a:bodyPr/>
          <a:lstStyle/>
          <a:p>
            <a:r>
              <a:rPr lang="en-CA" dirty="0" smtClean="0"/>
              <a:t>References</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852936"/>
            <a:ext cx="8229600" cy="1143000"/>
          </a:xfrm>
        </p:spPr>
        <p:txBody>
          <a:bodyPr>
            <a:normAutofit/>
          </a:bodyPr>
          <a:lstStyle/>
          <a:p>
            <a:r>
              <a:rPr lang="en-CA" dirty="0" smtClean="0"/>
              <a:t>APPENDIX SLIDES</a:t>
            </a:r>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Frontline SMS – a software interface for texting using a GSM USB modem</a:t>
            </a:r>
          </a:p>
          <a:p>
            <a:r>
              <a:rPr lang="en-CA" dirty="0" smtClean="0"/>
              <a:t>Rapid SMS – server software for coding and transferring texts</a:t>
            </a:r>
          </a:p>
          <a:p>
            <a:r>
              <a:rPr lang="en-CA" dirty="0" err="1" smtClean="0"/>
              <a:t>Truecrypt</a:t>
            </a:r>
            <a:r>
              <a:rPr lang="en-CA" dirty="0" smtClean="0"/>
              <a:t> – data </a:t>
            </a:r>
            <a:r>
              <a:rPr lang="en-CA" dirty="0" err="1" smtClean="0"/>
              <a:t>encyrption</a:t>
            </a:r>
            <a:r>
              <a:rPr lang="en-CA" dirty="0" smtClean="0"/>
              <a:t> </a:t>
            </a:r>
            <a:endParaRPr lang="en-CA" dirty="0"/>
          </a:p>
        </p:txBody>
      </p:sp>
      <p:sp>
        <p:nvSpPr>
          <p:cNvPr id="3" name="Title 2"/>
          <p:cNvSpPr>
            <a:spLocks noGrp="1"/>
          </p:cNvSpPr>
          <p:nvPr>
            <p:ph type="title"/>
          </p:nvPr>
        </p:nvSpPr>
        <p:spPr/>
        <p:txBody>
          <a:bodyPr>
            <a:normAutofit fontScale="90000"/>
          </a:bodyPr>
          <a:lstStyle/>
          <a:p>
            <a:r>
              <a:rPr lang="en-CA" dirty="0" smtClean="0"/>
              <a:t>Pre-Existing open source SMS software</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9992" y="1481328"/>
            <a:ext cx="4392488" cy="4827992"/>
          </a:xfrm>
        </p:spPr>
        <p:txBody>
          <a:bodyPr>
            <a:normAutofit/>
          </a:bodyPr>
          <a:lstStyle/>
          <a:p>
            <a:r>
              <a:rPr lang="en-CA" dirty="0" smtClean="0"/>
              <a:t>Transform it into a tool for :</a:t>
            </a:r>
          </a:p>
          <a:p>
            <a:pPr lvl="1"/>
            <a:r>
              <a:rPr lang="en-CA" dirty="0" smtClean="0"/>
              <a:t>Health Education?</a:t>
            </a:r>
          </a:p>
          <a:p>
            <a:pPr lvl="1"/>
            <a:r>
              <a:rPr lang="en-CA" dirty="0" smtClean="0"/>
              <a:t>Patient monitoring?</a:t>
            </a:r>
          </a:p>
          <a:p>
            <a:pPr lvl="1"/>
            <a:r>
              <a:rPr lang="en-CA" dirty="0" smtClean="0"/>
              <a:t>Electronic Medical Records?</a:t>
            </a:r>
          </a:p>
          <a:p>
            <a:pPr lvl="1"/>
            <a:r>
              <a:rPr lang="en-CA" dirty="0" smtClean="0"/>
              <a:t>Medication Reminders?</a:t>
            </a:r>
          </a:p>
          <a:p>
            <a:pPr lvl="1"/>
            <a:r>
              <a:rPr lang="en-CA" dirty="0" smtClean="0"/>
              <a:t>Diagnosis and Treatment?</a:t>
            </a:r>
          </a:p>
          <a:p>
            <a:pPr lvl="1"/>
            <a:r>
              <a:rPr lang="en-CA" dirty="0" smtClean="0"/>
              <a:t>Patient/health-care professional communication?</a:t>
            </a:r>
          </a:p>
          <a:p>
            <a:pPr lvl="1"/>
            <a:endParaRPr lang="en-CA" dirty="0" smtClean="0"/>
          </a:p>
          <a:p>
            <a:pPr lvl="1"/>
            <a:endParaRPr lang="en-CA" dirty="0" smtClean="0"/>
          </a:p>
          <a:p>
            <a:pPr lvl="1"/>
            <a:endParaRPr lang="en-CA" dirty="0" smtClean="0"/>
          </a:p>
          <a:p>
            <a:pPr lvl="1"/>
            <a:endParaRPr lang="en-CA" dirty="0"/>
          </a:p>
        </p:txBody>
      </p:sp>
      <p:sp>
        <p:nvSpPr>
          <p:cNvPr id="3" name="Title 2"/>
          <p:cNvSpPr>
            <a:spLocks noGrp="1"/>
          </p:cNvSpPr>
          <p:nvPr>
            <p:ph type="title"/>
          </p:nvPr>
        </p:nvSpPr>
        <p:spPr/>
        <p:txBody>
          <a:bodyPr/>
          <a:lstStyle/>
          <a:p>
            <a:r>
              <a:rPr lang="en-CA" dirty="0" smtClean="0"/>
              <a:t>Transforming a Cell Phone</a:t>
            </a:r>
            <a:endParaRPr lang="en-CA" dirty="0"/>
          </a:p>
        </p:txBody>
      </p:sp>
      <p:pic>
        <p:nvPicPr>
          <p:cNvPr id="28675" name="Picture 3"/>
          <p:cNvPicPr>
            <a:picLocks noChangeAspect="1" noChangeArrowheads="1"/>
          </p:cNvPicPr>
          <p:nvPr/>
        </p:nvPicPr>
        <p:blipFill>
          <a:blip r:embed="rId2" cstate="print"/>
          <a:srcRect/>
          <a:stretch>
            <a:fillRect/>
          </a:stretch>
        </p:blipFill>
        <p:spPr bwMode="auto">
          <a:xfrm>
            <a:off x="1547664" y="1556792"/>
            <a:ext cx="2304256" cy="4082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2420888"/>
            <a:ext cx="6337632" cy="584775"/>
          </a:xfrm>
          <a:prstGeom prst="rect">
            <a:avLst/>
          </a:prstGeom>
        </p:spPr>
        <p:txBody>
          <a:bodyPr wrap="none">
            <a:spAutoFit/>
          </a:bodyPr>
          <a:lstStyle/>
          <a:p>
            <a:r>
              <a:rPr lang="en-CA" sz="3200" dirty="0" smtClean="0"/>
              <a:t>JOIN </a:t>
            </a:r>
            <a:r>
              <a:rPr lang="en-CA" sz="3200" dirty="0" err="1" smtClean="0"/>
              <a:t>greyanat</a:t>
            </a:r>
            <a:r>
              <a:rPr lang="en-CA" sz="3200" dirty="0" smtClean="0"/>
              <a:t> </a:t>
            </a:r>
            <a:r>
              <a:rPr lang="en-CA" sz="3200" dirty="0"/>
              <a:t>Fiddler Derek </a:t>
            </a:r>
            <a:r>
              <a:rPr lang="en-CA" sz="3200" dirty="0" err="1" smtClean="0"/>
              <a:t>DFiddler</a:t>
            </a:r>
            <a:endParaRPr lang="en-CA" sz="3200" dirty="0">
              <a:solidFill>
                <a:srgbClr val="FF0000"/>
              </a:solidFill>
            </a:endParaRPr>
          </a:p>
        </p:txBody>
      </p:sp>
      <p:sp>
        <p:nvSpPr>
          <p:cNvPr id="5" name="TextBox 4"/>
          <p:cNvSpPr txBox="1"/>
          <p:nvPr/>
        </p:nvSpPr>
        <p:spPr>
          <a:xfrm>
            <a:off x="755576" y="692696"/>
            <a:ext cx="3312368" cy="923330"/>
          </a:xfrm>
          <a:prstGeom prst="rect">
            <a:avLst/>
          </a:prstGeom>
          <a:noFill/>
        </p:spPr>
        <p:txBody>
          <a:bodyPr wrap="square" rtlCol="0">
            <a:spAutoFit/>
          </a:bodyPr>
          <a:lstStyle/>
          <a:p>
            <a:r>
              <a:rPr lang="en-CA" dirty="0" smtClean="0"/>
              <a:t>Derek wishes to sign up for the </a:t>
            </a:r>
            <a:r>
              <a:rPr lang="en-CA" dirty="0" err="1" smtClean="0"/>
              <a:t>DiabeTEXTs</a:t>
            </a:r>
            <a:r>
              <a:rPr lang="en-CA" dirty="0" smtClean="0"/>
              <a:t> service.  He enters the following code:</a:t>
            </a:r>
            <a:endParaRPr lang="en-CA" dirty="0"/>
          </a:p>
        </p:txBody>
      </p:sp>
      <p:cxnSp>
        <p:nvCxnSpPr>
          <p:cNvPr id="6" name="Straight Arrow Connector 5"/>
          <p:cNvCxnSpPr/>
          <p:nvPr/>
        </p:nvCxnSpPr>
        <p:spPr>
          <a:xfrm rot="16200000" flipH="1">
            <a:off x="3095836" y="1736812"/>
            <a:ext cx="50405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4499992" y="3140968"/>
            <a:ext cx="4320480" cy="1477328"/>
          </a:xfrm>
          <a:prstGeom prst="rect">
            <a:avLst/>
          </a:prstGeom>
          <a:noFill/>
        </p:spPr>
        <p:txBody>
          <a:bodyPr wrap="square" rtlCol="0">
            <a:spAutoFit/>
          </a:bodyPr>
          <a:lstStyle/>
          <a:p>
            <a:r>
              <a:rPr lang="en-CA" dirty="0" smtClean="0"/>
              <a:t>JOIN = software prompt to create new user</a:t>
            </a:r>
          </a:p>
          <a:p>
            <a:r>
              <a:rPr lang="en-CA" dirty="0" err="1" smtClean="0"/>
              <a:t>Greyanat</a:t>
            </a:r>
            <a:r>
              <a:rPr lang="en-CA" dirty="0" smtClean="0"/>
              <a:t> = password for security, for example to unregister</a:t>
            </a:r>
          </a:p>
          <a:p>
            <a:r>
              <a:rPr lang="en-CA" dirty="0" smtClean="0"/>
              <a:t>Fiddler = last name Derek = first name</a:t>
            </a:r>
          </a:p>
          <a:p>
            <a:r>
              <a:rPr lang="en-CA" dirty="0" err="1" smtClean="0"/>
              <a:t>Dfiddler</a:t>
            </a:r>
            <a:r>
              <a:rPr lang="en-CA" dirty="0" smtClean="0"/>
              <a:t>- username </a:t>
            </a:r>
            <a:endParaRPr lang="en-CA" dirty="0"/>
          </a:p>
        </p:txBody>
      </p:sp>
      <p:cxnSp>
        <p:nvCxnSpPr>
          <p:cNvPr id="9" name="Straight Arrow Connector 8"/>
          <p:cNvCxnSpPr/>
          <p:nvPr/>
        </p:nvCxnSpPr>
        <p:spPr>
          <a:xfrm rot="10800000" flipV="1">
            <a:off x="2843808" y="3356992"/>
            <a:ext cx="72008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539552" y="4149080"/>
            <a:ext cx="2880320" cy="2308324"/>
          </a:xfrm>
          <a:prstGeom prst="rect">
            <a:avLst/>
          </a:prstGeom>
          <a:noFill/>
        </p:spPr>
        <p:txBody>
          <a:bodyPr wrap="square" rtlCol="0">
            <a:spAutoFit/>
          </a:bodyPr>
          <a:lstStyle/>
          <a:p>
            <a:r>
              <a:rPr lang="en-CA" dirty="0" err="1" smtClean="0"/>
              <a:t>MedCOM</a:t>
            </a:r>
            <a:r>
              <a:rPr lang="en-CA" dirty="0" smtClean="0"/>
              <a:t> software on Trish’s computer would ask for her authorization before creating a new user.  She has the option of filling in additional details, as well as creating a new profile on the </a:t>
            </a:r>
            <a:r>
              <a:rPr lang="en-CA" dirty="0" err="1" smtClean="0"/>
              <a:t>MedCOM</a:t>
            </a:r>
            <a:r>
              <a:rPr lang="en-CA" dirty="0" smtClean="0"/>
              <a:t> server</a:t>
            </a:r>
            <a:endParaRPr lang="en-CA" dirty="0"/>
          </a:p>
        </p:txBody>
      </p:sp>
      <p:cxnSp>
        <p:nvCxnSpPr>
          <p:cNvPr id="12" name="Straight Arrow Connector 11"/>
          <p:cNvCxnSpPr/>
          <p:nvPr/>
        </p:nvCxnSpPr>
        <p:spPr>
          <a:xfrm>
            <a:off x="3491880" y="5517232"/>
            <a:ext cx="1368152" cy="72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148064" y="4869160"/>
            <a:ext cx="2880320" cy="1754326"/>
          </a:xfrm>
          <a:prstGeom prst="rect">
            <a:avLst/>
          </a:prstGeom>
          <a:noFill/>
        </p:spPr>
        <p:txBody>
          <a:bodyPr wrap="square" rtlCol="0">
            <a:spAutoFit/>
          </a:bodyPr>
          <a:lstStyle/>
          <a:p>
            <a:r>
              <a:rPr lang="en-CA" dirty="0" smtClean="0"/>
              <a:t>The </a:t>
            </a:r>
            <a:r>
              <a:rPr lang="en-CA" dirty="0" err="1" smtClean="0"/>
              <a:t>MedCOM</a:t>
            </a:r>
            <a:r>
              <a:rPr lang="en-CA" dirty="0" smtClean="0"/>
              <a:t> software will send a confirmation text to Derek, including Trish’s office number and the </a:t>
            </a:r>
            <a:r>
              <a:rPr lang="en-CA" dirty="0" err="1" smtClean="0"/>
              <a:t>diabeTEXTs</a:t>
            </a:r>
            <a:r>
              <a:rPr lang="en-CA" dirty="0" smtClean="0"/>
              <a:t> number for texting</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ykmak\AppData\Local\Microsoft\Windows\Temporary Internet Files\Content.IE5\HVV8PPDH\MC900045006[1].wmf"/>
          <p:cNvPicPr>
            <a:picLocks noChangeAspect="1" noChangeArrowheads="1"/>
          </p:cNvPicPr>
          <p:nvPr/>
        </p:nvPicPr>
        <p:blipFill>
          <a:blip r:embed="rId2" cstate="print"/>
          <a:srcRect/>
          <a:stretch>
            <a:fillRect/>
          </a:stretch>
        </p:blipFill>
        <p:spPr bwMode="auto">
          <a:xfrm>
            <a:off x="7956376" y="2348880"/>
            <a:ext cx="910742" cy="1810512"/>
          </a:xfrm>
          <a:prstGeom prst="rect">
            <a:avLst/>
          </a:prstGeom>
          <a:noFill/>
        </p:spPr>
      </p:pic>
      <p:cxnSp>
        <p:nvCxnSpPr>
          <p:cNvPr id="6" name="Straight Arrow Connector 5"/>
          <p:cNvCxnSpPr/>
          <p:nvPr/>
        </p:nvCxnSpPr>
        <p:spPr>
          <a:xfrm>
            <a:off x="7236296" y="3356992"/>
            <a:ext cx="648072"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mykmak\AppData\Local\Microsoft\Windows\Temporary Internet Files\Content.IE5\3UVR0O9X\MC900434845[1].png"/>
          <p:cNvPicPr>
            <a:picLocks noChangeAspect="1" noChangeArrowheads="1"/>
          </p:cNvPicPr>
          <p:nvPr/>
        </p:nvPicPr>
        <p:blipFill>
          <a:blip r:embed="rId3" cstate="print"/>
          <a:srcRect/>
          <a:stretch>
            <a:fillRect/>
          </a:stretch>
        </p:blipFill>
        <p:spPr bwMode="auto">
          <a:xfrm>
            <a:off x="6300192" y="2132856"/>
            <a:ext cx="1371600" cy="1371600"/>
          </a:xfrm>
          <a:prstGeom prst="rect">
            <a:avLst/>
          </a:prstGeom>
          <a:noFill/>
        </p:spPr>
      </p:pic>
      <p:cxnSp>
        <p:nvCxnSpPr>
          <p:cNvPr id="11" name="Straight Arrow Connector 10"/>
          <p:cNvCxnSpPr>
            <a:stCxn id="1029" idx="3"/>
          </p:cNvCxnSpPr>
          <p:nvPr/>
        </p:nvCxnSpPr>
        <p:spPr>
          <a:xfrm>
            <a:off x="6142856" y="1302466"/>
            <a:ext cx="517376" cy="68796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1029" name="Picture 5" descr="C:\Users\mykmak\AppData\Local\Microsoft\Windows\Temporary Internet Files\Content.IE5\3UVR0O9X\MC900349993[1].wmf"/>
          <p:cNvPicPr>
            <a:picLocks noChangeAspect="1" noChangeArrowheads="1"/>
          </p:cNvPicPr>
          <p:nvPr/>
        </p:nvPicPr>
        <p:blipFill>
          <a:blip r:embed="rId4" cstate="print"/>
          <a:srcRect/>
          <a:stretch>
            <a:fillRect/>
          </a:stretch>
        </p:blipFill>
        <p:spPr bwMode="auto">
          <a:xfrm>
            <a:off x="5076056" y="404664"/>
            <a:ext cx="1066800" cy="1795604"/>
          </a:xfrm>
          <a:prstGeom prst="rect">
            <a:avLst/>
          </a:prstGeom>
          <a:noFill/>
        </p:spPr>
      </p:pic>
      <p:cxnSp>
        <p:nvCxnSpPr>
          <p:cNvPr id="18" name="Straight Connector 17"/>
          <p:cNvCxnSpPr/>
          <p:nvPr/>
        </p:nvCxnSpPr>
        <p:spPr>
          <a:xfrm rot="5400000">
            <a:off x="3455876" y="2240868"/>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563888" y="1628800"/>
            <a:ext cx="720080" cy="43204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788024" y="4077072"/>
            <a:ext cx="576064" cy="36004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1031" name="Picture 7" descr="C:\Users\mykmak\AppData\Local\Microsoft\Windows\Temporary Internet Files\Content.IE5\HVV8PPDH\MC910216405[1].png"/>
          <p:cNvPicPr>
            <a:picLocks noChangeAspect="1" noChangeArrowheads="1"/>
          </p:cNvPicPr>
          <p:nvPr/>
        </p:nvPicPr>
        <p:blipFill>
          <a:blip r:embed="rId5" cstate="print"/>
          <a:srcRect/>
          <a:stretch>
            <a:fillRect/>
          </a:stretch>
        </p:blipFill>
        <p:spPr bwMode="auto">
          <a:xfrm>
            <a:off x="5364088" y="4437112"/>
            <a:ext cx="1080120" cy="940978"/>
          </a:xfrm>
          <a:prstGeom prst="rect">
            <a:avLst/>
          </a:prstGeom>
          <a:noFill/>
        </p:spPr>
      </p:pic>
      <p:cxnSp>
        <p:nvCxnSpPr>
          <p:cNvPr id="30" name="Straight Arrow Connector 29"/>
          <p:cNvCxnSpPr/>
          <p:nvPr/>
        </p:nvCxnSpPr>
        <p:spPr>
          <a:xfrm rot="10800000" flipV="1">
            <a:off x="6084168" y="3645024"/>
            <a:ext cx="576064" cy="50405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1032" name="Picture 8" descr="C:\Users\mykmak\AppData\Local\Microsoft\Windows\Temporary Internet Files\Content.IE5\3UVR0O9X\MP900438968[1].jpg"/>
          <p:cNvPicPr>
            <a:picLocks noChangeAspect="1" noChangeArrowheads="1"/>
          </p:cNvPicPr>
          <p:nvPr/>
        </p:nvPicPr>
        <p:blipFill>
          <a:blip r:embed="rId6" cstate="print"/>
          <a:srcRect/>
          <a:stretch>
            <a:fillRect/>
          </a:stretch>
        </p:blipFill>
        <p:spPr bwMode="auto">
          <a:xfrm>
            <a:off x="251520" y="1844824"/>
            <a:ext cx="864096" cy="1296144"/>
          </a:xfrm>
          <a:prstGeom prst="rect">
            <a:avLst/>
          </a:prstGeom>
          <a:noFill/>
        </p:spPr>
      </p:pic>
      <p:cxnSp>
        <p:nvCxnSpPr>
          <p:cNvPr id="35" name="Straight Arrow Connector 34"/>
          <p:cNvCxnSpPr/>
          <p:nvPr/>
        </p:nvCxnSpPr>
        <p:spPr>
          <a:xfrm>
            <a:off x="1547664" y="2780928"/>
            <a:ext cx="864096"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1033" name="Picture 9" descr="C:\Users\mykmak\AppData\Local\Microsoft\Windows\Temporary Internet Files\Content.IE5\DGYZ47MI\MP900444346[1].jpg"/>
          <p:cNvPicPr>
            <a:picLocks noChangeAspect="1" noChangeArrowheads="1"/>
          </p:cNvPicPr>
          <p:nvPr/>
        </p:nvPicPr>
        <p:blipFill>
          <a:blip r:embed="rId7" cstate="print"/>
          <a:srcRect/>
          <a:stretch>
            <a:fillRect/>
          </a:stretch>
        </p:blipFill>
        <p:spPr bwMode="auto">
          <a:xfrm>
            <a:off x="683568" y="5589240"/>
            <a:ext cx="720080" cy="1075675"/>
          </a:xfrm>
          <a:prstGeom prst="rect">
            <a:avLst/>
          </a:prstGeom>
          <a:noFill/>
        </p:spPr>
      </p:pic>
      <p:cxnSp>
        <p:nvCxnSpPr>
          <p:cNvPr id="40" name="Straight Arrow Connector 39"/>
          <p:cNvCxnSpPr/>
          <p:nvPr/>
        </p:nvCxnSpPr>
        <p:spPr>
          <a:xfrm rot="5400000" flipH="1" flipV="1">
            <a:off x="1007604" y="4113076"/>
            <a:ext cx="1944216" cy="100811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1035" name="Picture 11" descr="C:\Users\mykmak\AppData\Local\Microsoft\Windows\Temporary Internet Files\Content.IE5\DGYZ47MI\MP900444592[1].jpg"/>
          <p:cNvPicPr>
            <a:picLocks noChangeAspect="1" noChangeArrowheads="1"/>
          </p:cNvPicPr>
          <p:nvPr/>
        </p:nvPicPr>
        <p:blipFill>
          <a:blip r:embed="rId8" cstate="print"/>
          <a:srcRect/>
          <a:stretch>
            <a:fillRect/>
          </a:stretch>
        </p:blipFill>
        <p:spPr bwMode="auto">
          <a:xfrm>
            <a:off x="251520" y="332656"/>
            <a:ext cx="1514845" cy="1008112"/>
          </a:xfrm>
          <a:prstGeom prst="rect">
            <a:avLst/>
          </a:prstGeom>
          <a:noFill/>
        </p:spPr>
      </p:pic>
      <p:cxnSp>
        <p:nvCxnSpPr>
          <p:cNvPr id="45" name="Straight Arrow Connector 44"/>
          <p:cNvCxnSpPr/>
          <p:nvPr/>
        </p:nvCxnSpPr>
        <p:spPr>
          <a:xfrm>
            <a:off x="1763688" y="1556792"/>
            <a:ext cx="864096" cy="57606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1038" name="Picture 14" descr="C:\Program Files\Microsoft Office\MEDIA\CAGCAT10\j0195384.wmf"/>
          <p:cNvPicPr>
            <a:picLocks noChangeAspect="1" noChangeArrowheads="1"/>
          </p:cNvPicPr>
          <p:nvPr/>
        </p:nvPicPr>
        <p:blipFill>
          <a:blip r:embed="rId9" cstate="print"/>
          <a:srcRect/>
          <a:stretch>
            <a:fillRect/>
          </a:stretch>
        </p:blipFill>
        <p:spPr bwMode="auto">
          <a:xfrm>
            <a:off x="2555776" y="2348880"/>
            <a:ext cx="1185973" cy="1210731"/>
          </a:xfrm>
          <a:prstGeom prst="rect">
            <a:avLst/>
          </a:prstGeom>
          <a:noFill/>
        </p:spPr>
      </p:pic>
      <p:sp>
        <p:nvSpPr>
          <p:cNvPr id="57" name="TextBox 56"/>
          <p:cNvSpPr txBox="1"/>
          <p:nvPr/>
        </p:nvSpPr>
        <p:spPr>
          <a:xfrm>
            <a:off x="1907704" y="332656"/>
            <a:ext cx="2736304" cy="646331"/>
          </a:xfrm>
          <a:prstGeom prst="rect">
            <a:avLst/>
          </a:prstGeom>
          <a:noFill/>
        </p:spPr>
        <p:txBody>
          <a:bodyPr wrap="square" rtlCol="0">
            <a:spAutoFit/>
          </a:bodyPr>
          <a:lstStyle/>
          <a:p>
            <a:r>
              <a:rPr lang="en-CA" sz="1200" dirty="0" smtClean="0"/>
              <a:t>Joan receives a text from Trish reminding her to take her insulin, and a friendly tip on exercise while at work.</a:t>
            </a:r>
            <a:endParaRPr lang="en-CA" sz="1200" dirty="0"/>
          </a:p>
        </p:txBody>
      </p:sp>
      <p:sp>
        <p:nvSpPr>
          <p:cNvPr id="58" name="TextBox 57"/>
          <p:cNvSpPr txBox="1"/>
          <p:nvPr/>
        </p:nvSpPr>
        <p:spPr>
          <a:xfrm>
            <a:off x="7415808" y="4272677"/>
            <a:ext cx="1728192" cy="1569660"/>
          </a:xfrm>
          <a:prstGeom prst="rect">
            <a:avLst/>
          </a:prstGeom>
          <a:noFill/>
        </p:spPr>
        <p:txBody>
          <a:bodyPr wrap="square" rtlCol="0">
            <a:spAutoFit/>
          </a:bodyPr>
          <a:lstStyle/>
          <a:p>
            <a:r>
              <a:rPr lang="en-CA" sz="1200" dirty="0" smtClean="0"/>
              <a:t>Dr. Shepherd receives daily updates on his patients and can send diagnosis/ recommendations  to the community health worker through SMS or the internet</a:t>
            </a:r>
            <a:endParaRPr lang="en-CA" sz="1200" dirty="0"/>
          </a:p>
        </p:txBody>
      </p:sp>
      <p:sp>
        <p:nvSpPr>
          <p:cNvPr id="59" name="TextBox 58"/>
          <p:cNvSpPr txBox="1"/>
          <p:nvPr/>
        </p:nvSpPr>
        <p:spPr>
          <a:xfrm>
            <a:off x="7668344" y="1268760"/>
            <a:ext cx="1224136" cy="646331"/>
          </a:xfrm>
          <a:prstGeom prst="rect">
            <a:avLst/>
          </a:prstGeom>
          <a:noFill/>
        </p:spPr>
        <p:txBody>
          <a:bodyPr wrap="square" rtlCol="0">
            <a:spAutoFit/>
          </a:bodyPr>
          <a:lstStyle/>
          <a:p>
            <a:pPr algn="ctr"/>
            <a:r>
              <a:rPr lang="en-CA" b="1" dirty="0" smtClean="0"/>
              <a:t>In Thunder Bay</a:t>
            </a:r>
            <a:endParaRPr lang="en-CA" b="1" dirty="0"/>
          </a:p>
        </p:txBody>
      </p:sp>
      <p:sp>
        <p:nvSpPr>
          <p:cNvPr id="60" name="TextBox 59"/>
          <p:cNvSpPr txBox="1"/>
          <p:nvPr/>
        </p:nvSpPr>
        <p:spPr>
          <a:xfrm>
            <a:off x="2555776" y="1268760"/>
            <a:ext cx="1224136" cy="646331"/>
          </a:xfrm>
          <a:prstGeom prst="rect">
            <a:avLst/>
          </a:prstGeom>
          <a:noFill/>
        </p:spPr>
        <p:txBody>
          <a:bodyPr wrap="square" rtlCol="0">
            <a:spAutoFit/>
          </a:bodyPr>
          <a:lstStyle/>
          <a:p>
            <a:pPr algn="ctr"/>
            <a:r>
              <a:rPr lang="en-CA" b="1" dirty="0" smtClean="0"/>
              <a:t>In Fort Severn</a:t>
            </a:r>
            <a:endParaRPr lang="en-CA" b="1" dirty="0"/>
          </a:p>
        </p:txBody>
      </p:sp>
      <p:sp>
        <p:nvSpPr>
          <p:cNvPr id="62" name="TextBox 61"/>
          <p:cNvSpPr txBox="1"/>
          <p:nvPr/>
        </p:nvSpPr>
        <p:spPr>
          <a:xfrm rot="16200000">
            <a:off x="3238983" y="2097722"/>
            <a:ext cx="2736304" cy="646331"/>
          </a:xfrm>
          <a:prstGeom prst="rect">
            <a:avLst/>
          </a:prstGeom>
          <a:noFill/>
        </p:spPr>
        <p:txBody>
          <a:bodyPr wrap="square" rtlCol="0">
            <a:spAutoFit/>
          </a:bodyPr>
          <a:lstStyle/>
          <a:p>
            <a:pPr algn="ctr"/>
            <a:r>
              <a:rPr lang="en-CA" b="1" dirty="0" smtClean="0"/>
              <a:t>No internet Available, only SMS Texting</a:t>
            </a:r>
            <a:endParaRPr lang="en-CA" b="1" dirty="0"/>
          </a:p>
        </p:txBody>
      </p:sp>
      <p:sp>
        <p:nvSpPr>
          <p:cNvPr id="65" name="TextBox 64"/>
          <p:cNvSpPr txBox="1"/>
          <p:nvPr/>
        </p:nvSpPr>
        <p:spPr>
          <a:xfrm>
            <a:off x="179512" y="3212976"/>
            <a:ext cx="1728192" cy="1938992"/>
          </a:xfrm>
          <a:prstGeom prst="rect">
            <a:avLst/>
          </a:prstGeom>
          <a:noFill/>
        </p:spPr>
        <p:txBody>
          <a:bodyPr wrap="square" rtlCol="0">
            <a:spAutoFit/>
          </a:bodyPr>
          <a:lstStyle/>
          <a:p>
            <a:r>
              <a:rPr lang="en-CA" sz="1200" dirty="0" smtClean="0"/>
              <a:t>Nicole sends a text asking about her repeated foot pains.  Trish sends a text immediately back, asking when she would want to come in for an appointment .   They book an appointment over SMS text.    </a:t>
            </a:r>
            <a:endParaRPr lang="en-CA" sz="1200" dirty="0"/>
          </a:p>
        </p:txBody>
      </p:sp>
      <p:sp>
        <p:nvSpPr>
          <p:cNvPr id="67" name="TextBox 66"/>
          <p:cNvSpPr txBox="1"/>
          <p:nvPr/>
        </p:nvSpPr>
        <p:spPr>
          <a:xfrm>
            <a:off x="1691680" y="6027003"/>
            <a:ext cx="3240360" cy="646331"/>
          </a:xfrm>
          <a:prstGeom prst="rect">
            <a:avLst/>
          </a:prstGeom>
          <a:noFill/>
        </p:spPr>
        <p:txBody>
          <a:bodyPr wrap="square" rtlCol="0">
            <a:spAutoFit/>
          </a:bodyPr>
          <a:lstStyle/>
          <a:p>
            <a:r>
              <a:rPr lang="en-CA" sz="1200" dirty="0" smtClean="0"/>
              <a:t>John is travelling in another KO community  with cellular coverage and wants to ask a question about his glucometer.  Trish sends her response.   </a:t>
            </a:r>
            <a:endParaRPr lang="en-CA" sz="1200" dirty="0"/>
          </a:p>
        </p:txBody>
      </p:sp>
      <p:sp>
        <p:nvSpPr>
          <p:cNvPr id="68" name="TextBox 67"/>
          <p:cNvSpPr txBox="1"/>
          <p:nvPr/>
        </p:nvSpPr>
        <p:spPr>
          <a:xfrm>
            <a:off x="2555776" y="3861048"/>
            <a:ext cx="2232248" cy="2123658"/>
          </a:xfrm>
          <a:prstGeom prst="rect">
            <a:avLst/>
          </a:prstGeom>
          <a:noFill/>
        </p:spPr>
        <p:txBody>
          <a:bodyPr wrap="square" rtlCol="0">
            <a:spAutoFit/>
          </a:bodyPr>
          <a:lstStyle/>
          <a:p>
            <a:r>
              <a:rPr lang="en-CA" sz="1200" dirty="0" smtClean="0"/>
              <a:t>Trish is the community diabetes health worker in Fort Severn, with a GSM modem  to send and receive texts.  When she changes her patient records in the MedCOM software, it contacts the MedCOM server and the information is updated.  If she has an internet connection, she can also do this process (quicker)  </a:t>
            </a:r>
            <a:endParaRPr lang="en-CA" sz="1200" dirty="0"/>
          </a:p>
        </p:txBody>
      </p:sp>
      <p:sp>
        <p:nvSpPr>
          <p:cNvPr id="72" name="TextBox 71"/>
          <p:cNvSpPr txBox="1"/>
          <p:nvPr/>
        </p:nvSpPr>
        <p:spPr>
          <a:xfrm>
            <a:off x="5508104" y="5445224"/>
            <a:ext cx="1296144" cy="923330"/>
          </a:xfrm>
          <a:prstGeom prst="rect">
            <a:avLst/>
          </a:prstGeom>
          <a:noFill/>
        </p:spPr>
        <p:txBody>
          <a:bodyPr wrap="square" rtlCol="0">
            <a:spAutoFit/>
          </a:bodyPr>
          <a:lstStyle/>
          <a:p>
            <a:r>
              <a:rPr lang="en-CA" dirty="0" smtClean="0"/>
              <a:t>Internet connection (optional)</a:t>
            </a:r>
            <a:endParaRPr lang="en-CA" dirty="0"/>
          </a:p>
        </p:txBody>
      </p:sp>
      <p:sp>
        <p:nvSpPr>
          <p:cNvPr id="73" name="TextBox 72"/>
          <p:cNvSpPr txBox="1"/>
          <p:nvPr/>
        </p:nvSpPr>
        <p:spPr>
          <a:xfrm>
            <a:off x="6300192" y="188640"/>
            <a:ext cx="1296144" cy="646331"/>
          </a:xfrm>
          <a:prstGeom prst="rect">
            <a:avLst/>
          </a:prstGeom>
          <a:noFill/>
        </p:spPr>
        <p:txBody>
          <a:bodyPr wrap="square" rtlCol="0">
            <a:spAutoFit/>
          </a:bodyPr>
          <a:lstStyle/>
          <a:p>
            <a:r>
              <a:rPr lang="en-CA" dirty="0" smtClean="0"/>
              <a:t>Cellular tower </a:t>
            </a:r>
            <a:endParaRPr lang="en-CA" dirty="0"/>
          </a:p>
        </p:txBody>
      </p:sp>
      <p:sp>
        <p:nvSpPr>
          <p:cNvPr id="74" name="TextBox 73"/>
          <p:cNvSpPr txBox="1"/>
          <p:nvPr/>
        </p:nvSpPr>
        <p:spPr>
          <a:xfrm>
            <a:off x="5076056" y="2420888"/>
            <a:ext cx="1296144" cy="1200329"/>
          </a:xfrm>
          <a:prstGeom prst="rect">
            <a:avLst/>
          </a:prstGeom>
          <a:noFill/>
        </p:spPr>
        <p:txBody>
          <a:bodyPr wrap="square" rtlCol="0">
            <a:spAutoFit/>
          </a:bodyPr>
          <a:lstStyle/>
          <a:p>
            <a:r>
              <a:rPr lang="en-CA" sz="1200" dirty="0" smtClean="0"/>
              <a:t>MedCom server.  Translates “code” from health workers to update patient records</a:t>
            </a:r>
            <a:endParaRPr lang="en-CA"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Stars of our Story</a:t>
            </a:r>
            <a:endParaRPr lang="en-CA" dirty="0"/>
          </a:p>
        </p:txBody>
      </p:sp>
      <p:pic>
        <p:nvPicPr>
          <p:cNvPr id="29698" name="Picture 2"/>
          <p:cNvPicPr>
            <a:picLocks noChangeAspect="1" noChangeArrowheads="1"/>
          </p:cNvPicPr>
          <p:nvPr/>
        </p:nvPicPr>
        <p:blipFill>
          <a:blip r:embed="rId2" cstate="print"/>
          <a:srcRect/>
          <a:stretch>
            <a:fillRect/>
          </a:stretch>
        </p:blipFill>
        <p:spPr bwMode="auto">
          <a:xfrm>
            <a:off x="755576" y="1556792"/>
            <a:ext cx="1952800" cy="2520280"/>
          </a:xfrm>
          <a:prstGeom prst="rect">
            <a:avLst/>
          </a:prstGeom>
          <a:noFill/>
          <a:ln w="9525">
            <a:noFill/>
            <a:miter lim="800000"/>
            <a:headEnd/>
            <a:tailEnd/>
          </a:ln>
        </p:spPr>
      </p:pic>
      <p:sp>
        <p:nvSpPr>
          <p:cNvPr id="6" name="TextBox 5"/>
          <p:cNvSpPr txBox="1"/>
          <p:nvPr/>
        </p:nvSpPr>
        <p:spPr>
          <a:xfrm>
            <a:off x="827584" y="4221088"/>
            <a:ext cx="1944216" cy="923330"/>
          </a:xfrm>
          <a:prstGeom prst="rect">
            <a:avLst/>
          </a:prstGeom>
          <a:noFill/>
        </p:spPr>
        <p:txBody>
          <a:bodyPr wrap="square" rtlCol="0">
            <a:spAutoFit/>
          </a:bodyPr>
          <a:lstStyle/>
          <a:p>
            <a:r>
              <a:rPr lang="en-CA" dirty="0" smtClean="0"/>
              <a:t>Dr. Shepherd, a physician in Thunder Bay</a:t>
            </a:r>
            <a:endParaRPr lang="en-CA" dirty="0"/>
          </a:p>
        </p:txBody>
      </p:sp>
      <p:pic>
        <p:nvPicPr>
          <p:cNvPr id="7" name="Picture 2"/>
          <p:cNvPicPr>
            <a:picLocks noChangeAspect="1" noChangeArrowheads="1"/>
          </p:cNvPicPr>
          <p:nvPr/>
        </p:nvPicPr>
        <p:blipFill>
          <a:blip r:embed="rId3" cstate="print"/>
          <a:srcRect/>
          <a:stretch>
            <a:fillRect/>
          </a:stretch>
        </p:blipFill>
        <p:spPr bwMode="auto">
          <a:xfrm>
            <a:off x="3779911" y="1484784"/>
            <a:ext cx="1386573" cy="2664296"/>
          </a:xfrm>
          <a:prstGeom prst="rect">
            <a:avLst/>
          </a:prstGeom>
          <a:noFill/>
          <a:ln w="9525">
            <a:noFill/>
            <a:miter lim="800000"/>
            <a:headEnd/>
            <a:tailEnd/>
          </a:ln>
        </p:spPr>
      </p:pic>
      <p:sp>
        <p:nvSpPr>
          <p:cNvPr id="8" name="TextBox 7"/>
          <p:cNvSpPr txBox="1"/>
          <p:nvPr/>
        </p:nvSpPr>
        <p:spPr>
          <a:xfrm>
            <a:off x="3635896" y="4293096"/>
            <a:ext cx="1944216" cy="1200329"/>
          </a:xfrm>
          <a:prstGeom prst="rect">
            <a:avLst/>
          </a:prstGeom>
          <a:noFill/>
        </p:spPr>
        <p:txBody>
          <a:bodyPr wrap="square" rtlCol="0">
            <a:spAutoFit/>
          </a:bodyPr>
          <a:lstStyle/>
          <a:p>
            <a:r>
              <a:rPr lang="en-CA" dirty="0" smtClean="0"/>
              <a:t>Derek, a First Nations boy from Fort Severn</a:t>
            </a:r>
            <a:endParaRPr lang="en-CA" dirty="0"/>
          </a:p>
        </p:txBody>
      </p:sp>
      <p:sp>
        <p:nvSpPr>
          <p:cNvPr id="11" name="TextBox 10"/>
          <p:cNvSpPr txBox="1"/>
          <p:nvPr/>
        </p:nvSpPr>
        <p:spPr>
          <a:xfrm>
            <a:off x="6300192" y="4221088"/>
            <a:ext cx="1944216" cy="1200329"/>
          </a:xfrm>
          <a:prstGeom prst="rect">
            <a:avLst/>
          </a:prstGeom>
          <a:noFill/>
        </p:spPr>
        <p:txBody>
          <a:bodyPr wrap="square" rtlCol="0">
            <a:spAutoFit/>
          </a:bodyPr>
          <a:lstStyle/>
          <a:p>
            <a:r>
              <a:rPr lang="en-CA" dirty="0" smtClean="0"/>
              <a:t>Trish, a diabetes worker in Fort Severn </a:t>
            </a:r>
            <a:endParaRPr lang="en-CA" dirty="0"/>
          </a:p>
        </p:txBody>
      </p:sp>
      <p:pic>
        <p:nvPicPr>
          <p:cNvPr id="29699" name="Picture 3" descr="C:\Users\mykmak\AppData\Local\Microsoft\Windows\Temporary Internet Files\Content.IE5\3UVR0O9X\MC900389006[1].wmf"/>
          <p:cNvPicPr>
            <a:picLocks noChangeAspect="1" noChangeArrowheads="1"/>
          </p:cNvPicPr>
          <p:nvPr/>
        </p:nvPicPr>
        <p:blipFill>
          <a:blip r:embed="rId4" cstate="print"/>
          <a:srcRect/>
          <a:stretch>
            <a:fillRect/>
          </a:stretch>
        </p:blipFill>
        <p:spPr bwMode="auto">
          <a:xfrm>
            <a:off x="6156176" y="1412776"/>
            <a:ext cx="1872208" cy="26808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C:\Users\mykmak\Desktop\Fort Severn\Fort Severn Diabetexts\PB14023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7650" name="Picture 2"/>
          <p:cNvPicPr>
            <a:picLocks noChangeAspect="1" noChangeArrowheads="1"/>
          </p:cNvPicPr>
          <p:nvPr/>
        </p:nvPicPr>
        <p:blipFill>
          <a:blip r:embed="rId4" cstate="print"/>
          <a:srcRect/>
          <a:stretch>
            <a:fillRect/>
          </a:stretch>
        </p:blipFill>
        <p:spPr bwMode="auto">
          <a:xfrm>
            <a:off x="611560" y="3356992"/>
            <a:ext cx="1266825" cy="2628900"/>
          </a:xfrm>
          <a:prstGeom prst="rect">
            <a:avLst/>
          </a:prstGeom>
          <a:noFill/>
          <a:ln w="9525">
            <a:noFill/>
            <a:miter lim="800000"/>
            <a:headEnd/>
            <a:tailEnd/>
          </a:ln>
        </p:spPr>
      </p:pic>
      <p:pic>
        <p:nvPicPr>
          <p:cNvPr id="27652" name="Picture 4"/>
          <p:cNvPicPr>
            <a:picLocks noChangeAspect="1" noChangeArrowheads="1"/>
          </p:cNvPicPr>
          <p:nvPr/>
        </p:nvPicPr>
        <p:blipFill>
          <a:blip r:embed="rId5" cstate="print"/>
          <a:srcRect/>
          <a:stretch>
            <a:fillRect/>
          </a:stretch>
        </p:blipFill>
        <p:spPr bwMode="auto">
          <a:xfrm>
            <a:off x="3491880" y="2348880"/>
            <a:ext cx="1512168" cy="3713555"/>
          </a:xfrm>
          <a:prstGeom prst="rect">
            <a:avLst/>
          </a:prstGeom>
          <a:noFill/>
          <a:ln w="9525">
            <a:noFill/>
            <a:miter lim="800000"/>
            <a:headEnd/>
            <a:tailEnd/>
          </a:ln>
        </p:spPr>
      </p:pic>
      <p:pic>
        <p:nvPicPr>
          <p:cNvPr id="27653" name="Picture 5"/>
          <p:cNvPicPr>
            <a:picLocks noChangeAspect="1" noChangeArrowheads="1"/>
          </p:cNvPicPr>
          <p:nvPr/>
        </p:nvPicPr>
        <p:blipFill>
          <a:blip r:embed="rId6" cstate="print"/>
          <a:srcRect/>
          <a:stretch>
            <a:fillRect/>
          </a:stretch>
        </p:blipFill>
        <p:spPr bwMode="auto">
          <a:xfrm>
            <a:off x="6444208" y="1556792"/>
            <a:ext cx="1759466" cy="4464496"/>
          </a:xfrm>
          <a:prstGeom prst="rect">
            <a:avLst/>
          </a:prstGeom>
          <a:noFill/>
          <a:ln w="9525">
            <a:noFill/>
            <a:miter lim="800000"/>
            <a:headEnd/>
            <a:tailEnd/>
          </a:ln>
        </p:spPr>
      </p:pic>
      <p:sp>
        <p:nvSpPr>
          <p:cNvPr id="9" name="TextBox 8"/>
          <p:cNvSpPr txBox="1"/>
          <p:nvPr/>
        </p:nvSpPr>
        <p:spPr>
          <a:xfrm>
            <a:off x="467544" y="2060848"/>
            <a:ext cx="1512168" cy="1200329"/>
          </a:xfrm>
          <a:prstGeom prst="rect">
            <a:avLst/>
          </a:prstGeom>
          <a:noFill/>
        </p:spPr>
        <p:txBody>
          <a:bodyPr wrap="square" rtlCol="0">
            <a:spAutoFit/>
          </a:bodyPr>
          <a:lstStyle/>
          <a:p>
            <a:pPr algn="ctr"/>
            <a:r>
              <a:rPr lang="en-CA" sz="3600" b="1" dirty="0" smtClean="0"/>
              <a:t>AGE 13</a:t>
            </a:r>
            <a:endParaRPr lang="en-CA" sz="3600" b="1" dirty="0"/>
          </a:p>
        </p:txBody>
      </p:sp>
      <p:sp>
        <p:nvSpPr>
          <p:cNvPr id="10" name="TextBox 9"/>
          <p:cNvSpPr txBox="1"/>
          <p:nvPr/>
        </p:nvSpPr>
        <p:spPr>
          <a:xfrm>
            <a:off x="3491880" y="1052736"/>
            <a:ext cx="1512168" cy="1200329"/>
          </a:xfrm>
          <a:prstGeom prst="rect">
            <a:avLst/>
          </a:prstGeom>
          <a:noFill/>
        </p:spPr>
        <p:txBody>
          <a:bodyPr wrap="square" rtlCol="0">
            <a:spAutoFit/>
          </a:bodyPr>
          <a:lstStyle/>
          <a:p>
            <a:pPr algn="ctr"/>
            <a:r>
              <a:rPr lang="en-CA" sz="3600" b="1" dirty="0" smtClean="0"/>
              <a:t>AGE 22</a:t>
            </a:r>
            <a:endParaRPr lang="en-CA" sz="3600" b="1" dirty="0"/>
          </a:p>
        </p:txBody>
      </p:sp>
      <p:sp>
        <p:nvSpPr>
          <p:cNvPr id="11" name="TextBox 10"/>
          <p:cNvSpPr txBox="1"/>
          <p:nvPr/>
        </p:nvSpPr>
        <p:spPr>
          <a:xfrm>
            <a:off x="6660232" y="260648"/>
            <a:ext cx="1512168" cy="1200329"/>
          </a:xfrm>
          <a:prstGeom prst="rect">
            <a:avLst/>
          </a:prstGeom>
          <a:noFill/>
        </p:spPr>
        <p:txBody>
          <a:bodyPr wrap="square" rtlCol="0">
            <a:spAutoFit/>
          </a:bodyPr>
          <a:lstStyle/>
          <a:p>
            <a:pPr algn="ctr"/>
            <a:r>
              <a:rPr lang="en-CA" sz="3600" b="1" dirty="0" smtClean="0"/>
              <a:t>AGE 27</a:t>
            </a:r>
            <a:endParaRPr lang="en-CA" sz="3600" b="1" dirty="0"/>
          </a:p>
        </p:txBody>
      </p:sp>
      <p:sp>
        <p:nvSpPr>
          <p:cNvPr id="27654" name="Rectangle 6"/>
          <p:cNvSpPr>
            <a:spLocks noChangeArrowheads="1"/>
          </p:cNvSpPr>
          <p:nvPr/>
        </p:nvSpPr>
        <p:spPr bwMode="auto">
          <a:xfrm>
            <a:off x="323528" y="6237312"/>
            <a:ext cx="258282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a:t>
            </a:r>
            <a:r>
              <a:rPr kumimoji="0" lang="en-CA" b="0" i="0" u="none" strike="noStrike" cap="none" normalizeH="0" baseline="0" dirty="0" err="1" smtClean="0">
                <a:ln>
                  <a:noFill/>
                </a:ln>
                <a:solidFill>
                  <a:srgbClr val="C00000"/>
                </a:solidFill>
                <a:effectLst/>
                <a:latin typeface="Arial" pitchFamily="34" charset="0"/>
                <a:ea typeface="Calibri" pitchFamily="34" charset="0"/>
                <a:cs typeface="Times New Roman" pitchFamily="18" charset="0"/>
              </a:rPr>
              <a:t>Biondi</a:t>
            </a:r>
            <a:r>
              <a:rPr kumimoji="0" lang="en-CA" b="0"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 &amp; </a:t>
            </a:r>
            <a:r>
              <a:rPr kumimoji="0" lang="en-CA" b="0" i="0" u="none" strike="noStrike" cap="none" normalizeH="0" baseline="0" dirty="0" err="1" smtClean="0">
                <a:ln>
                  <a:noFill/>
                </a:ln>
                <a:solidFill>
                  <a:srgbClr val="C00000"/>
                </a:solidFill>
                <a:effectLst/>
                <a:latin typeface="Arial" pitchFamily="34" charset="0"/>
                <a:ea typeface="Calibri" pitchFamily="34" charset="0"/>
                <a:cs typeface="Times New Roman" pitchFamily="18" charset="0"/>
              </a:rPr>
              <a:t>Kirlew</a:t>
            </a:r>
            <a:r>
              <a:rPr kumimoji="0" lang="en-CA" b="0"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 2008)</a:t>
            </a:r>
            <a:r>
              <a:rPr kumimoji="0" lang="en-CA" b="0" i="0" u="none" strike="noStrike" cap="none" normalizeH="0" baseline="0" dirty="0" smtClean="0">
                <a:ln>
                  <a:noFill/>
                </a:ln>
                <a:solidFill>
                  <a:srgbClr val="C00000"/>
                </a:solidFill>
                <a:effectLst/>
                <a:latin typeface="Arial" pitchFamily="34" charset="0"/>
                <a:cs typeface="Arial" pitchFamily="34" charset="0"/>
              </a:rPr>
              <a:t>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652"/>
                                        </p:tgtEl>
                                        <p:attrNameLst>
                                          <p:attrName>style.visibility</p:attrName>
                                        </p:attrNameLst>
                                      </p:cBhvr>
                                      <p:to>
                                        <p:strVal val="visible"/>
                                      </p:to>
                                    </p:set>
                                    <p:animEffect transition="in" filter="fade">
                                      <p:cBhvr>
                                        <p:cTn id="19" dur="1000"/>
                                        <p:tgtEl>
                                          <p:spTgt spid="27652"/>
                                        </p:tgtEl>
                                      </p:cBhvr>
                                    </p:animEffect>
                                    <p:anim calcmode="lin" valueType="num">
                                      <p:cBhvr>
                                        <p:cTn id="20" dur="1000" fill="hold"/>
                                        <p:tgtEl>
                                          <p:spTgt spid="27652"/>
                                        </p:tgtEl>
                                        <p:attrNameLst>
                                          <p:attrName>ppt_x</p:attrName>
                                        </p:attrNameLst>
                                      </p:cBhvr>
                                      <p:tavLst>
                                        <p:tav tm="0">
                                          <p:val>
                                            <p:strVal val="#ppt_x"/>
                                          </p:val>
                                        </p:tav>
                                        <p:tav tm="100000">
                                          <p:val>
                                            <p:strVal val="#ppt_x"/>
                                          </p:val>
                                        </p:tav>
                                      </p:tavLst>
                                    </p:anim>
                                    <p:anim calcmode="lin" valueType="num">
                                      <p:cBhvr>
                                        <p:cTn id="21" dur="1000" fill="hold"/>
                                        <p:tgtEl>
                                          <p:spTgt spid="276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653"/>
                                        </p:tgtEl>
                                        <p:attrNameLst>
                                          <p:attrName>style.visibility</p:attrName>
                                        </p:attrNameLst>
                                      </p:cBhvr>
                                      <p:to>
                                        <p:strVal val="visible"/>
                                      </p:to>
                                    </p:set>
                                    <p:animEffect transition="in" filter="fade">
                                      <p:cBhvr>
                                        <p:cTn id="31" dur="1000"/>
                                        <p:tgtEl>
                                          <p:spTgt spid="27653"/>
                                        </p:tgtEl>
                                      </p:cBhvr>
                                    </p:animEffect>
                                    <p:anim calcmode="lin" valueType="num">
                                      <p:cBhvr>
                                        <p:cTn id="32" dur="1000" fill="hold"/>
                                        <p:tgtEl>
                                          <p:spTgt spid="27653"/>
                                        </p:tgtEl>
                                        <p:attrNameLst>
                                          <p:attrName>ppt_x</p:attrName>
                                        </p:attrNameLst>
                                      </p:cBhvr>
                                      <p:tavLst>
                                        <p:tav tm="0">
                                          <p:val>
                                            <p:strVal val="#ppt_x"/>
                                          </p:val>
                                        </p:tav>
                                        <p:tav tm="100000">
                                          <p:val>
                                            <p:strVal val="#ppt_x"/>
                                          </p:val>
                                        </p:tav>
                                      </p:tavLst>
                                    </p:anim>
                                    <p:anim calcmode="lin" valueType="num">
                                      <p:cBhvr>
                                        <p:cTn id="33" dur="1000" fill="hold"/>
                                        <p:tgtEl>
                                          <p:spTgt spid="2765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Trish cannot provide consistent information and support</a:t>
            </a:r>
          </a:p>
          <a:p>
            <a:r>
              <a:rPr lang="en-CA" dirty="0" smtClean="0"/>
              <a:t>Dr. Shepherd cannot monitor his patients from a distance</a:t>
            </a:r>
          </a:p>
          <a:p>
            <a:r>
              <a:rPr lang="en-CA" dirty="0" smtClean="0"/>
              <a:t>Derek is not empowered to manage his diabetes</a:t>
            </a:r>
            <a:endParaRPr lang="en-CA" dirty="0"/>
          </a:p>
        </p:txBody>
      </p:sp>
      <p:sp>
        <p:nvSpPr>
          <p:cNvPr id="3" name="Title 2"/>
          <p:cNvSpPr>
            <a:spLocks noGrp="1"/>
          </p:cNvSpPr>
          <p:nvPr>
            <p:ph type="title"/>
          </p:nvPr>
        </p:nvSpPr>
        <p:spPr/>
        <p:txBody>
          <a:bodyPr/>
          <a:lstStyle/>
          <a:p>
            <a:r>
              <a:rPr lang="en-CA" dirty="0" smtClean="0"/>
              <a:t>Problems:</a:t>
            </a:r>
            <a:endParaRPr lang="en-CA" dirty="0"/>
          </a:p>
        </p:txBody>
      </p:sp>
      <p:sp>
        <p:nvSpPr>
          <p:cNvPr id="4" name="TextBox 3"/>
          <p:cNvSpPr txBox="1"/>
          <p:nvPr/>
        </p:nvSpPr>
        <p:spPr>
          <a:xfrm>
            <a:off x="3347864" y="4509120"/>
            <a:ext cx="4536504" cy="1446550"/>
          </a:xfrm>
          <a:prstGeom prst="rect">
            <a:avLst/>
          </a:prstGeom>
          <a:noFill/>
        </p:spPr>
        <p:txBody>
          <a:bodyPr wrap="square" rtlCol="0">
            <a:spAutoFit/>
          </a:bodyPr>
          <a:lstStyle/>
          <a:p>
            <a:r>
              <a:rPr lang="en-CA" sz="4400" b="1" dirty="0" smtClean="0"/>
              <a:t>IS THERE A SOLUTION???</a:t>
            </a:r>
            <a:endParaRPr lang="en-CA" sz="4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More remote First Nations communities now have cellular services available</a:t>
            </a:r>
            <a:endParaRPr lang="en-CA" dirty="0"/>
          </a:p>
        </p:txBody>
      </p:sp>
      <p:sp>
        <p:nvSpPr>
          <p:cNvPr id="3" name="Title 2"/>
          <p:cNvSpPr>
            <a:spLocks noGrp="1"/>
          </p:cNvSpPr>
          <p:nvPr>
            <p:ph type="title"/>
          </p:nvPr>
        </p:nvSpPr>
        <p:spPr/>
        <p:txBody>
          <a:bodyPr/>
          <a:lstStyle/>
          <a:p>
            <a:r>
              <a:rPr lang="en-CA" dirty="0" smtClean="0"/>
              <a:t>Mobile Services</a:t>
            </a:r>
            <a:endParaRPr lang="en-CA" dirty="0"/>
          </a:p>
        </p:txBody>
      </p:sp>
      <p:pic>
        <p:nvPicPr>
          <p:cNvPr id="30723" name="Picture 3"/>
          <p:cNvPicPr>
            <a:picLocks noChangeAspect="1" noChangeArrowheads="1"/>
          </p:cNvPicPr>
          <p:nvPr/>
        </p:nvPicPr>
        <p:blipFill>
          <a:blip r:embed="rId2" cstate="print"/>
          <a:srcRect/>
          <a:stretch>
            <a:fillRect/>
          </a:stretch>
        </p:blipFill>
        <p:spPr bwMode="auto">
          <a:xfrm>
            <a:off x="1619672" y="2492896"/>
            <a:ext cx="5972522" cy="3583513"/>
          </a:xfrm>
          <a:prstGeom prst="rect">
            <a:avLst/>
          </a:prstGeom>
          <a:noFill/>
          <a:ln w="9525">
            <a:noFill/>
            <a:miter lim="800000"/>
            <a:headEnd/>
            <a:tailEnd/>
          </a:ln>
        </p:spPr>
      </p:pic>
      <p:sp>
        <p:nvSpPr>
          <p:cNvPr id="6" name="Rectangle 5"/>
          <p:cNvSpPr/>
          <p:nvPr/>
        </p:nvSpPr>
        <p:spPr>
          <a:xfrm>
            <a:off x="5436096" y="6165304"/>
            <a:ext cx="3435556" cy="369332"/>
          </a:xfrm>
          <a:prstGeom prst="rect">
            <a:avLst/>
          </a:prstGeom>
        </p:spPr>
        <p:txBody>
          <a:bodyPr wrap="none">
            <a:spAutoFit/>
          </a:bodyPr>
          <a:lstStyle/>
          <a:p>
            <a:r>
              <a:rPr lang="en-CA" dirty="0"/>
              <a:t>(</a:t>
            </a:r>
            <a:r>
              <a:rPr lang="en-CA" dirty="0" err="1"/>
              <a:t>Keewaytinook</a:t>
            </a:r>
            <a:r>
              <a:rPr lang="en-CA" dirty="0"/>
              <a:t> Mobile, 2009)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3383868" y="2888940"/>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49151" y="4642874"/>
            <a:ext cx="2736304" cy="646331"/>
          </a:xfrm>
          <a:prstGeom prst="rect">
            <a:avLst/>
          </a:prstGeom>
          <a:noFill/>
        </p:spPr>
        <p:txBody>
          <a:bodyPr wrap="square" rtlCol="0">
            <a:spAutoFit/>
          </a:bodyPr>
          <a:lstStyle/>
          <a:p>
            <a:pPr algn="ctr"/>
            <a:r>
              <a:rPr lang="en-CA" b="1" dirty="0" smtClean="0"/>
              <a:t>No internet Available, only SMS Texting</a:t>
            </a:r>
            <a:endParaRPr lang="en-CA" b="1" dirty="0"/>
          </a:p>
        </p:txBody>
      </p:sp>
      <p:sp>
        <p:nvSpPr>
          <p:cNvPr id="7" name="TextBox 6"/>
          <p:cNvSpPr txBox="1"/>
          <p:nvPr/>
        </p:nvSpPr>
        <p:spPr>
          <a:xfrm>
            <a:off x="7596336" y="1484784"/>
            <a:ext cx="1224136" cy="646331"/>
          </a:xfrm>
          <a:prstGeom prst="rect">
            <a:avLst/>
          </a:prstGeom>
          <a:noFill/>
        </p:spPr>
        <p:txBody>
          <a:bodyPr wrap="square" rtlCol="0">
            <a:spAutoFit/>
          </a:bodyPr>
          <a:lstStyle/>
          <a:p>
            <a:pPr algn="ctr"/>
            <a:r>
              <a:rPr lang="en-CA" b="1" dirty="0" smtClean="0"/>
              <a:t>In Thunder Bay</a:t>
            </a:r>
            <a:endParaRPr lang="en-CA" b="1" dirty="0"/>
          </a:p>
        </p:txBody>
      </p:sp>
      <p:sp>
        <p:nvSpPr>
          <p:cNvPr id="8" name="TextBox 7"/>
          <p:cNvSpPr txBox="1"/>
          <p:nvPr/>
        </p:nvSpPr>
        <p:spPr>
          <a:xfrm>
            <a:off x="2699792" y="1628800"/>
            <a:ext cx="1224136" cy="646331"/>
          </a:xfrm>
          <a:prstGeom prst="rect">
            <a:avLst/>
          </a:prstGeom>
          <a:noFill/>
        </p:spPr>
        <p:txBody>
          <a:bodyPr wrap="square" rtlCol="0">
            <a:spAutoFit/>
          </a:bodyPr>
          <a:lstStyle/>
          <a:p>
            <a:pPr algn="ctr"/>
            <a:r>
              <a:rPr lang="en-CA" b="1" dirty="0" smtClean="0"/>
              <a:t>In Fort Severn</a:t>
            </a:r>
            <a:endParaRPr lang="en-CA" b="1" dirty="0"/>
          </a:p>
        </p:txBody>
      </p:sp>
      <p:pic>
        <p:nvPicPr>
          <p:cNvPr id="9" name="Picture 2" descr="http://img2.timeinc.net/ew/dynamic/imgs/070323/dempsey_l.jpg"/>
          <p:cNvPicPr>
            <a:picLocks noChangeAspect="1" noChangeArrowheads="1"/>
          </p:cNvPicPr>
          <p:nvPr/>
        </p:nvPicPr>
        <p:blipFill>
          <a:blip r:embed="rId2" cstate="print"/>
          <a:srcRect/>
          <a:stretch>
            <a:fillRect/>
          </a:stretch>
        </p:blipFill>
        <p:spPr bwMode="auto">
          <a:xfrm>
            <a:off x="7668344" y="2348880"/>
            <a:ext cx="1242138" cy="1656184"/>
          </a:xfrm>
          <a:prstGeom prst="rect">
            <a:avLst/>
          </a:prstGeom>
          <a:noFill/>
        </p:spPr>
      </p:pic>
      <p:sp>
        <p:nvSpPr>
          <p:cNvPr id="10" name="Rectangle 9"/>
          <p:cNvSpPr/>
          <p:nvPr/>
        </p:nvSpPr>
        <p:spPr>
          <a:xfrm>
            <a:off x="7596336" y="4077072"/>
            <a:ext cx="1331640" cy="646331"/>
          </a:xfrm>
          <a:prstGeom prst="rect">
            <a:avLst/>
          </a:prstGeom>
        </p:spPr>
        <p:txBody>
          <a:bodyPr wrap="square">
            <a:spAutoFit/>
          </a:bodyPr>
          <a:lstStyle/>
          <a:p>
            <a:r>
              <a:rPr lang="en-CA" i="1" dirty="0" smtClean="0"/>
              <a:t>Dr. Derek Shepherd</a:t>
            </a:r>
            <a:endParaRPr lang="en-CA" dirty="0"/>
          </a:p>
        </p:txBody>
      </p:sp>
      <p:pic>
        <p:nvPicPr>
          <p:cNvPr id="15" name="Picture 3" descr="C:\Users\mykmak\AppData\Local\Microsoft\Windows\Temporary Internet Files\Content.IE5\3UVR0O9X\MC900434845[1].png"/>
          <p:cNvPicPr>
            <a:picLocks noChangeAspect="1" noChangeArrowheads="1"/>
          </p:cNvPicPr>
          <p:nvPr/>
        </p:nvPicPr>
        <p:blipFill>
          <a:blip r:embed="rId3" cstate="print"/>
          <a:srcRect/>
          <a:stretch>
            <a:fillRect/>
          </a:stretch>
        </p:blipFill>
        <p:spPr bwMode="auto">
          <a:xfrm>
            <a:off x="6228184" y="2564904"/>
            <a:ext cx="1371600" cy="1371600"/>
          </a:xfrm>
          <a:prstGeom prst="rect">
            <a:avLst/>
          </a:prstGeom>
          <a:noFill/>
        </p:spPr>
      </p:pic>
      <p:pic>
        <p:nvPicPr>
          <p:cNvPr id="16" name="Picture 15" descr="C:\Users\mykmak\AppData\Local\Microsoft\Windows\Temporary Internet Files\Content.IE5\3UVR0O9X\MC900349993[1].wmf"/>
          <p:cNvPicPr>
            <a:picLocks noChangeAspect="1" noChangeArrowheads="1"/>
          </p:cNvPicPr>
          <p:nvPr/>
        </p:nvPicPr>
        <p:blipFill>
          <a:blip r:embed="rId4" cstate="print"/>
          <a:srcRect/>
          <a:stretch>
            <a:fillRect/>
          </a:stretch>
        </p:blipFill>
        <p:spPr bwMode="auto">
          <a:xfrm>
            <a:off x="5220072" y="764704"/>
            <a:ext cx="1066800" cy="1795604"/>
          </a:xfrm>
          <a:prstGeom prst="rect">
            <a:avLst/>
          </a:prstGeom>
          <a:noFill/>
        </p:spPr>
      </p:pic>
      <p:sp>
        <p:nvSpPr>
          <p:cNvPr id="17" name="TextBox 16"/>
          <p:cNvSpPr txBox="1"/>
          <p:nvPr/>
        </p:nvSpPr>
        <p:spPr>
          <a:xfrm>
            <a:off x="6156176" y="4005064"/>
            <a:ext cx="1296144" cy="646331"/>
          </a:xfrm>
          <a:prstGeom prst="rect">
            <a:avLst/>
          </a:prstGeom>
          <a:noFill/>
        </p:spPr>
        <p:txBody>
          <a:bodyPr wrap="square" rtlCol="0">
            <a:spAutoFit/>
          </a:bodyPr>
          <a:lstStyle/>
          <a:p>
            <a:r>
              <a:rPr lang="en-CA" dirty="0" smtClean="0"/>
              <a:t>MedCOM </a:t>
            </a:r>
          </a:p>
          <a:p>
            <a:r>
              <a:rPr lang="en-CA" dirty="0" smtClean="0"/>
              <a:t>Server</a:t>
            </a:r>
            <a:endParaRPr lang="en-CA" dirty="0"/>
          </a:p>
        </p:txBody>
      </p:sp>
      <p:cxnSp>
        <p:nvCxnSpPr>
          <p:cNvPr id="20" name="Straight Connector 19"/>
          <p:cNvCxnSpPr/>
          <p:nvPr/>
        </p:nvCxnSpPr>
        <p:spPr>
          <a:xfrm rot="5400000">
            <a:off x="431540" y="2888940"/>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99592" y="4653136"/>
            <a:ext cx="2736304" cy="369332"/>
          </a:xfrm>
          <a:prstGeom prst="rect">
            <a:avLst/>
          </a:prstGeom>
          <a:noFill/>
        </p:spPr>
        <p:txBody>
          <a:bodyPr wrap="square" rtlCol="0">
            <a:spAutoFit/>
          </a:bodyPr>
          <a:lstStyle/>
          <a:p>
            <a:pPr algn="ctr"/>
            <a:r>
              <a:rPr lang="en-CA" b="1" dirty="0" smtClean="0"/>
              <a:t>Distance barrier</a:t>
            </a:r>
            <a:endParaRPr lang="en-CA" b="1" dirty="0"/>
          </a:p>
        </p:txBody>
      </p:sp>
      <p:sp>
        <p:nvSpPr>
          <p:cNvPr id="23" name="TextBox 22"/>
          <p:cNvSpPr txBox="1"/>
          <p:nvPr/>
        </p:nvSpPr>
        <p:spPr>
          <a:xfrm>
            <a:off x="2123728" y="188640"/>
            <a:ext cx="4320480" cy="584775"/>
          </a:xfrm>
          <a:prstGeom prst="rect">
            <a:avLst/>
          </a:prstGeom>
          <a:noFill/>
        </p:spPr>
        <p:txBody>
          <a:bodyPr wrap="square" rtlCol="0">
            <a:spAutoFit/>
          </a:bodyPr>
          <a:lstStyle/>
          <a:p>
            <a:pPr algn="ctr"/>
            <a:r>
              <a:rPr lang="en-CA" sz="3200" b="1" dirty="0" smtClean="0"/>
              <a:t>Proposed Setup</a:t>
            </a:r>
            <a:endParaRPr lang="en-CA" sz="3200" b="1" dirty="0"/>
          </a:p>
        </p:txBody>
      </p:sp>
      <p:pic>
        <p:nvPicPr>
          <p:cNvPr id="31747" name="Picture 3" descr="C:\Users\mykmak\AppData\Local\Microsoft\Windows\Temporary Internet Files\Content.IE5\3UVR0O9X\MC900389006[1].wmf"/>
          <p:cNvPicPr>
            <a:picLocks noChangeAspect="1" noChangeArrowheads="1"/>
          </p:cNvPicPr>
          <p:nvPr/>
        </p:nvPicPr>
        <p:blipFill>
          <a:blip r:embed="rId5" cstate="print"/>
          <a:srcRect/>
          <a:stretch>
            <a:fillRect/>
          </a:stretch>
        </p:blipFill>
        <p:spPr bwMode="auto">
          <a:xfrm>
            <a:off x="2699792" y="2420888"/>
            <a:ext cx="1255471" cy="1797710"/>
          </a:xfrm>
          <a:prstGeom prst="rect">
            <a:avLst/>
          </a:prstGeom>
          <a:noFill/>
        </p:spPr>
      </p:pic>
      <p:grpSp>
        <p:nvGrpSpPr>
          <p:cNvPr id="35" name="Group 34"/>
          <p:cNvGrpSpPr/>
          <p:nvPr/>
        </p:nvGrpSpPr>
        <p:grpSpPr>
          <a:xfrm>
            <a:off x="2555776" y="2348880"/>
            <a:ext cx="1990405" cy="1942475"/>
            <a:chOff x="2627784" y="2564904"/>
            <a:chExt cx="1990405" cy="1942475"/>
          </a:xfrm>
        </p:grpSpPr>
        <p:pic>
          <p:nvPicPr>
            <p:cNvPr id="5" name="Picture 14" descr="C:\Program Files\Microsoft Office\MEDIA\CAGCAT10\j0195384.wmf"/>
            <p:cNvPicPr>
              <a:picLocks noChangeAspect="1" noChangeArrowheads="1"/>
            </p:cNvPicPr>
            <p:nvPr/>
          </p:nvPicPr>
          <p:blipFill>
            <a:blip r:embed="rId6" cstate="print"/>
            <a:srcRect/>
            <a:stretch>
              <a:fillRect/>
            </a:stretch>
          </p:blipFill>
          <p:spPr bwMode="auto">
            <a:xfrm>
              <a:off x="2627784" y="2564904"/>
              <a:ext cx="1185973" cy="1210731"/>
            </a:xfrm>
            <a:prstGeom prst="rect">
              <a:avLst/>
            </a:prstGeom>
            <a:noFill/>
          </p:spPr>
        </p:pic>
        <p:sp>
          <p:nvSpPr>
            <p:cNvPr id="11" name="Rectangle 10"/>
            <p:cNvSpPr/>
            <p:nvPr/>
          </p:nvSpPr>
          <p:spPr>
            <a:xfrm>
              <a:off x="2627784" y="3861048"/>
              <a:ext cx="1196161" cy="646331"/>
            </a:xfrm>
            <a:prstGeom prst="rect">
              <a:avLst/>
            </a:prstGeom>
          </p:spPr>
          <p:txBody>
            <a:bodyPr wrap="none">
              <a:spAutoFit/>
            </a:bodyPr>
            <a:lstStyle/>
            <a:p>
              <a:r>
                <a:rPr lang="en-CA" dirty="0" smtClean="0"/>
                <a:t>MedCOM</a:t>
              </a:r>
            </a:p>
            <a:p>
              <a:r>
                <a:rPr lang="en-CA" dirty="0" smtClean="0"/>
                <a:t>interface</a:t>
              </a:r>
              <a:endParaRPr lang="en-CA" dirty="0"/>
            </a:p>
          </p:txBody>
        </p:sp>
        <p:pic>
          <p:nvPicPr>
            <p:cNvPr id="31746" name="Picture 2" descr="C:\Users\mykmak\AppData\Local\Microsoft\Windows\Temporary Internet Files\Content.IE5\HVV8PPDH\MC900384146[1].wmf"/>
            <p:cNvPicPr>
              <a:picLocks noChangeAspect="1" noChangeArrowheads="1"/>
            </p:cNvPicPr>
            <p:nvPr/>
          </p:nvPicPr>
          <p:blipFill>
            <a:blip r:embed="rId7" cstate="print"/>
            <a:srcRect/>
            <a:stretch>
              <a:fillRect/>
            </a:stretch>
          </p:blipFill>
          <p:spPr bwMode="auto">
            <a:xfrm>
              <a:off x="3779912" y="3573016"/>
              <a:ext cx="838277" cy="823962"/>
            </a:xfrm>
            <a:prstGeom prst="rect">
              <a:avLst/>
            </a:prstGeom>
            <a:noFill/>
          </p:spPr>
        </p:pic>
      </p:grpSp>
      <p:grpSp>
        <p:nvGrpSpPr>
          <p:cNvPr id="39" name="Group 38"/>
          <p:cNvGrpSpPr/>
          <p:nvPr/>
        </p:nvGrpSpPr>
        <p:grpSpPr>
          <a:xfrm>
            <a:off x="179512" y="404664"/>
            <a:ext cx="1514845" cy="1449452"/>
            <a:chOff x="179512" y="404664"/>
            <a:chExt cx="1514845" cy="1449452"/>
          </a:xfrm>
        </p:grpSpPr>
        <p:pic>
          <p:nvPicPr>
            <p:cNvPr id="14" name="Picture 11" descr="C:\Users\mykmak\AppData\Local\Microsoft\Windows\Temporary Internet Files\Content.IE5\DGYZ47MI\MP900444592[1].jpg"/>
            <p:cNvPicPr>
              <a:picLocks noChangeAspect="1" noChangeArrowheads="1"/>
            </p:cNvPicPr>
            <p:nvPr/>
          </p:nvPicPr>
          <p:blipFill>
            <a:blip r:embed="rId8" cstate="print"/>
            <a:srcRect/>
            <a:stretch>
              <a:fillRect/>
            </a:stretch>
          </p:blipFill>
          <p:spPr bwMode="auto">
            <a:xfrm>
              <a:off x="179512" y="404664"/>
              <a:ext cx="1514845" cy="1008112"/>
            </a:xfrm>
            <a:prstGeom prst="rect">
              <a:avLst/>
            </a:prstGeom>
            <a:noFill/>
          </p:spPr>
        </p:pic>
        <p:sp>
          <p:nvSpPr>
            <p:cNvPr id="36" name="TextBox 35"/>
            <p:cNvSpPr txBox="1"/>
            <p:nvPr/>
          </p:nvSpPr>
          <p:spPr>
            <a:xfrm>
              <a:off x="251520" y="1484784"/>
              <a:ext cx="1080120" cy="369332"/>
            </a:xfrm>
            <a:prstGeom prst="rect">
              <a:avLst/>
            </a:prstGeom>
            <a:noFill/>
          </p:spPr>
          <p:txBody>
            <a:bodyPr wrap="square" rtlCol="0">
              <a:spAutoFit/>
            </a:bodyPr>
            <a:lstStyle/>
            <a:p>
              <a:r>
                <a:rPr lang="en-CA" dirty="0" smtClean="0"/>
                <a:t>Joan</a:t>
              </a:r>
              <a:endParaRPr lang="en-CA" dirty="0"/>
            </a:p>
          </p:txBody>
        </p:sp>
      </p:grpSp>
      <p:grpSp>
        <p:nvGrpSpPr>
          <p:cNvPr id="40" name="Group 39"/>
          <p:cNvGrpSpPr/>
          <p:nvPr/>
        </p:nvGrpSpPr>
        <p:grpSpPr>
          <a:xfrm>
            <a:off x="179512" y="1916832"/>
            <a:ext cx="1080120" cy="1737484"/>
            <a:chOff x="179512" y="1916832"/>
            <a:chExt cx="1080120" cy="1737484"/>
          </a:xfrm>
        </p:grpSpPr>
        <p:pic>
          <p:nvPicPr>
            <p:cNvPr id="12" name="Picture 11" descr="C:\Users\mykmak\AppData\Local\Microsoft\Windows\Temporary Internet Files\Content.IE5\3UVR0O9X\MP900438968[1].jpg"/>
            <p:cNvPicPr>
              <a:picLocks noChangeAspect="1" noChangeArrowheads="1"/>
            </p:cNvPicPr>
            <p:nvPr/>
          </p:nvPicPr>
          <p:blipFill>
            <a:blip r:embed="rId9" cstate="print"/>
            <a:srcRect/>
            <a:stretch>
              <a:fillRect/>
            </a:stretch>
          </p:blipFill>
          <p:spPr bwMode="auto">
            <a:xfrm>
              <a:off x="179512" y="1916832"/>
              <a:ext cx="864096" cy="1296144"/>
            </a:xfrm>
            <a:prstGeom prst="rect">
              <a:avLst/>
            </a:prstGeom>
            <a:noFill/>
          </p:spPr>
        </p:pic>
        <p:sp>
          <p:nvSpPr>
            <p:cNvPr id="37" name="TextBox 36"/>
            <p:cNvSpPr txBox="1"/>
            <p:nvPr/>
          </p:nvSpPr>
          <p:spPr>
            <a:xfrm>
              <a:off x="179512" y="3284984"/>
              <a:ext cx="1080120" cy="369332"/>
            </a:xfrm>
            <a:prstGeom prst="rect">
              <a:avLst/>
            </a:prstGeom>
            <a:noFill/>
          </p:spPr>
          <p:txBody>
            <a:bodyPr wrap="square" rtlCol="0">
              <a:spAutoFit/>
            </a:bodyPr>
            <a:lstStyle/>
            <a:p>
              <a:r>
                <a:rPr lang="en-CA" dirty="0" smtClean="0"/>
                <a:t>Nicole</a:t>
              </a:r>
              <a:endParaRPr lang="en-CA" dirty="0"/>
            </a:p>
          </p:txBody>
        </p:sp>
      </p:grpSp>
      <p:grpSp>
        <p:nvGrpSpPr>
          <p:cNvPr id="41" name="Group 40"/>
          <p:cNvGrpSpPr/>
          <p:nvPr/>
        </p:nvGrpSpPr>
        <p:grpSpPr>
          <a:xfrm>
            <a:off x="179512" y="4725144"/>
            <a:ext cx="1872208" cy="1089412"/>
            <a:chOff x="179512" y="4725144"/>
            <a:chExt cx="1872208" cy="1089412"/>
          </a:xfrm>
        </p:grpSpPr>
        <p:pic>
          <p:nvPicPr>
            <p:cNvPr id="13" name="Picture 12" descr="C:\Users\mykmak\AppData\Local\Microsoft\Windows\Temporary Internet Files\Content.IE5\DGYZ47MI\MP900444346[1].jpg"/>
            <p:cNvPicPr>
              <a:picLocks noChangeAspect="1" noChangeArrowheads="1"/>
            </p:cNvPicPr>
            <p:nvPr/>
          </p:nvPicPr>
          <p:blipFill>
            <a:blip r:embed="rId10" cstate="print"/>
            <a:srcRect/>
            <a:stretch>
              <a:fillRect/>
            </a:stretch>
          </p:blipFill>
          <p:spPr bwMode="auto">
            <a:xfrm>
              <a:off x="179512" y="4725144"/>
              <a:ext cx="720080" cy="1075675"/>
            </a:xfrm>
            <a:prstGeom prst="rect">
              <a:avLst/>
            </a:prstGeom>
            <a:noFill/>
          </p:spPr>
        </p:pic>
        <p:sp>
          <p:nvSpPr>
            <p:cNvPr id="38" name="TextBox 37"/>
            <p:cNvSpPr txBox="1"/>
            <p:nvPr/>
          </p:nvSpPr>
          <p:spPr>
            <a:xfrm>
              <a:off x="971600" y="5445224"/>
              <a:ext cx="1080120" cy="369332"/>
            </a:xfrm>
            <a:prstGeom prst="rect">
              <a:avLst/>
            </a:prstGeom>
            <a:noFill/>
          </p:spPr>
          <p:txBody>
            <a:bodyPr wrap="square" rtlCol="0">
              <a:spAutoFit/>
            </a:bodyPr>
            <a:lstStyle/>
            <a:p>
              <a:r>
                <a:rPr lang="en-CA" dirty="0" smtClean="0"/>
                <a:t>John</a:t>
              </a:r>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1747"/>
                                        </p:tgtEl>
                                      </p:cBhvr>
                                    </p:animEffect>
                                    <p:set>
                                      <p:cBhvr>
                                        <p:cTn id="7" dur="1" fill="hold">
                                          <p:stCondLst>
                                            <p:cond delay="1999"/>
                                          </p:stCondLst>
                                        </p:cTn>
                                        <p:tgtEl>
                                          <p:spTgt spid="31747"/>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3383868" y="2888940"/>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49151" y="4642874"/>
            <a:ext cx="2736304" cy="646331"/>
          </a:xfrm>
          <a:prstGeom prst="rect">
            <a:avLst/>
          </a:prstGeom>
          <a:noFill/>
        </p:spPr>
        <p:txBody>
          <a:bodyPr wrap="square" rtlCol="0">
            <a:spAutoFit/>
          </a:bodyPr>
          <a:lstStyle/>
          <a:p>
            <a:pPr algn="ctr"/>
            <a:r>
              <a:rPr lang="en-CA" b="1" dirty="0" smtClean="0"/>
              <a:t>No internet Available, only SMS Texting</a:t>
            </a:r>
            <a:endParaRPr lang="en-CA" b="1" dirty="0"/>
          </a:p>
        </p:txBody>
      </p:sp>
      <p:sp>
        <p:nvSpPr>
          <p:cNvPr id="6" name="TextBox 5"/>
          <p:cNvSpPr txBox="1"/>
          <p:nvPr/>
        </p:nvSpPr>
        <p:spPr>
          <a:xfrm>
            <a:off x="7596336" y="1484784"/>
            <a:ext cx="1224136" cy="646331"/>
          </a:xfrm>
          <a:prstGeom prst="rect">
            <a:avLst/>
          </a:prstGeom>
          <a:noFill/>
        </p:spPr>
        <p:txBody>
          <a:bodyPr wrap="square" rtlCol="0">
            <a:spAutoFit/>
          </a:bodyPr>
          <a:lstStyle/>
          <a:p>
            <a:pPr algn="ctr"/>
            <a:r>
              <a:rPr lang="en-CA" b="1" dirty="0" smtClean="0"/>
              <a:t>In Thunder Bay</a:t>
            </a:r>
            <a:endParaRPr lang="en-CA" b="1" dirty="0"/>
          </a:p>
        </p:txBody>
      </p:sp>
      <p:sp>
        <p:nvSpPr>
          <p:cNvPr id="7" name="TextBox 6"/>
          <p:cNvSpPr txBox="1"/>
          <p:nvPr/>
        </p:nvSpPr>
        <p:spPr>
          <a:xfrm>
            <a:off x="2699792" y="1628800"/>
            <a:ext cx="1224136" cy="646331"/>
          </a:xfrm>
          <a:prstGeom prst="rect">
            <a:avLst/>
          </a:prstGeom>
          <a:noFill/>
        </p:spPr>
        <p:txBody>
          <a:bodyPr wrap="square" rtlCol="0">
            <a:spAutoFit/>
          </a:bodyPr>
          <a:lstStyle/>
          <a:p>
            <a:pPr algn="ctr"/>
            <a:r>
              <a:rPr lang="en-CA" b="1" dirty="0" smtClean="0"/>
              <a:t>In Fort Severn</a:t>
            </a:r>
            <a:endParaRPr lang="en-CA" b="1" dirty="0"/>
          </a:p>
        </p:txBody>
      </p:sp>
      <p:pic>
        <p:nvPicPr>
          <p:cNvPr id="8" name="Picture 2" descr="http://img2.timeinc.net/ew/dynamic/imgs/070323/dempsey_l.jpg"/>
          <p:cNvPicPr>
            <a:picLocks noChangeAspect="1" noChangeArrowheads="1"/>
          </p:cNvPicPr>
          <p:nvPr/>
        </p:nvPicPr>
        <p:blipFill>
          <a:blip r:embed="rId3" cstate="print"/>
          <a:srcRect/>
          <a:stretch>
            <a:fillRect/>
          </a:stretch>
        </p:blipFill>
        <p:spPr bwMode="auto">
          <a:xfrm>
            <a:off x="7668344" y="2348880"/>
            <a:ext cx="1242138" cy="1656184"/>
          </a:xfrm>
          <a:prstGeom prst="rect">
            <a:avLst/>
          </a:prstGeom>
          <a:noFill/>
        </p:spPr>
      </p:pic>
      <p:sp>
        <p:nvSpPr>
          <p:cNvPr id="9" name="Rectangle 8"/>
          <p:cNvSpPr/>
          <p:nvPr/>
        </p:nvSpPr>
        <p:spPr>
          <a:xfrm>
            <a:off x="7596336" y="4077072"/>
            <a:ext cx="1331640" cy="646331"/>
          </a:xfrm>
          <a:prstGeom prst="rect">
            <a:avLst/>
          </a:prstGeom>
        </p:spPr>
        <p:txBody>
          <a:bodyPr wrap="square">
            <a:spAutoFit/>
          </a:bodyPr>
          <a:lstStyle/>
          <a:p>
            <a:r>
              <a:rPr lang="en-CA" i="1" dirty="0" smtClean="0"/>
              <a:t>Dr. Derek Shepherd</a:t>
            </a:r>
            <a:endParaRPr lang="en-CA" dirty="0"/>
          </a:p>
        </p:txBody>
      </p:sp>
      <p:pic>
        <p:nvPicPr>
          <p:cNvPr id="10" name="Picture 3" descr="C:\Users\mykmak\AppData\Local\Microsoft\Windows\Temporary Internet Files\Content.IE5\3UVR0O9X\MC900434845[1].png"/>
          <p:cNvPicPr>
            <a:picLocks noChangeAspect="1" noChangeArrowheads="1"/>
          </p:cNvPicPr>
          <p:nvPr/>
        </p:nvPicPr>
        <p:blipFill>
          <a:blip r:embed="rId4" cstate="print"/>
          <a:srcRect/>
          <a:stretch>
            <a:fillRect/>
          </a:stretch>
        </p:blipFill>
        <p:spPr bwMode="auto">
          <a:xfrm>
            <a:off x="6228184" y="2564904"/>
            <a:ext cx="1371600" cy="1371600"/>
          </a:xfrm>
          <a:prstGeom prst="rect">
            <a:avLst/>
          </a:prstGeom>
          <a:noFill/>
        </p:spPr>
      </p:pic>
      <p:pic>
        <p:nvPicPr>
          <p:cNvPr id="11" name="Picture 10" descr="C:\Users\mykmak\AppData\Local\Microsoft\Windows\Temporary Internet Files\Content.IE5\3UVR0O9X\MC900349993[1].wmf"/>
          <p:cNvPicPr>
            <a:picLocks noChangeAspect="1" noChangeArrowheads="1"/>
          </p:cNvPicPr>
          <p:nvPr/>
        </p:nvPicPr>
        <p:blipFill>
          <a:blip r:embed="rId5" cstate="print"/>
          <a:srcRect/>
          <a:stretch>
            <a:fillRect/>
          </a:stretch>
        </p:blipFill>
        <p:spPr bwMode="auto">
          <a:xfrm>
            <a:off x="5220072" y="764704"/>
            <a:ext cx="1066800" cy="1795604"/>
          </a:xfrm>
          <a:prstGeom prst="rect">
            <a:avLst/>
          </a:prstGeom>
          <a:noFill/>
        </p:spPr>
      </p:pic>
      <p:sp>
        <p:nvSpPr>
          <p:cNvPr id="12" name="TextBox 11"/>
          <p:cNvSpPr txBox="1"/>
          <p:nvPr/>
        </p:nvSpPr>
        <p:spPr>
          <a:xfrm>
            <a:off x="6156176" y="4005064"/>
            <a:ext cx="1296144" cy="646331"/>
          </a:xfrm>
          <a:prstGeom prst="rect">
            <a:avLst/>
          </a:prstGeom>
          <a:noFill/>
        </p:spPr>
        <p:txBody>
          <a:bodyPr wrap="square" rtlCol="0">
            <a:spAutoFit/>
          </a:bodyPr>
          <a:lstStyle/>
          <a:p>
            <a:r>
              <a:rPr lang="en-CA" dirty="0" smtClean="0"/>
              <a:t>MedCOM </a:t>
            </a:r>
          </a:p>
          <a:p>
            <a:r>
              <a:rPr lang="en-CA" dirty="0" smtClean="0"/>
              <a:t>Server</a:t>
            </a:r>
            <a:endParaRPr lang="en-CA" dirty="0"/>
          </a:p>
        </p:txBody>
      </p:sp>
      <p:cxnSp>
        <p:nvCxnSpPr>
          <p:cNvPr id="13" name="Straight Connector 12"/>
          <p:cNvCxnSpPr/>
          <p:nvPr/>
        </p:nvCxnSpPr>
        <p:spPr>
          <a:xfrm rot="5400000">
            <a:off x="431540" y="2888940"/>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9592" y="4653136"/>
            <a:ext cx="2736304" cy="369332"/>
          </a:xfrm>
          <a:prstGeom prst="rect">
            <a:avLst/>
          </a:prstGeom>
          <a:noFill/>
        </p:spPr>
        <p:txBody>
          <a:bodyPr wrap="square" rtlCol="0">
            <a:spAutoFit/>
          </a:bodyPr>
          <a:lstStyle/>
          <a:p>
            <a:pPr algn="ctr"/>
            <a:r>
              <a:rPr lang="en-CA" b="1" dirty="0" smtClean="0"/>
              <a:t>Distance barrier</a:t>
            </a:r>
            <a:endParaRPr lang="en-CA" b="1" dirty="0"/>
          </a:p>
        </p:txBody>
      </p:sp>
      <p:grpSp>
        <p:nvGrpSpPr>
          <p:cNvPr id="16" name="Group 15"/>
          <p:cNvGrpSpPr/>
          <p:nvPr/>
        </p:nvGrpSpPr>
        <p:grpSpPr>
          <a:xfrm>
            <a:off x="2555776" y="2348880"/>
            <a:ext cx="1990405" cy="1942475"/>
            <a:chOff x="2627784" y="2564904"/>
            <a:chExt cx="1990405" cy="1942475"/>
          </a:xfrm>
        </p:grpSpPr>
        <p:pic>
          <p:nvPicPr>
            <p:cNvPr id="17" name="Picture 14" descr="C:\Program Files\Microsoft Office\MEDIA\CAGCAT10\j0195384.wmf"/>
            <p:cNvPicPr>
              <a:picLocks noChangeAspect="1" noChangeArrowheads="1"/>
            </p:cNvPicPr>
            <p:nvPr/>
          </p:nvPicPr>
          <p:blipFill>
            <a:blip r:embed="rId6" cstate="print"/>
            <a:srcRect/>
            <a:stretch>
              <a:fillRect/>
            </a:stretch>
          </p:blipFill>
          <p:spPr bwMode="auto">
            <a:xfrm>
              <a:off x="2627784" y="2564904"/>
              <a:ext cx="1185973" cy="1210731"/>
            </a:xfrm>
            <a:prstGeom prst="rect">
              <a:avLst/>
            </a:prstGeom>
            <a:noFill/>
          </p:spPr>
        </p:pic>
        <p:sp>
          <p:nvSpPr>
            <p:cNvPr id="18" name="Rectangle 17"/>
            <p:cNvSpPr/>
            <p:nvPr/>
          </p:nvSpPr>
          <p:spPr>
            <a:xfrm>
              <a:off x="2627784" y="3861048"/>
              <a:ext cx="1196161" cy="646331"/>
            </a:xfrm>
            <a:prstGeom prst="rect">
              <a:avLst/>
            </a:prstGeom>
          </p:spPr>
          <p:txBody>
            <a:bodyPr wrap="none">
              <a:spAutoFit/>
            </a:bodyPr>
            <a:lstStyle/>
            <a:p>
              <a:r>
                <a:rPr lang="en-CA" dirty="0" smtClean="0"/>
                <a:t>MedCOM</a:t>
              </a:r>
            </a:p>
            <a:p>
              <a:r>
                <a:rPr lang="en-CA" dirty="0" smtClean="0"/>
                <a:t>interface</a:t>
              </a:r>
              <a:endParaRPr lang="en-CA" dirty="0"/>
            </a:p>
          </p:txBody>
        </p:sp>
        <p:pic>
          <p:nvPicPr>
            <p:cNvPr id="19" name="Picture 2" descr="C:\Users\mykmak\AppData\Local\Microsoft\Windows\Temporary Internet Files\Content.IE5\HVV8PPDH\MC900384146[1].wmf"/>
            <p:cNvPicPr>
              <a:picLocks noChangeAspect="1" noChangeArrowheads="1"/>
            </p:cNvPicPr>
            <p:nvPr/>
          </p:nvPicPr>
          <p:blipFill>
            <a:blip r:embed="rId7" cstate="print"/>
            <a:srcRect/>
            <a:stretch>
              <a:fillRect/>
            </a:stretch>
          </p:blipFill>
          <p:spPr bwMode="auto">
            <a:xfrm>
              <a:off x="3779912" y="3573016"/>
              <a:ext cx="838277" cy="823962"/>
            </a:xfrm>
            <a:prstGeom prst="rect">
              <a:avLst/>
            </a:prstGeom>
            <a:noFill/>
          </p:spPr>
        </p:pic>
      </p:grpSp>
      <p:grpSp>
        <p:nvGrpSpPr>
          <p:cNvPr id="20" name="Group 19"/>
          <p:cNvGrpSpPr/>
          <p:nvPr/>
        </p:nvGrpSpPr>
        <p:grpSpPr>
          <a:xfrm>
            <a:off x="179512" y="404664"/>
            <a:ext cx="1514845" cy="1449452"/>
            <a:chOff x="179512" y="404664"/>
            <a:chExt cx="1514845" cy="1449452"/>
          </a:xfrm>
        </p:grpSpPr>
        <p:pic>
          <p:nvPicPr>
            <p:cNvPr id="21" name="Picture 11" descr="C:\Users\mykmak\AppData\Local\Microsoft\Windows\Temporary Internet Files\Content.IE5\DGYZ47MI\MP900444592[1].jpg"/>
            <p:cNvPicPr>
              <a:picLocks noChangeAspect="1" noChangeArrowheads="1"/>
            </p:cNvPicPr>
            <p:nvPr/>
          </p:nvPicPr>
          <p:blipFill>
            <a:blip r:embed="rId8" cstate="print"/>
            <a:srcRect/>
            <a:stretch>
              <a:fillRect/>
            </a:stretch>
          </p:blipFill>
          <p:spPr bwMode="auto">
            <a:xfrm>
              <a:off x="179512" y="404664"/>
              <a:ext cx="1514845" cy="1008112"/>
            </a:xfrm>
            <a:prstGeom prst="rect">
              <a:avLst/>
            </a:prstGeom>
            <a:noFill/>
          </p:spPr>
        </p:pic>
        <p:sp>
          <p:nvSpPr>
            <p:cNvPr id="22" name="TextBox 21"/>
            <p:cNvSpPr txBox="1"/>
            <p:nvPr/>
          </p:nvSpPr>
          <p:spPr>
            <a:xfrm>
              <a:off x="251520" y="1484784"/>
              <a:ext cx="1080120" cy="369332"/>
            </a:xfrm>
            <a:prstGeom prst="rect">
              <a:avLst/>
            </a:prstGeom>
            <a:noFill/>
          </p:spPr>
          <p:txBody>
            <a:bodyPr wrap="square" rtlCol="0">
              <a:spAutoFit/>
            </a:bodyPr>
            <a:lstStyle/>
            <a:p>
              <a:r>
                <a:rPr lang="en-CA" dirty="0" smtClean="0"/>
                <a:t>Joan</a:t>
              </a:r>
              <a:endParaRPr lang="en-CA" dirty="0"/>
            </a:p>
          </p:txBody>
        </p:sp>
      </p:grpSp>
      <p:grpSp>
        <p:nvGrpSpPr>
          <p:cNvPr id="23" name="Group 22"/>
          <p:cNvGrpSpPr/>
          <p:nvPr/>
        </p:nvGrpSpPr>
        <p:grpSpPr>
          <a:xfrm>
            <a:off x="179512" y="1916832"/>
            <a:ext cx="1080120" cy="1737484"/>
            <a:chOff x="179512" y="1916832"/>
            <a:chExt cx="1080120" cy="1737484"/>
          </a:xfrm>
        </p:grpSpPr>
        <p:pic>
          <p:nvPicPr>
            <p:cNvPr id="24" name="Picture 23" descr="C:\Users\mykmak\AppData\Local\Microsoft\Windows\Temporary Internet Files\Content.IE5\3UVR0O9X\MP900438968[1].jpg"/>
            <p:cNvPicPr>
              <a:picLocks noChangeAspect="1" noChangeArrowheads="1"/>
            </p:cNvPicPr>
            <p:nvPr/>
          </p:nvPicPr>
          <p:blipFill>
            <a:blip r:embed="rId9" cstate="print"/>
            <a:srcRect/>
            <a:stretch>
              <a:fillRect/>
            </a:stretch>
          </p:blipFill>
          <p:spPr bwMode="auto">
            <a:xfrm>
              <a:off x="179512" y="1916832"/>
              <a:ext cx="864096" cy="1296144"/>
            </a:xfrm>
            <a:prstGeom prst="rect">
              <a:avLst/>
            </a:prstGeom>
            <a:noFill/>
          </p:spPr>
        </p:pic>
        <p:sp>
          <p:nvSpPr>
            <p:cNvPr id="25" name="TextBox 24"/>
            <p:cNvSpPr txBox="1"/>
            <p:nvPr/>
          </p:nvSpPr>
          <p:spPr>
            <a:xfrm>
              <a:off x="179512" y="3284984"/>
              <a:ext cx="1080120" cy="369332"/>
            </a:xfrm>
            <a:prstGeom prst="rect">
              <a:avLst/>
            </a:prstGeom>
            <a:noFill/>
          </p:spPr>
          <p:txBody>
            <a:bodyPr wrap="square" rtlCol="0">
              <a:spAutoFit/>
            </a:bodyPr>
            <a:lstStyle/>
            <a:p>
              <a:r>
                <a:rPr lang="en-CA" dirty="0" smtClean="0"/>
                <a:t>Nicole</a:t>
              </a:r>
              <a:endParaRPr lang="en-CA" dirty="0"/>
            </a:p>
          </p:txBody>
        </p:sp>
      </p:grpSp>
      <p:grpSp>
        <p:nvGrpSpPr>
          <p:cNvPr id="26" name="Group 25"/>
          <p:cNvGrpSpPr/>
          <p:nvPr/>
        </p:nvGrpSpPr>
        <p:grpSpPr>
          <a:xfrm>
            <a:off x="179512" y="4725144"/>
            <a:ext cx="1872208" cy="1089412"/>
            <a:chOff x="179512" y="4725144"/>
            <a:chExt cx="1872208" cy="1089412"/>
          </a:xfrm>
        </p:grpSpPr>
        <p:pic>
          <p:nvPicPr>
            <p:cNvPr id="27" name="Picture 26" descr="C:\Users\mykmak\AppData\Local\Microsoft\Windows\Temporary Internet Files\Content.IE5\DGYZ47MI\MP900444346[1].jpg"/>
            <p:cNvPicPr>
              <a:picLocks noChangeAspect="1" noChangeArrowheads="1"/>
            </p:cNvPicPr>
            <p:nvPr/>
          </p:nvPicPr>
          <p:blipFill>
            <a:blip r:embed="rId10" cstate="print"/>
            <a:srcRect/>
            <a:stretch>
              <a:fillRect/>
            </a:stretch>
          </p:blipFill>
          <p:spPr bwMode="auto">
            <a:xfrm>
              <a:off x="179512" y="4725144"/>
              <a:ext cx="720080" cy="1075675"/>
            </a:xfrm>
            <a:prstGeom prst="rect">
              <a:avLst/>
            </a:prstGeom>
            <a:noFill/>
          </p:spPr>
        </p:pic>
        <p:sp>
          <p:nvSpPr>
            <p:cNvPr id="28" name="TextBox 27"/>
            <p:cNvSpPr txBox="1"/>
            <p:nvPr/>
          </p:nvSpPr>
          <p:spPr>
            <a:xfrm>
              <a:off x="971600" y="5445224"/>
              <a:ext cx="1080120" cy="369332"/>
            </a:xfrm>
            <a:prstGeom prst="rect">
              <a:avLst/>
            </a:prstGeom>
            <a:noFill/>
          </p:spPr>
          <p:txBody>
            <a:bodyPr wrap="square" rtlCol="0">
              <a:spAutoFit/>
            </a:bodyPr>
            <a:lstStyle/>
            <a:p>
              <a:r>
                <a:rPr lang="en-CA" dirty="0" smtClean="0"/>
                <a:t>John</a:t>
              </a:r>
              <a:endParaRPr lang="en-CA" dirty="0"/>
            </a:p>
          </p:txBody>
        </p:sp>
      </p:grpSp>
      <p:cxnSp>
        <p:nvCxnSpPr>
          <p:cNvPr id="30" name="Straight Arrow Connector 29"/>
          <p:cNvCxnSpPr/>
          <p:nvPr/>
        </p:nvCxnSpPr>
        <p:spPr>
          <a:xfrm>
            <a:off x="1835696" y="1052736"/>
            <a:ext cx="720080" cy="504056"/>
          </a:xfrm>
          <a:prstGeom prst="straightConnector1">
            <a:avLst/>
          </a:prstGeom>
          <a:ln w="762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259632" y="2852936"/>
            <a:ext cx="1080120" cy="72008"/>
          </a:xfrm>
          <a:prstGeom prst="straightConnector1">
            <a:avLst/>
          </a:prstGeom>
          <a:ln w="762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55576" y="3933056"/>
            <a:ext cx="1656184" cy="720080"/>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139952" y="2060848"/>
            <a:ext cx="1224136" cy="720080"/>
          </a:xfrm>
          <a:prstGeom prst="straightConnector1">
            <a:avLst/>
          </a:prstGeom>
          <a:ln w="762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6175040" y="1897968"/>
            <a:ext cx="576064" cy="469776"/>
          </a:xfrm>
          <a:prstGeom prst="straightConnector1">
            <a:avLst/>
          </a:prstGeom>
          <a:ln w="762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020272" y="3284984"/>
            <a:ext cx="936104" cy="1588"/>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123728" y="188640"/>
            <a:ext cx="4320480" cy="584775"/>
          </a:xfrm>
          <a:prstGeom prst="rect">
            <a:avLst/>
          </a:prstGeom>
          <a:noFill/>
        </p:spPr>
        <p:txBody>
          <a:bodyPr wrap="square" rtlCol="0">
            <a:spAutoFit/>
          </a:bodyPr>
          <a:lstStyle/>
          <a:p>
            <a:pPr algn="ctr"/>
            <a:r>
              <a:rPr lang="en-CA" sz="3200" b="1" dirty="0" smtClean="0"/>
              <a:t>Proposed Setup</a:t>
            </a:r>
            <a:endParaRPr lang="en-C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anim calcmode="lin" valueType="num">
                                      <p:cBhvr>
                                        <p:cTn id="15" dur="500" fill="hold"/>
                                        <p:tgtEl>
                                          <p:spTgt spid="37"/>
                                        </p:tgtEl>
                                        <p:attrNameLst>
                                          <p:attrName>ppt_x</p:attrName>
                                        </p:attrNameLst>
                                      </p:cBhvr>
                                      <p:tavLst>
                                        <p:tav tm="0">
                                          <p:val>
                                            <p:strVal val="#ppt_x"/>
                                          </p:val>
                                        </p:tav>
                                        <p:tav tm="100000">
                                          <p:val>
                                            <p:strVal val="#ppt_x"/>
                                          </p:val>
                                        </p:tav>
                                      </p:tavLst>
                                    </p:anim>
                                    <p:anim calcmode="lin" valueType="num">
                                      <p:cBhvr>
                                        <p:cTn id="16"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anim calcmode="lin" valueType="num">
                                      <p:cBhvr>
                                        <p:cTn id="22" dur="500" fill="hold"/>
                                        <p:tgtEl>
                                          <p:spTgt spid="40"/>
                                        </p:tgtEl>
                                        <p:attrNameLst>
                                          <p:attrName>ppt_x</p:attrName>
                                        </p:attrNameLst>
                                      </p:cBhvr>
                                      <p:tavLst>
                                        <p:tav tm="0">
                                          <p:val>
                                            <p:strVal val="#ppt_x"/>
                                          </p:val>
                                        </p:tav>
                                        <p:tav tm="100000">
                                          <p:val>
                                            <p:strVal val="#ppt_x"/>
                                          </p:val>
                                        </p:tav>
                                      </p:tavLst>
                                    </p:anim>
                                    <p:anim calcmode="lin" valueType="num">
                                      <p:cBhvr>
                                        <p:cTn id="23"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anim calcmode="lin" valueType="num">
                                      <p:cBhvr>
                                        <p:cTn id="29" dur="500" fill="hold"/>
                                        <p:tgtEl>
                                          <p:spTgt spid="43"/>
                                        </p:tgtEl>
                                        <p:attrNameLst>
                                          <p:attrName>ppt_x</p:attrName>
                                        </p:attrNameLst>
                                      </p:cBhvr>
                                      <p:tavLst>
                                        <p:tav tm="0">
                                          <p:val>
                                            <p:strVal val="#ppt_x"/>
                                          </p:val>
                                        </p:tav>
                                        <p:tav tm="100000">
                                          <p:val>
                                            <p:strVal val="#ppt_x"/>
                                          </p:val>
                                        </p:tav>
                                      </p:tavLst>
                                    </p:anim>
                                    <p:anim calcmode="lin" valueType="num">
                                      <p:cBhvr>
                                        <p:cTn id="3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Encoding</a:t>
            </a:r>
            <a:endParaRPr lang="en-CA" dirty="0"/>
          </a:p>
        </p:txBody>
      </p:sp>
      <p:sp>
        <p:nvSpPr>
          <p:cNvPr id="4" name="Content Placeholder 3"/>
          <p:cNvSpPr txBox="1">
            <a:spLocks noGrp="1"/>
          </p:cNvSpPr>
          <p:nvPr>
            <p:ph idx="1"/>
          </p:nvPr>
        </p:nvSpPr>
        <p:spPr>
          <a:xfrm>
            <a:off x="457200" y="1481328"/>
            <a:ext cx="8229600" cy="3654847"/>
          </a:xfrm>
          <a:prstGeom prst="rect">
            <a:avLst/>
          </a:prstGeom>
          <a:noFill/>
        </p:spPr>
        <p:txBody>
          <a:bodyPr wrap="square" rtlCol="0">
            <a:spAutoFit/>
          </a:bodyPr>
          <a:lstStyle/>
          <a:p>
            <a:r>
              <a:rPr lang="en-CA" sz="2400" dirty="0" smtClean="0"/>
              <a:t>Trish would fill a form on the software interface: </a:t>
            </a:r>
          </a:p>
          <a:p>
            <a:pPr lvl="1"/>
            <a:r>
              <a:rPr lang="en-CA" sz="2000" dirty="0" smtClean="0"/>
              <a:t>John has diabetic foot ulcers on his left foot, and that it is neuropathic. </a:t>
            </a:r>
          </a:p>
          <a:p>
            <a:pPr lvl="1"/>
            <a:r>
              <a:rPr lang="en-CA" sz="2000" dirty="0" smtClean="0"/>
              <a:t>A </a:t>
            </a:r>
            <a:r>
              <a:rPr lang="en-CA" sz="2000" dirty="0"/>
              <a:t>Semmes–Weinstein 5.07 monofilament is pressed against the skin in several locations on the plantar surface and dorsal aspect of the foot until the filament buckles. If patients cannot perceive this pressure, which is equal to 10 g of linear strength, they have a permanent loss of protective sensation.</a:t>
            </a:r>
            <a:r>
              <a:rPr lang="en-CA" sz="2000" dirty="0" smtClean="0"/>
              <a:t> </a:t>
            </a:r>
          </a:p>
          <a:p>
            <a:pPr lvl="1"/>
            <a:r>
              <a:rPr lang="en-CA" sz="2000" dirty="0" smtClean="0"/>
              <a:t>Other symptoms include a loss of hair on his left foot  and brittle nails.  </a:t>
            </a:r>
            <a:endParaRPr lang="en-CA"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922</TotalTime>
  <Words>1242</Words>
  <Application>Microsoft Office PowerPoint</Application>
  <PresentationFormat>On-screen Show (4:3)</PresentationFormat>
  <Paragraphs>149</Paragraphs>
  <Slides>21</Slides>
  <Notes>3</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Concourse</vt:lpstr>
      <vt:lpstr>Office Theme</vt:lpstr>
      <vt:lpstr>The DiabeTEXTs Project</vt:lpstr>
      <vt:lpstr>Transforming a Cell Phone</vt:lpstr>
      <vt:lpstr>Stars of our Story</vt:lpstr>
      <vt:lpstr>Slide 4</vt:lpstr>
      <vt:lpstr>Problems:</vt:lpstr>
      <vt:lpstr>Mobile Services</vt:lpstr>
      <vt:lpstr>Slide 7</vt:lpstr>
      <vt:lpstr>Slide 8</vt:lpstr>
      <vt:lpstr>Encoding</vt:lpstr>
      <vt:lpstr>Encoding</vt:lpstr>
      <vt:lpstr>Slide 11</vt:lpstr>
      <vt:lpstr>Privacy</vt:lpstr>
      <vt:lpstr>Incentives</vt:lpstr>
      <vt:lpstr>Conclusion</vt:lpstr>
      <vt:lpstr>Thank you for Listening</vt:lpstr>
      <vt:lpstr>References</vt:lpstr>
      <vt:lpstr>APPENDIX SLIDES</vt:lpstr>
      <vt:lpstr>Pre-Existing open source SMS software</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DiabeTEXTs Project</dc:title>
  <dc:creator>Michael</dc:creator>
  <cp:lastModifiedBy>Michael</cp:lastModifiedBy>
  <cp:revision>6</cp:revision>
  <dcterms:created xsi:type="dcterms:W3CDTF">2010-11-20T04:31:42Z</dcterms:created>
  <dcterms:modified xsi:type="dcterms:W3CDTF">2010-11-23T00:00:18Z</dcterms:modified>
</cp:coreProperties>
</file>