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2"/>
  </p:notesMasterIdLst>
  <p:sldIdLst>
    <p:sldId id="256" r:id="rId2"/>
    <p:sldId id="257" r:id="rId3"/>
    <p:sldId id="258" r:id="rId4"/>
    <p:sldId id="281" r:id="rId5"/>
    <p:sldId id="262" r:id="rId6"/>
    <p:sldId id="282" r:id="rId7"/>
    <p:sldId id="263" r:id="rId8"/>
    <p:sldId id="283" r:id="rId9"/>
    <p:sldId id="264" r:id="rId10"/>
    <p:sldId id="265" r:id="rId11"/>
    <p:sldId id="285" r:id="rId12"/>
    <p:sldId id="269" r:id="rId13"/>
    <p:sldId id="284" r:id="rId14"/>
    <p:sldId id="266" r:id="rId15"/>
    <p:sldId id="286" r:id="rId16"/>
    <p:sldId id="287" r:id="rId17"/>
    <p:sldId id="267" r:id="rId18"/>
    <p:sldId id="268" r:id="rId19"/>
    <p:sldId id="270" r:id="rId20"/>
    <p:sldId id="271" r:id="rId21"/>
    <p:sldId id="272" r:id="rId22"/>
    <p:sldId id="273" r:id="rId23"/>
    <p:sldId id="274" r:id="rId24"/>
    <p:sldId id="280" r:id="rId25"/>
    <p:sldId id="275" r:id="rId26"/>
    <p:sldId id="276" r:id="rId27"/>
    <p:sldId id="277" r:id="rId28"/>
    <p:sldId id="278" r:id="rId29"/>
    <p:sldId id="279" r:id="rId30"/>
    <p:sldId id="288"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2" d="100"/>
          <a:sy n="42" d="100"/>
        </p:scale>
        <p:origin x="-76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F0D29AD0-71EE-47BF-AD22-94AB89D91CD6}" type="datetimeFigureOut">
              <a:rPr lang="en-CA"/>
              <a:pPr>
                <a:defRPr/>
              </a:pPr>
              <a:t>30/03/2011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10996A95-C077-4224-B667-D09AADE773AE}"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oup 1"/>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smtClean="0">
                <a:solidFill>
                  <a:srgbClr val="FFFFFF"/>
                </a:solidFill>
              </a:defRPr>
            </a:lvl1pPr>
            <a:extLst/>
          </a:lstStyle>
          <a:p>
            <a:pPr>
              <a:defRPr/>
            </a:pPr>
            <a:fld id="{BE3CEEF7-423F-4D13-961F-EC0DA737B3CA}" type="datetimeFigureOut">
              <a:rPr lang="en-CA"/>
              <a:pPr>
                <a:defRPr/>
              </a:pPr>
              <a:t>30/03/2011</a:t>
            </a:fld>
            <a:endParaRPr lang="en-CA"/>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CA"/>
          </a:p>
        </p:txBody>
      </p:sp>
      <p:sp>
        <p:nvSpPr>
          <p:cNvPr id="13" name="Slide Number Placeholder 26"/>
          <p:cNvSpPr>
            <a:spLocks noGrp="1"/>
          </p:cNvSpPr>
          <p:nvPr>
            <p:ph type="sldNum" sz="quarter" idx="12"/>
          </p:nvPr>
        </p:nvSpPr>
        <p:spPr/>
        <p:txBody>
          <a:bodyPr/>
          <a:lstStyle>
            <a:lvl1pPr>
              <a:defRPr smtClean="0">
                <a:solidFill>
                  <a:srgbClr val="FFFFFF"/>
                </a:solidFill>
              </a:defRPr>
            </a:lvl1pPr>
            <a:extLst/>
          </a:lstStyle>
          <a:p>
            <a:pPr>
              <a:defRPr/>
            </a:pPr>
            <a:fld id="{F3D40F60-B89A-4D8F-8D5E-22C4F0FAC174}"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A27EA8F7-0057-4F80-B1EB-15182ED0B0C2}" type="datetimeFigureOut">
              <a:rPr lang="en-CA"/>
              <a:pPr>
                <a:defRPr/>
              </a:pPr>
              <a:t>30/03/2011</a:t>
            </a:fld>
            <a:endParaRPr lang="en-CA"/>
          </a:p>
        </p:txBody>
      </p:sp>
      <p:sp>
        <p:nvSpPr>
          <p:cNvPr id="5" name="Footer Placeholder 21"/>
          <p:cNvSpPr>
            <a:spLocks noGrp="1"/>
          </p:cNvSpPr>
          <p:nvPr>
            <p:ph type="ftr" sz="quarter" idx="11"/>
          </p:nvPr>
        </p:nvSpPr>
        <p:spPr/>
        <p:txBody>
          <a:bodyPr/>
          <a:lstStyle>
            <a:lvl1pPr>
              <a:defRPr/>
            </a:lvl1pPr>
          </a:lstStyle>
          <a:p>
            <a:pPr>
              <a:defRPr/>
            </a:pPr>
            <a:endParaRPr lang="en-CA"/>
          </a:p>
        </p:txBody>
      </p:sp>
      <p:sp>
        <p:nvSpPr>
          <p:cNvPr id="6" name="Slide Number Placeholder 17"/>
          <p:cNvSpPr>
            <a:spLocks noGrp="1"/>
          </p:cNvSpPr>
          <p:nvPr>
            <p:ph type="sldNum" sz="quarter" idx="12"/>
          </p:nvPr>
        </p:nvSpPr>
        <p:spPr/>
        <p:txBody>
          <a:bodyPr/>
          <a:lstStyle>
            <a:lvl1pPr>
              <a:defRPr/>
            </a:lvl1pPr>
          </a:lstStyle>
          <a:p>
            <a:pPr>
              <a:defRPr/>
            </a:pPr>
            <a:fld id="{9ACE02AE-5653-4A4F-9A4D-9A686E59B004}"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3DBA70C4-723E-4A3A-8174-ED42E8383021}" type="datetimeFigureOut">
              <a:rPr lang="en-CA"/>
              <a:pPr>
                <a:defRPr/>
              </a:pPr>
              <a:t>30/03/2011</a:t>
            </a:fld>
            <a:endParaRPr lang="en-CA"/>
          </a:p>
        </p:txBody>
      </p:sp>
      <p:sp>
        <p:nvSpPr>
          <p:cNvPr id="7" name="Footer Placeholder 4"/>
          <p:cNvSpPr>
            <a:spLocks noGrp="1"/>
          </p:cNvSpPr>
          <p:nvPr>
            <p:ph type="ftr" sz="quarter" idx="11"/>
          </p:nvPr>
        </p:nvSpPr>
        <p:spPr/>
        <p:txBody>
          <a:bodyPr/>
          <a:lstStyle>
            <a:lvl1pPr>
              <a:defRPr/>
            </a:lvl1pPr>
            <a:extLst/>
          </a:lstStyle>
          <a:p>
            <a:pPr>
              <a:defRPr/>
            </a:pPr>
            <a:endParaRPr lang="en-CA"/>
          </a:p>
        </p:txBody>
      </p:sp>
      <p:sp>
        <p:nvSpPr>
          <p:cNvPr id="8" name="Slide Number Placeholder 5"/>
          <p:cNvSpPr>
            <a:spLocks noGrp="1"/>
          </p:cNvSpPr>
          <p:nvPr>
            <p:ph type="sldNum" sz="quarter" idx="12"/>
          </p:nvPr>
        </p:nvSpPr>
        <p:spPr/>
        <p:txBody>
          <a:bodyPr/>
          <a:lstStyle>
            <a:lvl1pPr>
              <a:defRPr/>
            </a:lvl1pPr>
            <a:extLst/>
          </a:lstStyle>
          <a:p>
            <a:pPr>
              <a:defRPr/>
            </a:pPr>
            <a:fld id="{1877EEAF-6C3B-454F-82D0-BF17916886F0}" type="slidenum">
              <a:rPr lang="en-CA"/>
              <a:pPr>
                <a:defRPr/>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CF7B5928-5CBA-4AC9-BF42-92E5F9F366B8}" type="datetimeFigureOut">
              <a:rPr lang="en-CA"/>
              <a:pPr>
                <a:defRPr/>
              </a:pPr>
              <a:t>30/03/2011</a:t>
            </a:fld>
            <a:endParaRPr lang="en-CA"/>
          </a:p>
        </p:txBody>
      </p:sp>
      <p:sp>
        <p:nvSpPr>
          <p:cNvPr id="6" name="Footer Placeholder 5"/>
          <p:cNvSpPr>
            <a:spLocks noGrp="1"/>
          </p:cNvSpPr>
          <p:nvPr>
            <p:ph type="ftr" sz="quarter" idx="11"/>
          </p:nvPr>
        </p:nvSpPr>
        <p:spPr/>
        <p:txBody>
          <a:bodyPr/>
          <a:lstStyle>
            <a:lvl1pPr>
              <a:defRPr/>
            </a:lvl1pPr>
            <a:extLst/>
          </a:lstStyle>
          <a:p>
            <a:pPr>
              <a:defRPr/>
            </a:pPr>
            <a:endParaRPr lang="en-CA"/>
          </a:p>
        </p:txBody>
      </p:sp>
      <p:sp>
        <p:nvSpPr>
          <p:cNvPr id="7" name="Slide Number Placeholder 6"/>
          <p:cNvSpPr>
            <a:spLocks noGrp="1"/>
          </p:cNvSpPr>
          <p:nvPr>
            <p:ph type="sldNum" sz="quarter" idx="12"/>
          </p:nvPr>
        </p:nvSpPr>
        <p:spPr/>
        <p:txBody>
          <a:bodyPr/>
          <a:lstStyle>
            <a:lvl1pPr>
              <a:defRPr/>
            </a:lvl1pPr>
            <a:extLst/>
          </a:lstStyle>
          <a:p>
            <a:pPr>
              <a:defRPr/>
            </a:pPr>
            <a:fld id="{DD8D1EC8-BD7E-4AE6-A5C9-0F632DFBD7B2}" type="slidenum">
              <a:rPr lang="en-CA"/>
              <a:pPr>
                <a:defRPr/>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69216F08-5FC5-46EA-9951-07AD91545293}" type="datetimeFigureOut">
              <a:rPr lang="en-CA"/>
              <a:pPr>
                <a:defRPr/>
              </a:pPr>
              <a:t>30/03/2011</a:t>
            </a:fld>
            <a:endParaRPr lang="en-CA"/>
          </a:p>
        </p:txBody>
      </p:sp>
      <p:sp>
        <p:nvSpPr>
          <p:cNvPr id="8" name="Footer Placeholder 7"/>
          <p:cNvSpPr>
            <a:spLocks noGrp="1"/>
          </p:cNvSpPr>
          <p:nvPr>
            <p:ph type="ftr" sz="quarter" idx="11"/>
          </p:nvPr>
        </p:nvSpPr>
        <p:spPr/>
        <p:txBody>
          <a:bodyPr/>
          <a:lstStyle>
            <a:lvl1pPr>
              <a:defRPr/>
            </a:lvl1pPr>
            <a:extLst/>
          </a:lstStyle>
          <a:p>
            <a:pPr>
              <a:defRPr/>
            </a:pPr>
            <a:endParaRPr lang="en-CA"/>
          </a:p>
        </p:txBody>
      </p:sp>
      <p:sp>
        <p:nvSpPr>
          <p:cNvPr id="9" name="Slide Number Placeholder 8"/>
          <p:cNvSpPr>
            <a:spLocks noGrp="1"/>
          </p:cNvSpPr>
          <p:nvPr>
            <p:ph type="sldNum" sz="quarter" idx="12"/>
          </p:nvPr>
        </p:nvSpPr>
        <p:spPr/>
        <p:txBody>
          <a:bodyPr/>
          <a:lstStyle>
            <a:lvl1pPr>
              <a:defRPr/>
            </a:lvl1pPr>
            <a:extLst/>
          </a:lstStyle>
          <a:p>
            <a:pPr>
              <a:defRPr/>
            </a:pPr>
            <a:fld id="{CFEB4E50-2D1E-4A51-9068-FDDF82D76909}" type="slidenum">
              <a:rPr lang="en-CA"/>
              <a:pPr>
                <a:defRPr/>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621BB15E-F8E8-47A8-A513-E17044E20C31}" type="datetimeFigureOut">
              <a:rPr lang="en-CA"/>
              <a:pPr>
                <a:defRPr/>
              </a:pPr>
              <a:t>30/03/2011</a:t>
            </a:fld>
            <a:endParaRPr lang="en-CA"/>
          </a:p>
        </p:txBody>
      </p:sp>
      <p:sp>
        <p:nvSpPr>
          <p:cNvPr id="4" name="Footer Placeholder 3"/>
          <p:cNvSpPr>
            <a:spLocks noGrp="1"/>
          </p:cNvSpPr>
          <p:nvPr>
            <p:ph type="ftr" sz="quarter" idx="11"/>
          </p:nvPr>
        </p:nvSpPr>
        <p:spPr/>
        <p:txBody>
          <a:bodyPr/>
          <a:lstStyle>
            <a:lvl1pPr>
              <a:defRPr/>
            </a:lvl1pPr>
            <a:extLst/>
          </a:lstStyle>
          <a:p>
            <a:pPr>
              <a:defRPr/>
            </a:pPr>
            <a:endParaRPr lang="en-CA"/>
          </a:p>
        </p:txBody>
      </p:sp>
      <p:sp>
        <p:nvSpPr>
          <p:cNvPr id="5" name="Slide Number Placeholder 4"/>
          <p:cNvSpPr>
            <a:spLocks noGrp="1"/>
          </p:cNvSpPr>
          <p:nvPr>
            <p:ph type="sldNum" sz="quarter" idx="12"/>
          </p:nvPr>
        </p:nvSpPr>
        <p:spPr/>
        <p:txBody>
          <a:bodyPr/>
          <a:lstStyle>
            <a:lvl1pPr>
              <a:defRPr/>
            </a:lvl1pPr>
            <a:extLst/>
          </a:lstStyle>
          <a:p>
            <a:pPr>
              <a:defRPr/>
            </a:pPr>
            <a:fld id="{4D61DFE7-CE99-404D-96F9-5A40B46C0A05}" type="slidenum">
              <a:rPr lang="en-CA"/>
              <a:pPr>
                <a:defRPr/>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729FFB42-AC84-40E3-B7D1-C79972F415A3}" type="datetimeFigureOut">
              <a:rPr lang="en-CA"/>
              <a:pPr>
                <a:defRPr/>
              </a:pPr>
              <a:t>30/03/2011</a:t>
            </a:fld>
            <a:endParaRPr lang="en-CA"/>
          </a:p>
        </p:txBody>
      </p:sp>
      <p:sp>
        <p:nvSpPr>
          <p:cNvPr id="3" name="Footer Placeholder 21"/>
          <p:cNvSpPr>
            <a:spLocks noGrp="1"/>
          </p:cNvSpPr>
          <p:nvPr>
            <p:ph type="ftr" sz="quarter" idx="11"/>
          </p:nvPr>
        </p:nvSpPr>
        <p:spPr/>
        <p:txBody>
          <a:bodyPr/>
          <a:lstStyle>
            <a:lvl1pPr>
              <a:defRPr/>
            </a:lvl1pPr>
          </a:lstStyle>
          <a:p>
            <a:pPr>
              <a:defRPr/>
            </a:pPr>
            <a:endParaRPr lang="en-CA"/>
          </a:p>
        </p:txBody>
      </p:sp>
      <p:sp>
        <p:nvSpPr>
          <p:cNvPr id="4" name="Slide Number Placeholder 17"/>
          <p:cNvSpPr>
            <a:spLocks noGrp="1"/>
          </p:cNvSpPr>
          <p:nvPr>
            <p:ph type="sldNum" sz="quarter" idx="12"/>
          </p:nvPr>
        </p:nvSpPr>
        <p:spPr/>
        <p:txBody>
          <a:bodyPr/>
          <a:lstStyle>
            <a:lvl1pPr>
              <a:defRPr/>
            </a:lvl1pPr>
          </a:lstStyle>
          <a:p>
            <a:pPr>
              <a:defRPr/>
            </a:pPr>
            <a:fld id="{4294778A-B948-4F86-9973-E57928F4B3C8}"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81FBA874-AC64-4137-851A-AAF126D6C349}" type="datetimeFigureOut">
              <a:rPr lang="en-CA"/>
              <a:pPr>
                <a:defRPr/>
              </a:pPr>
              <a:t>30/03/2011</a:t>
            </a:fld>
            <a:endParaRPr lang="en-CA"/>
          </a:p>
        </p:txBody>
      </p:sp>
      <p:sp>
        <p:nvSpPr>
          <p:cNvPr id="6" name="Footer Placeholder 5"/>
          <p:cNvSpPr>
            <a:spLocks noGrp="1"/>
          </p:cNvSpPr>
          <p:nvPr>
            <p:ph type="ftr" sz="quarter" idx="11"/>
          </p:nvPr>
        </p:nvSpPr>
        <p:spPr/>
        <p:txBody>
          <a:bodyPr/>
          <a:lstStyle>
            <a:lvl1pPr>
              <a:defRPr/>
            </a:lvl1pPr>
            <a:extLst/>
          </a:lstStyle>
          <a:p>
            <a:pPr>
              <a:defRPr/>
            </a:pPr>
            <a:endParaRPr lang="en-CA"/>
          </a:p>
        </p:txBody>
      </p:sp>
      <p:sp>
        <p:nvSpPr>
          <p:cNvPr id="7" name="Slide Number Placeholder 6"/>
          <p:cNvSpPr>
            <a:spLocks noGrp="1"/>
          </p:cNvSpPr>
          <p:nvPr>
            <p:ph type="sldNum" sz="quarter" idx="12"/>
          </p:nvPr>
        </p:nvSpPr>
        <p:spPr/>
        <p:txBody>
          <a:bodyPr/>
          <a:lstStyle>
            <a:lvl1pPr>
              <a:defRPr/>
            </a:lvl1pPr>
            <a:extLst/>
          </a:lstStyle>
          <a:p>
            <a:pPr>
              <a:defRPr/>
            </a:pPr>
            <a:fld id="{35352116-6590-4D91-9F26-3FD0A8DED45E}" type="slidenum">
              <a:rPr lang="en-CA"/>
              <a:pPr>
                <a:defRPr/>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6" name="Freeform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7" name="Right Triangle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pPr>
              <a:defRPr/>
            </a:pPr>
            <a:fld id="{86D22066-A30C-4363-A9AC-0BD1339ADF42}" type="datetimeFigureOut">
              <a:rPr lang="en-CA"/>
              <a:pPr>
                <a:defRPr/>
              </a:pPr>
              <a:t>30/03/2011</a:t>
            </a:fld>
            <a:endParaRPr lang="en-CA"/>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CA"/>
          </a:p>
        </p:txBody>
      </p:sp>
      <p:sp>
        <p:nvSpPr>
          <p:cNvPr id="13" name="Slide Number Placeholder 6"/>
          <p:cNvSpPr>
            <a:spLocks noGrp="1"/>
          </p:cNvSpPr>
          <p:nvPr>
            <p:ph type="sldNum" sz="quarter" idx="12"/>
          </p:nvPr>
        </p:nvSpPr>
        <p:spPr/>
        <p:txBody>
          <a:bodyPr/>
          <a:lstStyle>
            <a:lvl1pPr>
              <a:defRPr smtClean="0">
                <a:solidFill>
                  <a:schemeClr val="tx1"/>
                </a:solidFill>
              </a:defRPr>
            </a:lvl1pPr>
            <a:extLst/>
          </a:lstStyle>
          <a:p>
            <a:pPr>
              <a:defRPr/>
            </a:pPr>
            <a:fld id="{70991A7C-096D-4A39-88FF-C1ABE280445E}" type="slidenum">
              <a:rPr lang="en-CA"/>
              <a:pPr>
                <a:defRPr/>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79EB151-20D8-47DE-AB8C-2189F3AF3156}" type="datetimeFigureOut">
              <a:rPr lang="en-CA"/>
              <a:pPr>
                <a:defRPr/>
              </a:pPr>
              <a:t>30/03/2011</a:t>
            </a:fld>
            <a:endParaRPr lang="en-CA"/>
          </a:p>
        </p:txBody>
      </p:sp>
      <p:sp>
        <p:nvSpPr>
          <p:cNvPr id="5" name="Footer Placeholder 21"/>
          <p:cNvSpPr>
            <a:spLocks noGrp="1"/>
          </p:cNvSpPr>
          <p:nvPr>
            <p:ph type="ftr" sz="quarter" idx="11"/>
          </p:nvPr>
        </p:nvSpPr>
        <p:spPr/>
        <p:txBody>
          <a:bodyPr/>
          <a:lstStyle>
            <a:lvl1pPr>
              <a:defRPr/>
            </a:lvl1pPr>
          </a:lstStyle>
          <a:p>
            <a:pPr>
              <a:defRPr/>
            </a:pPr>
            <a:endParaRPr lang="en-CA"/>
          </a:p>
        </p:txBody>
      </p:sp>
      <p:sp>
        <p:nvSpPr>
          <p:cNvPr id="6" name="Slide Number Placeholder 17"/>
          <p:cNvSpPr>
            <a:spLocks noGrp="1"/>
          </p:cNvSpPr>
          <p:nvPr>
            <p:ph type="sldNum" sz="quarter" idx="12"/>
          </p:nvPr>
        </p:nvSpPr>
        <p:spPr/>
        <p:txBody>
          <a:bodyPr/>
          <a:lstStyle>
            <a:lvl1pPr>
              <a:defRPr/>
            </a:lvl1pPr>
          </a:lstStyle>
          <a:p>
            <a:pPr>
              <a:defRPr/>
            </a:pPr>
            <a:fld id="{3F1BF474-3AB5-49C9-A8D7-3072BD00DC83}"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ABBFF9F-7727-44C4-9C4C-B1647718C4DF}" type="datetimeFigureOut">
              <a:rPr lang="en-CA"/>
              <a:pPr>
                <a:defRPr/>
              </a:pPr>
              <a:t>30/03/2011</a:t>
            </a:fld>
            <a:endParaRPr lang="en-CA"/>
          </a:p>
        </p:txBody>
      </p:sp>
      <p:sp>
        <p:nvSpPr>
          <p:cNvPr id="5" name="Footer Placeholder 21"/>
          <p:cNvSpPr>
            <a:spLocks noGrp="1"/>
          </p:cNvSpPr>
          <p:nvPr>
            <p:ph type="ftr" sz="quarter" idx="11"/>
          </p:nvPr>
        </p:nvSpPr>
        <p:spPr/>
        <p:txBody>
          <a:bodyPr/>
          <a:lstStyle>
            <a:lvl1pPr>
              <a:defRPr/>
            </a:lvl1pPr>
          </a:lstStyle>
          <a:p>
            <a:pPr>
              <a:defRPr/>
            </a:pPr>
            <a:endParaRPr lang="en-CA"/>
          </a:p>
        </p:txBody>
      </p:sp>
      <p:sp>
        <p:nvSpPr>
          <p:cNvPr id="6" name="Slide Number Placeholder 17"/>
          <p:cNvSpPr>
            <a:spLocks noGrp="1"/>
          </p:cNvSpPr>
          <p:nvPr>
            <p:ph type="sldNum" sz="quarter" idx="12"/>
          </p:nvPr>
        </p:nvSpPr>
        <p:spPr/>
        <p:txBody>
          <a:bodyPr/>
          <a:lstStyle>
            <a:lvl1pPr>
              <a:defRPr/>
            </a:lvl1pPr>
          </a:lstStyle>
          <a:p>
            <a:pPr>
              <a:defRPr/>
            </a:pPr>
            <a:fld id="{C85BFB11-A673-4CCE-87F6-747F1C699563}"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defRPr>
            </a:lvl1pPr>
            <a:extLst/>
          </a:lstStyle>
          <a:p>
            <a:pPr>
              <a:defRPr/>
            </a:pPr>
            <a:fld id="{D6D68319-076D-445D-A932-6737A6B0BF4F}" type="datetimeFigureOut">
              <a:rPr lang="en-CA"/>
              <a:pPr>
                <a:defRPr/>
              </a:pPr>
              <a:t>30/03/2011</a:t>
            </a:fld>
            <a:endParaRPr lang="en-CA"/>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endParaRPr lang="en-CA"/>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defRPr>
            </a:lvl1pPr>
            <a:extLst/>
          </a:lstStyle>
          <a:p>
            <a:pPr>
              <a:defRPr/>
            </a:pPr>
            <a:fld id="{30137286-A2E1-4BF8-BE9F-756DE09C283B}"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08" r:id="rId1"/>
    <p:sldLayoutId id="2147483704" r:id="rId2"/>
    <p:sldLayoutId id="2147483709" r:id="rId3"/>
    <p:sldLayoutId id="2147483710" r:id="rId4"/>
    <p:sldLayoutId id="2147483711" r:id="rId5"/>
    <p:sldLayoutId id="2147483712" r:id="rId6"/>
    <p:sldLayoutId id="2147483705" r:id="rId7"/>
    <p:sldLayoutId id="2147483713" r:id="rId8"/>
    <p:sldLayoutId id="2147483714" r:id="rId9"/>
    <p:sldLayoutId id="2147483706" r:id="rId10"/>
    <p:sldLayoutId id="2147483707"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scilearn.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764704"/>
            <a:ext cx="7772400" cy="4320480"/>
          </a:xfrm>
        </p:spPr>
        <p:txBody>
          <a:bodyPr/>
          <a:lstStyle/>
          <a:p>
            <a:pPr fontAlgn="auto">
              <a:spcAft>
                <a:spcPts val="0"/>
              </a:spcAft>
              <a:defRPr/>
            </a:pPr>
            <a:r>
              <a:rPr lang="en-CA" dirty="0" smtClean="0">
                <a:latin typeface="Cooper Black" pitchFamily="18" charset="0"/>
              </a:rPr>
              <a:t>First Nation Student Success Program Mushkegowuk Communities </a:t>
            </a:r>
            <a:br>
              <a:rPr lang="en-CA" dirty="0" smtClean="0">
                <a:latin typeface="Cooper Black" pitchFamily="18" charset="0"/>
              </a:rPr>
            </a:br>
            <a:r>
              <a:rPr lang="en-CA" dirty="0" smtClean="0">
                <a:latin typeface="Cooper Black" pitchFamily="18" charset="0"/>
              </a:rPr>
              <a:t>March 2011</a:t>
            </a:r>
            <a:endParaRPr lang="en-CA" dirty="0">
              <a:latin typeface="Cooper Black" pitchFamily="18" charset="0"/>
            </a:endParaRPr>
          </a:p>
        </p:txBody>
      </p:sp>
      <p:pic>
        <p:nvPicPr>
          <p:cNvPr id="3" name="Picture 2" descr="OE..gif"/>
          <p:cNvPicPr>
            <a:picLocks noChangeAspect="1"/>
          </p:cNvPicPr>
          <p:nvPr/>
        </p:nvPicPr>
        <p:blipFill>
          <a:blip r:embed="rId2" cstate="print"/>
          <a:stretch>
            <a:fillRect/>
          </a:stretch>
        </p:blipFill>
        <p:spPr>
          <a:xfrm>
            <a:off x="539552" y="2276872"/>
            <a:ext cx="2363419" cy="23762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CA" dirty="0" smtClean="0">
                <a:latin typeface="Cooper Black" pitchFamily="18" charset="0"/>
              </a:rPr>
              <a:t>Geographical Area</a:t>
            </a:r>
            <a:endParaRPr lang="en-CA" dirty="0">
              <a:latin typeface="Cooper Black" pitchFamily="18" charset="0"/>
            </a:endParaRPr>
          </a:p>
        </p:txBody>
      </p:sp>
      <p:pic>
        <p:nvPicPr>
          <p:cNvPr id="15362" name="il_fi" descr="http://www2.ebtech.net/~birdman/hbmap2.gif"/>
          <p:cNvPicPr>
            <a:picLocks noGrp="1"/>
          </p:cNvPicPr>
          <p:nvPr>
            <p:ph idx="1"/>
          </p:nvPr>
        </p:nvPicPr>
        <p:blipFill>
          <a:blip r:embed="rId2" cstate="print"/>
          <a:srcRect/>
          <a:stretch>
            <a:fillRect/>
          </a:stretch>
        </p:blipFill>
        <p:spPr>
          <a:xfrm>
            <a:off x="2484438" y="1989138"/>
            <a:ext cx="3959225" cy="2936875"/>
          </a:xfrm>
        </p:spPr>
      </p:pic>
      <p:sp>
        <p:nvSpPr>
          <p:cNvPr id="15363" name="TextBox 4"/>
          <p:cNvSpPr txBox="1">
            <a:spLocks noChangeArrowheads="1"/>
          </p:cNvSpPr>
          <p:nvPr/>
        </p:nvSpPr>
        <p:spPr bwMode="auto">
          <a:xfrm>
            <a:off x="467544" y="2420888"/>
            <a:ext cx="1800225" cy="1200329"/>
          </a:xfrm>
          <a:prstGeom prst="rect">
            <a:avLst/>
          </a:prstGeom>
          <a:noFill/>
          <a:ln w="9525">
            <a:noFill/>
            <a:miter lim="800000"/>
            <a:headEnd/>
            <a:tailEnd/>
          </a:ln>
        </p:spPr>
        <p:txBody>
          <a:bodyPr>
            <a:spAutoFit/>
          </a:bodyPr>
          <a:lstStyle/>
          <a:p>
            <a:r>
              <a:rPr lang="en-CA" sz="2400" dirty="0">
                <a:latin typeface="Lucida Sans Unicode" pitchFamily="34" charset="0"/>
              </a:rPr>
              <a:t>Where is James Bay anyways? </a:t>
            </a:r>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CA" dirty="0" smtClean="0">
                <a:latin typeface="Cooper Black" pitchFamily="18" charset="0"/>
              </a:rPr>
              <a:t>West Side of James Bay </a:t>
            </a:r>
            <a:endParaRPr lang="en-CA" dirty="0">
              <a:latin typeface="Cooper Black" pitchFamily="18" charset="0"/>
            </a:endParaRPr>
          </a:p>
        </p:txBody>
      </p:sp>
      <p:pic>
        <p:nvPicPr>
          <p:cNvPr id="16386" name="il_fi" descr="http://knol.google.com/k/-/-/xgb5ec24d16q/3geswf/jamesbay.gif"/>
          <p:cNvPicPr>
            <a:picLocks noGrp="1"/>
          </p:cNvPicPr>
          <p:nvPr>
            <p:ph idx="1"/>
          </p:nvPr>
        </p:nvPicPr>
        <p:blipFill>
          <a:blip r:embed="rId2" cstate="print"/>
          <a:srcRect/>
          <a:stretch>
            <a:fillRect/>
          </a:stretch>
        </p:blipFill>
        <p:spPr>
          <a:xfrm>
            <a:off x="2581275" y="1484313"/>
            <a:ext cx="4511675" cy="3879850"/>
          </a:xfrm>
        </p:spPr>
      </p:pic>
      <p:sp>
        <p:nvSpPr>
          <p:cNvPr id="16387" name="TextBox 5"/>
          <p:cNvSpPr txBox="1">
            <a:spLocks noChangeArrowheads="1"/>
          </p:cNvSpPr>
          <p:nvPr/>
        </p:nvSpPr>
        <p:spPr bwMode="auto">
          <a:xfrm>
            <a:off x="684213" y="2492375"/>
            <a:ext cx="1366837" cy="369888"/>
          </a:xfrm>
          <a:prstGeom prst="rect">
            <a:avLst/>
          </a:prstGeom>
          <a:noFill/>
          <a:ln w="9525">
            <a:noFill/>
            <a:miter lim="800000"/>
            <a:headEnd/>
            <a:tailEnd/>
          </a:ln>
        </p:spPr>
        <p:txBody>
          <a:bodyPr>
            <a:spAutoFit/>
          </a:bodyPr>
          <a:lstStyle/>
          <a:p>
            <a:endParaRPr lang="en-CA">
              <a:latin typeface="Lucida Sans Unicode" pitchFamily="34" charset="0"/>
            </a:endParaRPr>
          </a:p>
        </p:txBody>
      </p:sp>
      <p:sp>
        <p:nvSpPr>
          <p:cNvPr id="16388" name="TextBox 6"/>
          <p:cNvSpPr txBox="1">
            <a:spLocks noChangeArrowheads="1"/>
          </p:cNvSpPr>
          <p:nvPr/>
        </p:nvSpPr>
        <p:spPr bwMode="auto">
          <a:xfrm>
            <a:off x="611188" y="2708275"/>
            <a:ext cx="1728787" cy="369888"/>
          </a:xfrm>
          <a:prstGeom prst="rect">
            <a:avLst/>
          </a:prstGeom>
          <a:noFill/>
          <a:ln w="9525">
            <a:noFill/>
            <a:miter lim="800000"/>
            <a:headEnd/>
            <a:tailEnd/>
          </a:ln>
        </p:spPr>
        <p:txBody>
          <a:bodyPr>
            <a:spAutoFit/>
          </a:bodyPr>
          <a:lstStyle/>
          <a:p>
            <a:r>
              <a:rPr lang="en-CA" b="1" dirty="0">
                <a:latin typeface="Lucida Sans Unicode" pitchFamily="34" charset="0"/>
              </a:rPr>
              <a:t>Attawapiskat</a:t>
            </a:r>
          </a:p>
        </p:txBody>
      </p:sp>
      <p:sp>
        <p:nvSpPr>
          <p:cNvPr id="16389" name="TextBox 7"/>
          <p:cNvSpPr txBox="1">
            <a:spLocks noChangeArrowheads="1"/>
          </p:cNvSpPr>
          <p:nvPr/>
        </p:nvSpPr>
        <p:spPr bwMode="auto">
          <a:xfrm>
            <a:off x="3419475" y="5589588"/>
            <a:ext cx="1873250" cy="368300"/>
          </a:xfrm>
          <a:prstGeom prst="rect">
            <a:avLst/>
          </a:prstGeom>
          <a:noFill/>
          <a:ln w="9525">
            <a:noFill/>
            <a:miter lim="800000"/>
            <a:headEnd/>
            <a:tailEnd/>
          </a:ln>
        </p:spPr>
        <p:txBody>
          <a:bodyPr>
            <a:spAutoFit/>
          </a:bodyPr>
          <a:lstStyle/>
          <a:p>
            <a:r>
              <a:rPr lang="en-CA" b="1" dirty="0">
                <a:latin typeface="Lucida Sans Unicode" pitchFamily="34" charset="0"/>
              </a:rPr>
              <a:t>Moose Factory </a:t>
            </a:r>
          </a:p>
        </p:txBody>
      </p:sp>
      <p:sp>
        <p:nvSpPr>
          <p:cNvPr id="16390" name="TextBox 8"/>
          <p:cNvSpPr txBox="1">
            <a:spLocks noChangeArrowheads="1"/>
          </p:cNvSpPr>
          <p:nvPr/>
        </p:nvSpPr>
        <p:spPr bwMode="auto">
          <a:xfrm>
            <a:off x="611188" y="3500438"/>
            <a:ext cx="1800225" cy="369887"/>
          </a:xfrm>
          <a:prstGeom prst="rect">
            <a:avLst/>
          </a:prstGeom>
          <a:noFill/>
          <a:ln w="9525">
            <a:noFill/>
            <a:miter lim="800000"/>
            <a:headEnd/>
            <a:tailEnd/>
          </a:ln>
        </p:spPr>
        <p:txBody>
          <a:bodyPr>
            <a:spAutoFit/>
          </a:bodyPr>
          <a:lstStyle/>
          <a:p>
            <a:r>
              <a:rPr lang="en-CA" b="1" dirty="0">
                <a:latin typeface="Lucida Sans Unicode" pitchFamily="34" charset="0"/>
              </a:rPr>
              <a:t>Fort Albany</a:t>
            </a:r>
          </a:p>
        </p:txBody>
      </p:sp>
      <p:sp>
        <p:nvSpPr>
          <p:cNvPr id="16391" name="TextBox 9"/>
          <p:cNvSpPr txBox="1">
            <a:spLocks noChangeArrowheads="1"/>
          </p:cNvSpPr>
          <p:nvPr/>
        </p:nvSpPr>
        <p:spPr bwMode="auto">
          <a:xfrm>
            <a:off x="684213" y="4221163"/>
            <a:ext cx="1800225" cy="369887"/>
          </a:xfrm>
          <a:prstGeom prst="rect">
            <a:avLst/>
          </a:prstGeom>
          <a:noFill/>
          <a:ln w="9525">
            <a:noFill/>
            <a:miter lim="800000"/>
            <a:headEnd/>
            <a:tailEnd/>
          </a:ln>
        </p:spPr>
        <p:txBody>
          <a:bodyPr>
            <a:spAutoFit/>
          </a:bodyPr>
          <a:lstStyle/>
          <a:p>
            <a:r>
              <a:rPr lang="en-CA" b="1" dirty="0" err="1">
                <a:latin typeface="Lucida Sans Unicode" pitchFamily="34" charset="0"/>
              </a:rPr>
              <a:t>Kashechewan</a:t>
            </a:r>
            <a:endParaRPr lang="en-CA" b="1" dirty="0">
              <a:latin typeface="Lucida Sans Unicode" pitchFamily="34" charset="0"/>
            </a:endParaRPr>
          </a:p>
        </p:txBody>
      </p:sp>
      <p:cxnSp>
        <p:nvCxnSpPr>
          <p:cNvPr id="12" name="Straight Arrow Connector 11"/>
          <p:cNvCxnSpPr/>
          <p:nvPr/>
        </p:nvCxnSpPr>
        <p:spPr>
          <a:xfrm>
            <a:off x="2195513" y="2997200"/>
            <a:ext cx="1584325" cy="503238"/>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051050" y="3716338"/>
            <a:ext cx="1800225" cy="360362"/>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411413" y="4292600"/>
            <a:ext cx="2016125" cy="21590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flipH="1" flipV="1">
            <a:off x="4356100" y="5013326"/>
            <a:ext cx="574675" cy="43180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Attawapiskat </a:t>
            </a:r>
            <a:endParaRPr lang="en-CA" dirty="0"/>
          </a:p>
        </p:txBody>
      </p:sp>
      <p:pic>
        <p:nvPicPr>
          <p:cNvPr id="8" name="Content Placeholder 7"/>
          <p:cNvPicPr>
            <a:picLocks noGrp="1"/>
          </p:cNvPicPr>
          <p:nvPr>
            <p:ph idx="1"/>
          </p:nvPr>
        </p:nvPicPr>
        <p:blipFill>
          <a:blip r:embed="rId2" cstate="print"/>
          <a:stretch>
            <a:fillRect/>
          </a:stretch>
        </p:blipFill>
        <p:spPr>
          <a:xfrm>
            <a:off x="395536" y="1268760"/>
            <a:ext cx="5334000" cy="3295650"/>
          </a:xfrm>
          <a:prstGeom prst="rect">
            <a:avLst/>
          </a:prstGeom>
        </p:spPr>
      </p:pic>
      <p:pic>
        <p:nvPicPr>
          <p:cNvPr id="9" name="Picture 8"/>
          <p:cNvPicPr/>
          <p:nvPr/>
        </p:nvPicPr>
        <p:blipFill>
          <a:blip r:embed="rId3" cstate="print"/>
          <a:stretch>
            <a:fillRect/>
          </a:stretch>
        </p:blipFill>
        <p:spPr>
          <a:xfrm>
            <a:off x="5004048" y="3933056"/>
            <a:ext cx="3476625" cy="2263558"/>
          </a:xfrm>
          <a:prstGeom prst="rect">
            <a:avLst/>
          </a:prstGeom>
        </p:spPr>
      </p:pic>
      <p:sp>
        <p:nvSpPr>
          <p:cNvPr id="10" name="Rounded Rectangle 9"/>
          <p:cNvSpPr/>
          <p:nvPr/>
        </p:nvSpPr>
        <p:spPr>
          <a:xfrm>
            <a:off x="6228184" y="1340768"/>
            <a:ext cx="2592288" cy="18722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b="1" dirty="0" smtClean="0"/>
              <a:t>Portables  </a:t>
            </a:r>
          </a:p>
          <a:p>
            <a:pPr algn="ctr"/>
            <a:endParaRPr lang="en-CA" b="1" dirty="0" smtClean="0"/>
          </a:p>
          <a:p>
            <a:pPr algn="ctr"/>
            <a:r>
              <a:rPr lang="en-CA" b="1" dirty="0" smtClean="0"/>
              <a:t>400+ Students </a:t>
            </a:r>
            <a:endParaRPr lang="en-CA" b="1" dirty="0"/>
          </a:p>
        </p:txBody>
      </p:sp>
    </p:spTree>
  </p:cSld>
  <p:clrMapOvr>
    <a:masterClrMapping/>
  </p:clrMapOvr>
  <p:transition spd="slow">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99592" y="260648"/>
            <a:ext cx="7122120" cy="951259"/>
          </a:xfrm>
        </p:spPr>
        <p:txBody>
          <a:bodyPr>
            <a:noAutofit/>
          </a:bodyPr>
          <a:lstStyle/>
          <a:p>
            <a:pPr fontAlgn="auto">
              <a:spcAft>
                <a:spcPts val="0"/>
              </a:spcAft>
              <a:defRPr/>
            </a:pPr>
            <a:r>
              <a:rPr lang="en-CA" sz="2800" b="0" dirty="0" smtClean="0">
                <a:latin typeface="Cooper Black" pitchFamily="18" charset="0"/>
              </a:rPr>
              <a:t>OE FNSSP REPORTING STRUCTURE</a:t>
            </a:r>
            <a:endParaRPr lang="en-CA" sz="2800" b="0" dirty="0">
              <a:latin typeface="Cooper Black" pitchFamily="18" charset="0"/>
            </a:endParaRPr>
          </a:p>
        </p:txBody>
      </p:sp>
      <p:cxnSp>
        <p:nvCxnSpPr>
          <p:cNvPr id="8" name="Straight Arrow Connector 7"/>
          <p:cNvCxnSpPr/>
          <p:nvPr/>
        </p:nvCxnSpPr>
        <p:spPr>
          <a:xfrm rot="10800000">
            <a:off x="6084168" y="2564904"/>
            <a:ext cx="5032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4320605" y="1808187"/>
            <a:ext cx="3587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487" name="TextBox 12"/>
          <p:cNvSpPr txBox="1">
            <a:spLocks noChangeArrowheads="1"/>
          </p:cNvSpPr>
          <p:nvPr/>
        </p:nvSpPr>
        <p:spPr bwMode="auto">
          <a:xfrm>
            <a:off x="395288" y="2349500"/>
            <a:ext cx="1944687" cy="646113"/>
          </a:xfrm>
          <a:prstGeom prst="rect">
            <a:avLst/>
          </a:prstGeom>
          <a:noFill/>
          <a:ln w="9525">
            <a:noFill/>
            <a:miter lim="800000"/>
            <a:headEnd/>
            <a:tailEnd/>
          </a:ln>
        </p:spPr>
        <p:txBody>
          <a:bodyPr>
            <a:spAutoFit/>
          </a:bodyPr>
          <a:lstStyle/>
          <a:p>
            <a:r>
              <a:rPr lang="en-CA">
                <a:latin typeface="Lucida Sans Unicode" pitchFamily="34" charset="0"/>
              </a:rPr>
              <a:t>OE Principal’s Committee</a:t>
            </a:r>
          </a:p>
        </p:txBody>
      </p:sp>
      <p:cxnSp>
        <p:nvCxnSpPr>
          <p:cNvPr id="15" name="Straight Arrow Connector 14"/>
          <p:cNvCxnSpPr/>
          <p:nvPr/>
        </p:nvCxnSpPr>
        <p:spPr>
          <a:xfrm>
            <a:off x="2195736" y="2492896"/>
            <a:ext cx="57606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0489" name="TextBox 17"/>
          <p:cNvSpPr txBox="1">
            <a:spLocks noChangeArrowheads="1"/>
          </p:cNvSpPr>
          <p:nvPr/>
        </p:nvSpPr>
        <p:spPr bwMode="auto">
          <a:xfrm>
            <a:off x="-3060848" y="2996952"/>
            <a:ext cx="2735262" cy="584200"/>
          </a:xfrm>
          <a:prstGeom prst="rect">
            <a:avLst/>
          </a:prstGeom>
          <a:noFill/>
          <a:ln w="9525">
            <a:noFill/>
            <a:miter lim="800000"/>
            <a:headEnd/>
            <a:tailEnd/>
          </a:ln>
        </p:spPr>
        <p:txBody>
          <a:bodyPr>
            <a:spAutoFit/>
          </a:bodyPr>
          <a:lstStyle/>
          <a:p>
            <a:pPr algn="ctr"/>
            <a:r>
              <a:rPr lang="en-CA" sz="1600" b="1" dirty="0">
                <a:latin typeface="Lucida Sans Unicode" pitchFamily="34" charset="0"/>
              </a:rPr>
              <a:t>Bernice Kapashesit   </a:t>
            </a:r>
            <a:r>
              <a:rPr lang="en-CA" sz="1600" dirty="0">
                <a:latin typeface="Lucida Sans Unicode" pitchFamily="34" charset="0"/>
              </a:rPr>
              <a:t>FNSSP Program Manager </a:t>
            </a:r>
          </a:p>
        </p:txBody>
      </p:sp>
      <p:cxnSp>
        <p:nvCxnSpPr>
          <p:cNvPr id="21" name="Straight Arrow Connector 20"/>
          <p:cNvCxnSpPr/>
          <p:nvPr/>
        </p:nvCxnSpPr>
        <p:spPr>
          <a:xfrm rot="10800000">
            <a:off x="6084888" y="3500438"/>
            <a:ext cx="79057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124075" y="3573463"/>
            <a:ext cx="93503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flipH="1" flipV="1">
            <a:off x="4320605" y="3032323"/>
            <a:ext cx="36036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495" name="TextBox 34"/>
          <p:cNvSpPr txBox="1">
            <a:spLocks noChangeArrowheads="1"/>
          </p:cNvSpPr>
          <p:nvPr/>
        </p:nvSpPr>
        <p:spPr bwMode="auto">
          <a:xfrm>
            <a:off x="-2700808" y="3933056"/>
            <a:ext cx="2087563" cy="307777"/>
          </a:xfrm>
          <a:prstGeom prst="rect">
            <a:avLst/>
          </a:prstGeom>
          <a:noFill/>
          <a:ln w="9525">
            <a:noFill/>
            <a:miter lim="800000"/>
            <a:headEnd/>
            <a:tailEnd/>
          </a:ln>
        </p:spPr>
        <p:txBody>
          <a:bodyPr>
            <a:spAutoFit/>
          </a:bodyPr>
          <a:lstStyle/>
          <a:p>
            <a:endParaRPr lang="en-CA" sz="1400" dirty="0">
              <a:latin typeface="Lucida Sans Unicode" pitchFamily="34" charset="0"/>
            </a:endParaRPr>
          </a:p>
        </p:txBody>
      </p:sp>
      <p:cxnSp>
        <p:nvCxnSpPr>
          <p:cNvPr id="39" name="Straight Arrow Connector 38"/>
          <p:cNvCxnSpPr/>
          <p:nvPr/>
        </p:nvCxnSpPr>
        <p:spPr>
          <a:xfrm flipV="1">
            <a:off x="1979712" y="3933056"/>
            <a:ext cx="1152128" cy="2872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flipH="1" flipV="1">
            <a:off x="4320604" y="4184452"/>
            <a:ext cx="360363"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0800000">
            <a:off x="6012160" y="4005064"/>
            <a:ext cx="793180" cy="3609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flipH="1" flipV="1">
            <a:off x="-647724" y="4688284"/>
            <a:ext cx="2159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323528" y="2132856"/>
            <a:ext cx="172819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OE Principals Committee</a:t>
            </a:r>
            <a:endParaRPr lang="en-CA" dirty="0"/>
          </a:p>
        </p:txBody>
      </p:sp>
      <p:sp>
        <p:nvSpPr>
          <p:cNvPr id="35" name="Rectangle 34"/>
          <p:cNvSpPr/>
          <p:nvPr/>
        </p:nvSpPr>
        <p:spPr>
          <a:xfrm>
            <a:off x="6660232" y="1916832"/>
            <a:ext cx="216024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Consultants</a:t>
            </a:r>
          </a:p>
          <a:p>
            <a:pPr algn="ctr"/>
            <a:r>
              <a:rPr lang="en-CA" dirty="0" smtClean="0"/>
              <a:t>Jim Hollander</a:t>
            </a:r>
          </a:p>
          <a:p>
            <a:pPr algn="ctr"/>
            <a:r>
              <a:rPr lang="en-CA" dirty="0" smtClean="0"/>
              <a:t>Tom Steele</a:t>
            </a:r>
          </a:p>
          <a:p>
            <a:pPr algn="ctr"/>
            <a:r>
              <a:rPr lang="en-CA" dirty="0" smtClean="0"/>
              <a:t>Dr. Laurie </a:t>
            </a:r>
            <a:r>
              <a:rPr lang="en-CA" dirty="0" err="1" smtClean="0"/>
              <a:t>Bizero</a:t>
            </a:r>
            <a:endParaRPr lang="en-CA" dirty="0"/>
          </a:p>
        </p:txBody>
      </p:sp>
      <p:sp>
        <p:nvSpPr>
          <p:cNvPr id="36" name="Oval 35"/>
          <p:cNvSpPr/>
          <p:nvPr/>
        </p:nvSpPr>
        <p:spPr>
          <a:xfrm>
            <a:off x="6948264" y="3284984"/>
            <a:ext cx="1872208"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b="1" dirty="0" smtClean="0">
                <a:latin typeface="Lucida Sans Unicode" pitchFamily="34" charset="0"/>
              </a:rPr>
              <a:t>Trina Friday</a:t>
            </a:r>
            <a:r>
              <a:rPr lang="en-CA" sz="1400" dirty="0" smtClean="0">
                <a:latin typeface="Lucida Sans Unicode" pitchFamily="34" charset="0"/>
              </a:rPr>
              <a:t>,          Executive Assistant</a:t>
            </a:r>
            <a:r>
              <a:rPr lang="en-CA" dirty="0" smtClean="0">
                <a:latin typeface="Lucida Sans Unicode" pitchFamily="34" charset="0"/>
              </a:rPr>
              <a:t> </a:t>
            </a:r>
            <a:endParaRPr lang="en-CA" dirty="0">
              <a:latin typeface="Lucida Sans Unicode" pitchFamily="34" charset="0"/>
            </a:endParaRPr>
          </a:p>
        </p:txBody>
      </p:sp>
      <p:sp>
        <p:nvSpPr>
          <p:cNvPr id="37" name="Rectangle 36"/>
          <p:cNvSpPr/>
          <p:nvPr/>
        </p:nvSpPr>
        <p:spPr>
          <a:xfrm>
            <a:off x="1907704" y="1124744"/>
            <a:ext cx="5112568"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latin typeface="Lucida Sans Unicode" pitchFamily="34" charset="0"/>
              </a:rPr>
              <a:t>Omushkego Education Board of Directors </a:t>
            </a:r>
            <a:endParaRPr lang="en-CA" b="1" dirty="0">
              <a:latin typeface="Lucida Sans Unicode" pitchFamily="34" charset="0"/>
            </a:endParaRPr>
          </a:p>
        </p:txBody>
      </p:sp>
      <p:sp>
        <p:nvSpPr>
          <p:cNvPr id="41" name="Rectangle 40"/>
          <p:cNvSpPr/>
          <p:nvPr/>
        </p:nvSpPr>
        <p:spPr>
          <a:xfrm>
            <a:off x="3059832" y="2060848"/>
            <a:ext cx="302433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latin typeface="Lucida Sans Unicode" pitchFamily="34" charset="0"/>
              </a:rPr>
              <a:t>Donna </a:t>
            </a:r>
            <a:r>
              <a:rPr lang="en-CA" b="1" dirty="0" err="1" smtClean="0">
                <a:latin typeface="Lucida Sans Unicode" pitchFamily="34" charset="0"/>
              </a:rPr>
              <a:t>Seary</a:t>
            </a:r>
            <a:r>
              <a:rPr lang="en-CA" b="1" dirty="0" smtClean="0">
                <a:latin typeface="Lucida Sans Unicode" pitchFamily="34" charset="0"/>
              </a:rPr>
              <a:t>                    </a:t>
            </a:r>
            <a:r>
              <a:rPr lang="en-CA" dirty="0" smtClean="0">
                <a:latin typeface="Lucida Sans Unicode" pitchFamily="34" charset="0"/>
              </a:rPr>
              <a:t>OE Director of Education </a:t>
            </a:r>
            <a:endParaRPr lang="en-CA" dirty="0">
              <a:latin typeface="Lucida Sans Unicode" pitchFamily="34" charset="0"/>
            </a:endParaRPr>
          </a:p>
        </p:txBody>
      </p:sp>
      <p:sp>
        <p:nvSpPr>
          <p:cNvPr id="34" name="Oval 33"/>
          <p:cNvSpPr/>
          <p:nvPr/>
        </p:nvSpPr>
        <p:spPr>
          <a:xfrm>
            <a:off x="179512" y="3212976"/>
            <a:ext cx="1944216"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b="1" dirty="0" smtClean="0">
                <a:latin typeface="Lucida Sans Unicode" pitchFamily="34" charset="0"/>
              </a:rPr>
              <a:t>Lucyann Friday </a:t>
            </a:r>
            <a:r>
              <a:rPr lang="en-CA" sz="1400" dirty="0" smtClean="0">
                <a:latin typeface="Lucida Sans Unicode" pitchFamily="34" charset="0"/>
              </a:rPr>
              <a:t>Finance Clerk </a:t>
            </a:r>
            <a:endParaRPr lang="en-CA" sz="1400" dirty="0">
              <a:latin typeface="Lucida Sans Unicode" pitchFamily="34" charset="0"/>
            </a:endParaRPr>
          </a:p>
        </p:txBody>
      </p:sp>
      <p:sp>
        <p:nvSpPr>
          <p:cNvPr id="38" name="Rectangle 37"/>
          <p:cNvSpPr/>
          <p:nvPr/>
        </p:nvSpPr>
        <p:spPr>
          <a:xfrm>
            <a:off x="179512" y="4337720"/>
            <a:ext cx="2520280" cy="252028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1400" dirty="0">
              <a:solidFill>
                <a:schemeClr val="tx1"/>
              </a:solidFill>
              <a:latin typeface="Lucida Sans Unicode" pitchFamily="34" charset="0"/>
            </a:endParaRPr>
          </a:p>
        </p:txBody>
      </p:sp>
      <p:sp>
        <p:nvSpPr>
          <p:cNvPr id="44" name="TextBox 47"/>
          <p:cNvSpPr txBox="1">
            <a:spLocks noChangeArrowheads="1"/>
          </p:cNvSpPr>
          <p:nvPr/>
        </p:nvSpPr>
        <p:spPr bwMode="auto">
          <a:xfrm>
            <a:off x="251520" y="5085184"/>
            <a:ext cx="2376264" cy="738664"/>
          </a:xfrm>
          <a:prstGeom prst="rect">
            <a:avLst/>
          </a:prstGeom>
          <a:noFill/>
          <a:ln w="9525">
            <a:noFill/>
            <a:miter lim="800000"/>
            <a:headEnd/>
            <a:tailEnd/>
          </a:ln>
        </p:spPr>
        <p:txBody>
          <a:bodyPr wrap="square">
            <a:spAutoFit/>
          </a:bodyPr>
          <a:lstStyle/>
          <a:p>
            <a:r>
              <a:rPr lang="en-CA" sz="1400" b="1" dirty="0" smtClean="0">
                <a:latin typeface="Lucida Sans Unicode" pitchFamily="34" charset="0"/>
              </a:rPr>
              <a:t>Vicki Von </a:t>
            </a:r>
            <a:r>
              <a:rPr lang="en-CA" sz="1400" b="1" dirty="0" err="1" smtClean="0">
                <a:latin typeface="Lucida Sans Unicode" pitchFamily="34" charset="0"/>
              </a:rPr>
              <a:t>Zuben</a:t>
            </a:r>
            <a:r>
              <a:rPr lang="en-CA" sz="1400" b="1" dirty="0" smtClean="0">
                <a:latin typeface="Lucida Sans Unicode" pitchFamily="34" charset="0"/>
              </a:rPr>
              <a:t> </a:t>
            </a:r>
            <a:r>
              <a:rPr lang="en-CA" sz="1400" dirty="0" smtClean="0">
                <a:latin typeface="Lucida Sans Unicode" pitchFamily="34" charset="0"/>
              </a:rPr>
              <a:t>,    Literacy Coach </a:t>
            </a:r>
          </a:p>
          <a:p>
            <a:r>
              <a:rPr lang="en-CA" sz="1400" dirty="0" smtClean="0">
                <a:latin typeface="Lucida Sans Unicode" pitchFamily="34" charset="0"/>
              </a:rPr>
              <a:t>Vacant, Numeracy Coach</a:t>
            </a:r>
            <a:endParaRPr lang="en-CA" sz="1400" dirty="0">
              <a:latin typeface="Lucida Sans Unicode" pitchFamily="34" charset="0"/>
            </a:endParaRPr>
          </a:p>
        </p:txBody>
      </p:sp>
      <p:sp>
        <p:nvSpPr>
          <p:cNvPr id="45" name="TextBox 44"/>
          <p:cNvSpPr txBox="1"/>
          <p:nvPr/>
        </p:nvSpPr>
        <p:spPr>
          <a:xfrm>
            <a:off x="251520" y="4365104"/>
            <a:ext cx="2232248" cy="738664"/>
          </a:xfrm>
          <a:prstGeom prst="rect">
            <a:avLst/>
          </a:prstGeom>
          <a:noFill/>
        </p:spPr>
        <p:txBody>
          <a:bodyPr wrap="square" rtlCol="0">
            <a:spAutoFit/>
          </a:bodyPr>
          <a:lstStyle/>
          <a:p>
            <a:r>
              <a:rPr lang="en-CA" sz="1400" b="1" dirty="0" smtClean="0">
                <a:latin typeface="Lucida Sans Unicode" pitchFamily="34" charset="0"/>
              </a:rPr>
              <a:t>Susan Byron</a:t>
            </a:r>
            <a:r>
              <a:rPr lang="en-CA" sz="1400" dirty="0" smtClean="0">
                <a:latin typeface="Lucida Sans Unicode" pitchFamily="34" charset="0"/>
              </a:rPr>
              <a:t>, Student Success Planning     Co-ordinator </a:t>
            </a:r>
          </a:p>
        </p:txBody>
      </p:sp>
      <p:sp>
        <p:nvSpPr>
          <p:cNvPr id="46" name="TextBox 45"/>
          <p:cNvSpPr txBox="1"/>
          <p:nvPr/>
        </p:nvSpPr>
        <p:spPr>
          <a:xfrm>
            <a:off x="251520" y="5949280"/>
            <a:ext cx="2232248" cy="738664"/>
          </a:xfrm>
          <a:prstGeom prst="rect">
            <a:avLst/>
          </a:prstGeom>
          <a:noFill/>
        </p:spPr>
        <p:txBody>
          <a:bodyPr wrap="square" rtlCol="0">
            <a:spAutoFit/>
          </a:bodyPr>
          <a:lstStyle/>
          <a:p>
            <a:r>
              <a:rPr lang="en-CA" sz="1400" b="1" dirty="0" smtClean="0">
                <a:latin typeface="Lucida Sans Unicode" pitchFamily="34" charset="0"/>
              </a:rPr>
              <a:t>Lorna Redwood &amp; Marilyn Holmes</a:t>
            </a:r>
            <a:r>
              <a:rPr lang="en-CA" sz="1400" dirty="0" smtClean="0">
                <a:latin typeface="Lucida Sans Unicode" pitchFamily="34" charset="0"/>
              </a:rPr>
              <a:t>, Numeracy Advisors </a:t>
            </a:r>
            <a:endParaRPr lang="en-CA" sz="1400" dirty="0">
              <a:latin typeface="Lucida Sans Unicode" pitchFamily="34" charset="0"/>
            </a:endParaRPr>
          </a:p>
        </p:txBody>
      </p:sp>
      <p:sp>
        <p:nvSpPr>
          <p:cNvPr id="48" name="Rectangle 47"/>
          <p:cNvSpPr/>
          <p:nvPr/>
        </p:nvSpPr>
        <p:spPr>
          <a:xfrm>
            <a:off x="3491880" y="4481736"/>
            <a:ext cx="2232248" cy="2187624"/>
          </a:xfrm>
          <a:prstGeom prst="rect">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TextBox 50"/>
          <p:cNvSpPr txBox="1"/>
          <p:nvPr/>
        </p:nvSpPr>
        <p:spPr>
          <a:xfrm>
            <a:off x="3563888" y="4581128"/>
            <a:ext cx="2088232" cy="954107"/>
          </a:xfrm>
          <a:prstGeom prst="rect">
            <a:avLst/>
          </a:prstGeom>
          <a:noFill/>
        </p:spPr>
        <p:txBody>
          <a:bodyPr wrap="square" rtlCol="0">
            <a:spAutoFit/>
          </a:bodyPr>
          <a:lstStyle/>
          <a:p>
            <a:r>
              <a:rPr lang="en-CA" sz="1400" dirty="0" smtClean="0"/>
              <a:t>In 3</a:t>
            </a:r>
            <a:r>
              <a:rPr lang="en-CA" sz="1400" baseline="30000" dirty="0" smtClean="0"/>
              <a:t>rd</a:t>
            </a:r>
            <a:r>
              <a:rPr lang="en-CA" sz="1400" dirty="0" smtClean="0"/>
              <a:t> Year          Student Learning  Assessments               Co-ordinator</a:t>
            </a:r>
            <a:endParaRPr lang="en-CA" sz="1400" dirty="0"/>
          </a:p>
        </p:txBody>
      </p:sp>
      <p:sp>
        <p:nvSpPr>
          <p:cNvPr id="52" name="TextBox 51"/>
          <p:cNvSpPr txBox="1"/>
          <p:nvPr/>
        </p:nvSpPr>
        <p:spPr>
          <a:xfrm>
            <a:off x="3563888" y="5661248"/>
            <a:ext cx="1872208" cy="738664"/>
          </a:xfrm>
          <a:prstGeom prst="rect">
            <a:avLst/>
          </a:prstGeom>
          <a:noFill/>
        </p:spPr>
        <p:txBody>
          <a:bodyPr wrap="square" rtlCol="0">
            <a:spAutoFit/>
          </a:bodyPr>
          <a:lstStyle/>
          <a:p>
            <a:r>
              <a:rPr lang="en-CA" sz="1400" dirty="0" smtClean="0"/>
              <a:t>In 3</a:t>
            </a:r>
            <a:r>
              <a:rPr lang="en-CA" sz="1400" baseline="30000" dirty="0" smtClean="0"/>
              <a:t>rd</a:t>
            </a:r>
            <a:r>
              <a:rPr lang="en-CA" sz="1400" dirty="0" smtClean="0"/>
              <a:t> Year       Student Learning Assessments Trainer </a:t>
            </a:r>
            <a:endParaRPr lang="en-CA" sz="1400" dirty="0"/>
          </a:p>
        </p:txBody>
      </p:sp>
      <p:sp>
        <p:nvSpPr>
          <p:cNvPr id="53" name="Rectangle 52"/>
          <p:cNvSpPr/>
          <p:nvPr/>
        </p:nvSpPr>
        <p:spPr>
          <a:xfrm>
            <a:off x="5940152" y="4437112"/>
            <a:ext cx="2952328" cy="223224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TextBox 53"/>
          <p:cNvSpPr txBox="1"/>
          <p:nvPr/>
        </p:nvSpPr>
        <p:spPr>
          <a:xfrm>
            <a:off x="6012160" y="4509120"/>
            <a:ext cx="2664296" cy="2031325"/>
          </a:xfrm>
          <a:prstGeom prst="rect">
            <a:avLst/>
          </a:prstGeom>
          <a:noFill/>
        </p:spPr>
        <p:txBody>
          <a:bodyPr wrap="square" rtlCol="0">
            <a:spAutoFit/>
          </a:bodyPr>
          <a:lstStyle/>
          <a:p>
            <a:r>
              <a:rPr lang="en-CA" sz="1400" b="1" dirty="0" smtClean="0">
                <a:latin typeface="Lucida Sans Unicode" pitchFamily="34" charset="0"/>
              </a:rPr>
              <a:t>Michael </a:t>
            </a:r>
            <a:r>
              <a:rPr lang="en-CA" sz="1400" b="1" dirty="0" err="1" smtClean="0">
                <a:latin typeface="Lucida Sans Unicode" pitchFamily="34" charset="0"/>
              </a:rPr>
              <a:t>Adekunle</a:t>
            </a:r>
            <a:r>
              <a:rPr lang="en-CA" sz="1400" b="1" dirty="0" smtClean="0">
                <a:latin typeface="Lucida Sans Unicode" pitchFamily="34" charset="0"/>
              </a:rPr>
              <a:t>        </a:t>
            </a:r>
            <a:r>
              <a:rPr lang="en-CA" sz="1400" dirty="0" smtClean="0">
                <a:latin typeface="Lucida Sans Unicode" pitchFamily="34" charset="0"/>
              </a:rPr>
              <a:t>School &amp; Student Performance Measurement                Co-ordinator </a:t>
            </a:r>
          </a:p>
          <a:p>
            <a:endParaRPr lang="en-CA" sz="1400" dirty="0" smtClean="0">
              <a:latin typeface="Lucida Sans Unicode" pitchFamily="34" charset="0"/>
            </a:endParaRPr>
          </a:p>
          <a:p>
            <a:r>
              <a:rPr lang="en-CA" sz="1400" b="1" dirty="0" smtClean="0">
                <a:latin typeface="Lucida Sans Unicode" pitchFamily="34" charset="0"/>
              </a:rPr>
              <a:t>Debbie </a:t>
            </a:r>
            <a:r>
              <a:rPr lang="en-CA" sz="1400" b="1" dirty="0" err="1" smtClean="0">
                <a:latin typeface="Lucida Sans Unicode" pitchFamily="34" charset="0"/>
              </a:rPr>
              <a:t>Corston</a:t>
            </a:r>
            <a:r>
              <a:rPr lang="en-CA" sz="1400" dirty="0" smtClean="0">
                <a:latin typeface="Lucida Sans Unicode" pitchFamily="34" charset="0"/>
              </a:rPr>
              <a:t>, Data Clerk</a:t>
            </a:r>
          </a:p>
          <a:p>
            <a:endParaRPr lang="en-CA" sz="1400" dirty="0" smtClean="0">
              <a:latin typeface="Lucida Sans Unicode" pitchFamily="34" charset="0"/>
            </a:endParaRPr>
          </a:p>
          <a:p>
            <a:r>
              <a:rPr lang="en-CA" sz="1400" b="1" dirty="0" smtClean="0">
                <a:latin typeface="Lucida Sans Unicode" pitchFamily="34" charset="0"/>
              </a:rPr>
              <a:t>Vacant</a:t>
            </a:r>
            <a:r>
              <a:rPr lang="en-CA" sz="1400" dirty="0" smtClean="0">
                <a:latin typeface="Lucida Sans Unicode" pitchFamily="34" charset="0"/>
              </a:rPr>
              <a:t>, Data Management Trainer </a:t>
            </a:r>
            <a:endParaRPr lang="en-CA" sz="1400" dirty="0">
              <a:latin typeface="Lucida Sans Unicode" pitchFamily="34" charset="0"/>
            </a:endParaRPr>
          </a:p>
        </p:txBody>
      </p:sp>
      <p:sp>
        <p:nvSpPr>
          <p:cNvPr id="55" name="Rounded Rectangle 54"/>
          <p:cNvSpPr/>
          <p:nvPr/>
        </p:nvSpPr>
        <p:spPr>
          <a:xfrm>
            <a:off x="3131840" y="3284984"/>
            <a:ext cx="2952328" cy="576064"/>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smtClean="0"/>
              <a:t>Bernice Kapashesit, FNSSP Program Manager</a:t>
            </a:r>
            <a:endParaRPr lang="en-CA" dirty="0"/>
          </a:p>
        </p:txBody>
      </p:sp>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Fort Albany</a:t>
            </a:r>
            <a:endParaRPr lang="en-CA" dirty="0"/>
          </a:p>
        </p:txBody>
      </p:sp>
      <p:pic>
        <p:nvPicPr>
          <p:cNvPr id="4" name="Content Placeholder 3"/>
          <p:cNvPicPr>
            <a:picLocks noGrp="1"/>
          </p:cNvPicPr>
          <p:nvPr>
            <p:ph idx="1"/>
          </p:nvPr>
        </p:nvPicPr>
        <p:blipFill>
          <a:blip r:embed="rId2" cstate="print"/>
          <a:stretch>
            <a:fillRect/>
          </a:stretch>
        </p:blipFill>
        <p:spPr>
          <a:xfrm>
            <a:off x="1475656" y="2060848"/>
            <a:ext cx="5306144" cy="2592288"/>
          </a:xfrm>
          <a:prstGeom prst="rect">
            <a:avLst/>
          </a:prstGeom>
        </p:spPr>
      </p:pic>
      <p:sp>
        <p:nvSpPr>
          <p:cNvPr id="5" name="Rectangle 4"/>
          <p:cNvSpPr/>
          <p:nvPr/>
        </p:nvSpPr>
        <p:spPr>
          <a:xfrm>
            <a:off x="3131840" y="4869160"/>
            <a:ext cx="5328592" cy="14401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b="1" dirty="0" err="1" smtClean="0"/>
              <a:t>Peetabeck</a:t>
            </a:r>
            <a:r>
              <a:rPr lang="en-CA" b="1" dirty="0" smtClean="0"/>
              <a:t> Academy </a:t>
            </a:r>
          </a:p>
          <a:p>
            <a:pPr algn="ctr"/>
            <a:r>
              <a:rPr lang="en-CA" dirty="0" smtClean="0"/>
              <a:t>– School &amp; Community just celebrated 10</a:t>
            </a:r>
            <a:r>
              <a:rPr lang="en-CA" baseline="30000" dirty="0" smtClean="0"/>
              <a:t>th</a:t>
            </a:r>
            <a:r>
              <a:rPr lang="en-CA" dirty="0" smtClean="0"/>
              <a:t> Year Anniversary – services both Elementary &amp; Secondary Students </a:t>
            </a:r>
            <a:endParaRPr lang="en-CA" dirty="0"/>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79" name="Group 75"/>
          <p:cNvGraphicFramePr>
            <a:graphicFrameLocks noGrp="1"/>
          </p:cNvGraphicFramePr>
          <p:nvPr>
            <p:ph idx="1"/>
          </p:nvPr>
        </p:nvGraphicFramePr>
        <p:xfrm>
          <a:off x="468313" y="1028700"/>
          <a:ext cx="8229600" cy="4274187"/>
        </p:xfrm>
        <a:graphic>
          <a:graphicData uri="http://schemas.openxmlformats.org/drawingml/2006/table">
            <a:tbl>
              <a:tblPr/>
              <a:tblGrid>
                <a:gridCol w="1366837"/>
                <a:gridCol w="2592388"/>
                <a:gridCol w="1368425"/>
                <a:gridCol w="1728787"/>
                <a:gridCol w="1173163"/>
              </a:tblGrid>
              <a:tr h="4016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CA" sz="1600" b="1" i="0" u="none" strike="noStrike" cap="none" normalizeH="0" baseline="0" dirty="0" smtClean="0">
                          <a:ln>
                            <a:noFill/>
                          </a:ln>
                          <a:solidFill>
                            <a:srgbClr val="FFFFFF"/>
                          </a:solidFill>
                          <a:effectLst/>
                          <a:latin typeface="Calibri" pitchFamily="34" charset="0"/>
                          <a:ea typeface="Calibri" pitchFamily="34" charset="0"/>
                          <a:cs typeface="Times New Roman" pitchFamily="18" charset="0"/>
                        </a:rPr>
                        <a:t>COMMUNITY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CA"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rPr>
                        <a:t>SCHOOLS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CA"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rPr>
                        <a:t># of      Teachers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CA"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rPr>
                        <a:t># of              Support Staff</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CA"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rPr>
                        <a:t># of Students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016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Attawapiskat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JR Nakogee Elementary School</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21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24</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425</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4016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Attawapiskat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Vezina Secondary School</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21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31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162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016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Fort Albany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Peetabeck Academy Elementary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 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120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921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Fort Albany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Peetabeck Academy Secondary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 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 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  52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572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Kashechewan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St. Andrew’s Elementary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21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17</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412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7112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Kashechewan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Francine J. Wesley Secondary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6</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134</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175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Moose Factory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Delores D. Echum Composite School Grades 9-12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15</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Lucida Sans Unicode" pitchFamily="34" charset="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0" i="0" u="none" strike="noStrike" cap="none" normalizeH="0" baseline="0" smtClean="0">
                          <a:ln>
                            <a:noFill/>
                          </a:ln>
                          <a:solidFill>
                            <a:srgbClr val="000000"/>
                          </a:solidFill>
                          <a:effectLst/>
                          <a:latin typeface="Lucida Sans Unicode" pitchFamily="34" charset="0"/>
                        </a:rPr>
                        <a:t>150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175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2400" b="1"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TOTAL</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2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7 Schools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CA" sz="24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108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0" i="0" u="none" strike="noStrike" cap="none" normalizeH="0" baseline="0" dirty="0" smtClean="0">
                          <a:ln>
                            <a:noFill/>
                          </a:ln>
                          <a:solidFill>
                            <a:srgbClr val="000000"/>
                          </a:solidFill>
                          <a:effectLst/>
                          <a:latin typeface="Lucida Sans Unicode" pitchFamily="34" charset="0"/>
                        </a:rPr>
                        <a:t>108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0" i="0" u="none" strike="noStrike" cap="none" normalizeH="0" baseline="0" dirty="0" smtClean="0">
                          <a:ln>
                            <a:noFill/>
                          </a:ln>
                          <a:solidFill>
                            <a:srgbClr val="000000"/>
                          </a:solidFill>
                          <a:effectLst/>
                          <a:latin typeface="Lucida Sans Unicode" pitchFamily="34" charset="0"/>
                        </a:rPr>
                        <a:t>1455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3" name="Title 2"/>
          <p:cNvSpPr>
            <a:spLocks noGrp="1"/>
          </p:cNvSpPr>
          <p:nvPr>
            <p:ph type="title"/>
          </p:nvPr>
        </p:nvSpPr>
        <p:spPr>
          <a:xfrm>
            <a:off x="1259632" y="188640"/>
            <a:ext cx="6491064" cy="854968"/>
          </a:xfrm>
        </p:spPr>
        <p:txBody>
          <a:bodyPr/>
          <a:lstStyle/>
          <a:p>
            <a:pPr algn="ctr" fontAlgn="auto">
              <a:spcAft>
                <a:spcPts val="0"/>
              </a:spcAft>
              <a:defRPr/>
            </a:pPr>
            <a:r>
              <a:rPr lang="en-CA" sz="3200" dirty="0" smtClean="0">
                <a:latin typeface="Cooper Black" pitchFamily="18" charset="0"/>
              </a:rPr>
              <a:t> OE FNSSP – Numbers </a:t>
            </a:r>
            <a:endParaRPr lang="en-CA" sz="3200" dirty="0">
              <a:latin typeface="Cooper Black" pitchFamily="18"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err="1" smtClean="0"/>
              <a:t>Kashechewan</a:t>
            </a:r>
            <a:r>
              <a:rPr lang="en-CA" dirty="0" smtClean="0"/>
              <a:t> </a:t>
            </a:r>
            <a:endParaRPr lang="en-CA" dirty="0"/>
          </a:p>
        </p:txBody>
      </p:sp>
      <p:pic>
        <p:nvPicPr>
          <p:cNvPr id="4" name="Picture 3"/>
          <p:cNvPicPr/>
          <p:nvPr/>
        </p:nvPicPr>
        <p:blipFill>
          <a:blip r:embed="rId2" cstate="print"/>
          <a:stretch>
            <a:fillRect/>
          </a:stretch>
        </p:blipFill>
        <p:spPr>
          <a:xfrm>
            <a:off x="611560" y="1196752"/>
            <a:ext cx="4638675" cy="3479006"/>
          </a:xfrm>
          <a:prstGeom prst="rect">
            <a:avLst/>
          </a:prstGeom>
        </p:spPr>
      </p:pic>
      <p:pic>
        <p:nvPicPr>
          <p:cNvPr id="5" name="Picture 4"/>
          <p:cNvPicPr/>
          <p:nvPr/>
        </p:nvPicPr>
        <p:blipFill>
          <a:blip r:embed="rId3" cstate="print"/>
          <a:stretch>
            <a:fillRect/>
          </a:stretch>
        </p:blipFill>
        <p:spPr>
          <a:xfrm>
            <a:off x="5508104" y="3861048"/>
            <a:ext cx="2952328" cy="2150740"/>
          </a:xfrm>
          <a:prstGeom prst="rect">
            <a:avLst/>
          </a:prstGeom>
        </p:spPr>
      </p:pic>
      <p:sp>
        <p:nvSpPr>
          <p:cNvPr id="6" name="Rounded Rectangle 5"/>
          <p:cNvSpPr/>
          <p:nvPr/>
        </p:nvSpPr>
        <p:spPr>
          <a:xfrm>
            <a:off x="5580112" y="1268760"/>
            <a:ext cx="3312368" cy="23762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dirty="0" smtClean="0"/>
              <a:t>St. Andrew’s School</a:t>
            </a:r>
          </a:p>
          <a:p>
            <a:pPr algn="ctr"/>
            <a:r>
              <a:rPr lang="en-CA" dirty="0" smtClean="0"/>
              <a:t>Francine J. Wesley School</a:t>
            </a:r>
          </a:p>
          <a:p>
            <a:pPr algn="ctr"/>
            <a:r>
              <a:rPr lang="en-CA" dirty="0" smtClean="0"/>
              <a:t>300 + Students </a:t>
            </a:r>
            <a:endParaRPr lang="en-CA" dirty="0"/>
          </a:p>
        </p:txBody>
      </p:sp>
      <p:cxnSp>
        <p:nvCxnSpPr>
          <p:cNvPr id="8" name="Straight Arrow Connector 7"/>
          <p:cNvCxnSpPr/>
          <p:nvPr/>
        </p:nvCxnSpPr>
        <p:spPr>
          <a:xfrm flipV="1">
            <a:off x="4211960" y="5085184"/>
            <a:ext cx="2736304" cy="360040"/>
          </a:xfrm>
          <a:prstGeom prst="straightConnector1">
            <a:avLst/>
          </a:prstGeom>
          <a:ln w="12700">
            <a:tailEnd type="arrow"/>
          </a:ln>
          <a:scene3d>
            <a:camera prst="orthographicFront"/>
            <a:lightRig rig="threePt" dir="t"/>
          </a:scene3d>
          <a:sp3d contourW="12700">
            <a:contourClr>
              <a:schemeClr val="accent2"/>
            </a:contourClr>
          </a:sp3d>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043608" y="4941168"/>
            <a:ext cx="3456384"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Donna at GMG in </a:t>
            </a:r>
            <a:r>
              <a:rPr lang="en-CA" dirty="0" err="1" smtClean="0"/>
              <a:t>Kashechewan</a:t>
            </a:r>
            <a:r>
              <a:rPr lang="en-CA" dirty="0" smtClean="0"/>
              <a:t>  a few years ago.</a:t>
            </a:r>
            <a:endParaRPr lang="en-CA" dirty="0"/>
          </a:p>
        </p:txBody>
      </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628800"/>
            <a:ext cx="8229600" cy="4464496"/>
          </a:xfrm>
        </p:spPr>
        <p:txBody>
          <a:bodyPr>
            <a:normAutofit/>
          </a:bodyPr>
          <a:lstStyle/>
          <a:p>
            <a:pPr>
              <a:lnSpc>
                <a:spcPct val="80000"/>
              </a:lnSpc>
            </a:pPr>
            <a:r>
              <a:rPr lang="en-CA" sz="2100" dirty="0" smtClean="0"/>
              <a:t>Mushkegowuk Council is a tribal council which services 7 First Nation Communities.  Omushkego Education services 8 First Nation communities.</a:t>
            </a:r>
          </a:p>
          <a:p>
            <a:pPr>
              <a:lnSpc>
                <a:spcPct val="80000"/>
              </a:lnSpc>
            </a:pPr>
            <a:endParaRPr lang="en-CA" sz="2100" dirty="0" smtClean="0"/>
          </a:p>
          <a:p>
            <a:pPr>
              <a:lnSpc>
                <a:spcPct val="80000"/>
              </a:lnSpc>
            </a:pPr>
            <a:r>
              <a:rPr lang="en-CA" sz="2100" dirty="0" smtClean="0"/>
              <a:t>On-Reserve Schools in Attawapiskat, Fort Albany, </a:t>
            </a:r>
            <a:r>
              <a:rPr lang="en-CA" sz="2100" dirty="0" err="1" smtClean="0"/>
              <a:t>Kashechewan</a:t>
            </a:r>
            <a:r>
              <a:rPr lang="en-CA" sz="2100" dirty="0" smtClean="0"/>
              <a:t>, and Moose Factory fall under the umbrella of FNSSP.  All other First Nations students within MC go to Provincial Schools. </a:t>
            </a:r>
          </a:p>
          <a:p>
            <a:pPr>
              <a:lnSpc>
                <a:spcPct val="80000"/>
              </a:lnSpc>
            </a:pPr>
            <a:endParaRPr lang="en-CA" sz="2100" dirty="0" smtClean="0"/>
          </a:p>
          <a:p>
            <a:pPr>
              <a:lnSpc>
                <a:spcPct val="80000"/>
              </a:lnSpc>
            </a:pPr>
            <a:r>
              <a:rPr lang="en-CA" sz="2100" dirty="0" smtClean="0"/>
              <a:t>Omushkego Education is a regional educational organization whose primary function is to support our First Nation communities, their respective Education Authorities, Education Departments, Day Cares and Schools by way of curriculum development and support services.  </a:t>
            </a:r>
          </a:p>
        </p:txBody>
      </p:sp>
      <p:sp>
        <p:nvSpPr>
          <p:cNvPr id="3" name="Title 2"/>
          <p:cNvSpPr>
            <a:spLocks noGrp="1"/>
          </p:cNvSpPr>
          <p:nvPr>
            <p:ph type="title"/>
          </p:nvPr>
        </p:nvSpPr>
        <p:spPr>
          <a:xfrm>
            <a:off x="4788024" y="274638"/>
            <a:ext cx="3898776" cy="1143000"/>
          </a:xfrm>
        </p:spPr>
        <p:txBody>
          <a:bodyPr/>
          <a:lstStyle/>
          <a:p>
            <a:pPr algn="r" fontAlgn="auto">
              <a:spcAft>
                <a:spcPts val="0"/>
              </a:spcAft>
              <a:defRPr/>
            </a:pPr>
            <a:r>
              <a:rPr lang="en-CA" dirty="0" smtClean="0"/>
              <a:t>Aggregate</a:t>
            </a:r>
            <a:endParaRPr lang="en-CA" dirty="0"/>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1"/>
          <p:cNvSpPr>
            <a:spLocks noGrp="1"/>
          </p:cNvSpPr>
          <p:nvPr>
            <p:ph idx="1"/>
          </p:nvPr>
        </p:nvSpPr>
        <p:spPr/>
        <p:txBody>
          <a:bodyPr/>
          <a:lstStyle/>
          <a:p>
            <a:r>
              <a:rPr lang="en-CA" dirty="0" smtClean="0"/>
              <a:t>As a Tribal Council, yes, our aggregate does influence our capability of receiving funds to implement FNSSP.   </a:t>
            </a:r>
          </a:p>
          <a:p>
            <a:r>
              <a:rPr lang="en-CA" dirty="0" smtClean="0"/>
              <a:t>Omushkego Education Board of Directors and Principal’s Committee, meet on a quarterly basis and are aware of what is going on in the Mushkegowuk area.  </a:t>
            </a:r>
          </a:p>
          <a:p>
            <a:r>
              <a:rPr lang="en-CA" dirty="0" smtClean="0"/>
              <a:t>Provide professional development, i.e. Great Moon Gathering which has a Cree cultural and language component. </a:t>
            </a:r>
          </a:p>
          <a:p>
            <a:endParaRPr lang="en-CA" dirty="0" smtClean="0"/>
          </a:p>
        </p:txBody>
      </p:sp>
      <p:sp>
        <p:nvSpPr>
          <p:cNvPr id="3" name="Title 2"/>
          <p:cNvSpPr>
            <a:spLocks noGrp="1"/>
          </p:cNvSpPr>
          <p:nvPr>
            <p:ph type="title"/>
          </p:nvPr>
        </p:nvSpPr>
        <p:spPr/>
        <p:txBody>
          <a:bodyPr>
            <a:normAutofit fontScale="90000"/>
          </a:bodyPr>
          <a:lstStyle/>
          <a:p>
            <a:pPr fontAlgn="auto">
              <a:spcAft>
                <a:spcPts val="0"/>
              </a:spcAft>
              <a:defRPr/>
            </a:pPr>
            <a:r>
              <a:rPr lang="en-CA" dirty="0" smtClean="0"/>
              <a:t>Does the Aggregate Influence Funding?</a:t>
            </a:r>
            <a:endParaRPr lang="en-CA" dirty="0"/>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The geographic size and remoteness of the Mushkegowuk territory results in increases costs for travel, accommodations, and meals for our staff. However, aggregation increases the ability of </a:t>
            </a:r>
            <a:r>
              <a:rPr lang="en-CA" dirty="0" err="1" smtClean="0"/>
              <a:t>Mushekgwouk</a:t>
            </a:r>
            <a:r>
              <a:rPr lang="en-CA" dirty="0" smtClean="0"/>
              <a:t> schools to work together and provides economies of scale.</a:t>
            </a:r>
          </a:p>
          <a:p>
            <a:pPr>
              <a:buNone/>
            </a:pPr>
            <a:endParaRPr lang="en-CA" dirty="0"/>
          </a:p>
        </p:txBody>
      </p:sp>
      <p:sp>
        <p:nvSpPr>
          <p:cNvPr id="3" name="Title 2"/>
          <p:cNvSpPr>
            <a:spLocks noGrp="1"/>
          </p:cNvSpPr>
          <p:nvPr>
            <p:ph type="title"/>
          </p:nvPr>
        </p:nvSpPr>
        <p:spPr/>
        <p:txBody>
          <a:bodyPr/>
          <a:lstStyle/>
          <a:p>
            <a:r>
              <a:rPr lang="en-CA" dirty="0" smtClean="0"/>
              <a:t>Aggregate (cont’d)</a:t>
            </a:r>
            <a:endParaRPr lang="en-CA" dirty="0"/>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smtClean="0">
                <a:effectLst/>
              </a:rPr>
              <a:t>Collaboration with First Nation</a:t>
            </a:r>
          </a:p>
        </p:txBody>
      </p:sp>
      <p:sp>
        <p:nvSpPr>
          <p:cNvPr id="34819" name="Rectangle 3"/>
          <p:cNvSpPr>
            <a:spLocks noGrp="1"/>
          </p:cNvSpPr>
          <p:nvPr>
            <p:ph type="body" idx="1"/>
          </p:nvPr>
        </p:nvSpPr>
        <p:spPr/>
        <p:txBody>
          <a:bodyPr/>
          <a:lstStyle/>
          <a:p>
            <a:r>
              <a:rPr lang="en-US" smtClean="0"/>
              <a:t>Yes, we do. </a:t>
            </a:r>
          </a:p>
          <a:p>
            <a:r>
              <a:rPr lang="en-US" smtClean="0"/>
              <a:t>Nishnawbe Aski Nation</a:t>
            </a:r>
          </a:p>
          <a:p>
            <a:r>
              <a:rPr lang="en-US" smtClean="0"/>
              <a:t>Ojibway Cree Cultural Centre</a:t>
            </a:r>
          </a:p>
          <a:p>
            <a:r>
              <a:rPr lang="en-US" smtClean="0"/>
              <a:t>Chiefs of Ontario</a:t>
            </a:r>
          </a:p>
          <a:p>
            <a:r>
              <a:rPr lang="en-US" smtClean="0"/>
              <a:t>KNET</a:t>
            </a:r>
          </a:p>
          <a:p>
            <a:r>
              <a:rPr lang="en-US" smtClean="0"/>
              <a:t>Peawanuck First Nation</a:t>
            </a:r>
          </a:p>
        </p:txBody>
      </p:sp>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Moose Factory</a:t>
            </a:r>
            <a:endParaRPr lang="en-CA" dirty="0"/>
          </a:p>
        </p:txBody>
      </p:sp>
      <p:pic>
        <p:nvPicPr>
          <p:cNvPr id="4" name="Content Placeholder 3"/>
          <p:cNvPicPr>
            <a:picLocks noGrp="1"/>
          </p:cNvPicPr>
          <p:nvPr>
            <p:ph idx="1"/>
          </p:nvPr>
        </p:nvPicPr>
        <p:blipFill>
          <a:blip r:embed="rId2" cstate="print"/>
          <a:stretch>
            <a:fillRect/>
          </a:stretch>
        </p:blipFill>
        <p:spPr>
          <a:xfrm>
            <a:off x="755576" y="1844824"/>
            <a:ext cx="3570312" cy="2136279"/>
          </a:xfrm>
          <a:prstGeom prst="rect">
            <a:avLst/>
          </a:prstGeom>
        </p:spPr>
      </p:pic>
      <p:sp>
        <p:nvSpPr>
          <p:cNvPr id="5" name="Rounded Rectangle 4"/>
          <p:cNvSpPr/>
          <p:nvPr/>
        </p:nvSpPr>
        <p:spPr>
          <a:xfrm>
            <a:off x="5292080" y="2564904"/>
            <a:ext cx="3384376" cy="26642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dirty="0" smtClean="0"/>
              <a:t>Delores D. </a:t>
            </a:r>
            <a:r>
              <a:rPr lang="en-CA" dirty="0" err="1" smtClean="0"/>
              <a:t>Echum</a:t>
            </a:r>
            <a:r>
              <a:rPr lang="en-CA" dirty="0" smtClean="0"/>
              <a:t> Composite School </a:t>
            </a:r>
          </a:p>
          <a:p>
            <a:pPr algn="ctr"/>
            <a:r>
              <a:rPr lang="en-CA" dirty="0" smtClean="0"/>
              <a:t>Recently Celebrated 10</a:t>
            </a:r>
            <a:r>
              <a:rPr lang="en-CA" baseline="30000" dirty="0" smtClean="0"/>
              <a:t>th</a:t>
            </a:r>
            <a:r>
              <a:rPr lang="en-CA" dirty="0" smtClean="0"/>
              <a:t> Year Anniversary </a:t>
            </a:r>
          </a:p>
          <a:p>
            <a:pPr algn="ctr"/>
            <a:r>
              <a:rPr lang="en-CA" dirty="0" smtClean="0"/>
              <a:t> Grades 7-12 students </a:t>
            </a:r>
            <a:endParaRPr lang="en-CA" dirty="0"/>
          </a:p>
        </p:txBody>
      </p:sp>
    </p:spTree>
  </p:cSld>
  <p:clrMapOvr>
    <a:masterClrMapping/>
  </p:clrMapOvr>
  <p:transition spd="slow">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sz="2500" dirty="0" smtClean="0"/>
              <a:t>With respect to the 3 program components, our staff have gone through the Hiring Process under the Mushkegowuk Council Hiring Policies, Employment Regulations, and Financial Regulations, etc.</a:t>
            </a:r>
          </a:p>
          <a:p>
            <a:pPr>
              <a:buNone/>
            </a:pPr>
            <a:endParaRPr lang="en-CA" sz="2500" dirty="0" smtClean="0"/>
          </a:p>
          <a:p>
            <a:r>
              <a:rPr lang="en-CA" sz="2400" dirty="0" smtClean="0"/>
              <a:t>These are clearly articulated to the Directors of Education and Principals of the Mushkegowuk schools through OE Board of Director’s and Principal’s committee meetings or addressed individually at the community level.</a:t>
            </a:r>
          </a:p>
          <a:p>
            <a:endParaRPr lang="en-CA" sz="2500" dirty="0" smtClean="0"/>
          </a:p>
        </p:txBody>
      </p:sp>
      <p:sp>
        <p:nvSpPr>
          <p:cNvPr id="3" name="Title 2"/>
          <p:cNvSpPr>
            <a:spLocks noGrp="1"/>
          </p:cNvSpPr>
          <p:nvPr>
            <p:ph type="title"/>
          </p:nvPr>
        </p:nvSpPr>
        <p:spPr>
          <a:xfrm>
            <a:off x="441325" y="195263"/>
            <a:ext cx="8229600" cy="1143000"/>
          </a:xfrm>
        </p:spPr>
        <p:txBody>
          <a:bodyPr/>
          <a:lstStyle/>
          <a:p>
            <a:pPr fontAlgn="auto">
              <a:spcAft>
                <a:spcPts val="0"/>
              </a:spcAft>
              <a:defRPr/>
            </a:pPr>
            <a:r>
              <a:rPr lang="en-CA" dirty="0" smtClean="0">
                <a:latin typeface="Cooper Black" pitchFamily="18" charset="0"/>
              </a:rPr>
              <a:t>FNSSP Policy</a:t>
            </a:r>
            <a:endParaRPr lang="en-CA" dirty="0">
              <a:latin typeface="Cooper Black" pitchFamily="18" charset="0"/>
            </a:endParaRPr>
          </a:p>
        </p:txBody>
      </p:sp>
    </p:spTree>
  </p:cSld>
  <p:clrMapOvr>
    <a:masterClrMapping/>
  </p:clrMapOvr>
  <p:transition spd="slow">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sz="2400" dirty="0" smtClean="0"/>
              <a:t>OE follows the work plans developed for each of the program components (currently students success and performance measurement). At this preliminary stage performance of the outcomes is measured by completion of the outcome for each of the participating schools.</a:t>
            </a:r>
          </a:p>
          <a:p>
            <a:pPr>
              <a:buNone/>
            </a:pPr>
            <a:endParaRPr lang="en-CA" sz="2400" dirty="0" smtClean="0"/>
          </a:p>
          <a:p>
            <a:r>
              <a:rPr lang="en-CA" sz="2400" dirty="0" smtClean="0"/>
              <a:t>The OE Director of Education works closely with the Program Manager as needed and through monthly reports. Additional support for success is provided by the OE Board of Directors on a quarterly basis.</a:t>
            </a:r>
          </a:p>
          <a:p>
            <a:endParaRPr lang="en-CA" dirty="0"/>
          </a:p>
        </p:txBody>
      </p:sp>
      <p:sp>
        <p:nvSpPr>
          <p:cNvPr id="3" name="Title 2"/>
          <p:cNvSpPr>
            <a:spLocks noGrp="1"/>
          </p:cNvSpPr>
          <p:nvPr>
            <p:ph type="title"/>
          </p:nvPr>
        </p:nvSpPr>
        <p:spPr/>
        <p:txBody>
          <a:bodyPr/>
          <a:lstStyle/>
          <a:p>
            <a:r>
              <a:rPr lang="en-CA" dirty="0" smtClean="0"/>
              <a:t>FNSSP Policy (cont’d)</a:t>
            </a:r>
            <a:endParaRPr lang="en-CA" dirty="0"/>
          </a:p>
        </p:txBody>
      </p:sp>
    </p:spTree>
  </p:cSld>
  <p:clrMapOvr>
    <a:masterClrMapping/>
  </p:clrMapOvr>
  <p:transition spd="slow">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Where funding is provided directly to schools, the OE Finance Officer works with the Program Manager and schools as needed and provides updates on spending through monthly reports to ensure accountability. </a:t>
            </a:r>
          </a:p>
          <a:p>
            <a:pPr>
              <a:buNone/>
            </a:pPr>
            <a:endParaRPr lang="en-CA" dirty="0"/>
          </a:p>
        </p:txBody>
      </p:sp>
      <p:sp>
        <p:nvSpPr>
          <p:cNvPr id="3" name="Title 2"/>
          <p:cNvSpPr>
            <a:spLocks noGrp="1"/>
          </p:cNvSpPr>
          <p:nvPr>
            <p:ph type="title"/>
          </p:nvPr>
        </p:nvSpPr>
        <p:spPr/>
        <p:txBody>
          <a:bodyPr/>
          <a:lstStyle/>
          <a:p>
            <a:r>
              <a:rPr lang="en-CA" dirty="0" smtClean="0"/>
              <a:t>FNSSP Policy (cont’d)</a:t>
            </a:r>
            <a:endParaRPr lang="en-CA" dirty="0"/>
          </a:p>
        </p:txBody>
      </p:sp>
    </p:spTree>
  </p:cSld>
  <p:clrMapOvr>
    <a:masterClrMapping/>
  </p:clrMapOvr>
  <p:transition spd="slow">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0000"/>
              </a:lnSpc>
            </a:pPr>
            <a:r>
              <a:rPr lang="en-CA" dirty="0" smtClean="0"/>
              <a:t>Timeline for School Success Planning Component </a:t>
            </a:r>
          </a:p>
          <a:p>
            <a:pPr>
              <a:lnSpc>
                <a:spcPct val="90000"/>
              </a:lnSpc>
            </a:pPr>
            <a:endParaRPr lang="en-CA" dirty="0" smtClean="0"/>
          </a:p>
          <a:p>
            <a:pPr>
              <a:lnSpc>
                <a:spcPct val="90000"/>
              </a:lnSpc>
            </a:pPr>
            <a:r>
              <a:rPr lang="en-CA" dirty="0" smtClean="0"/>
              <a:t>Hired  Susan Byron, Co-ordinator, Nov/10. </a:t>
            </a:r>
          </a:p>
          <a:p>
            <a:pPr>
              <a:lnSpc>
                <a:spcPct val="90000"/>
              </a:lnSpc>
              <a:buFont typeface="Wingdings 3" pitchFamily="18" charset="2"/>
              <a:buNone/>
            </a:pPr>
            <a:endParaRPr lang="en-CA" dirty="0" smtClean="0"/>
          </a:p>
          <a:p>
            <a:pPr>
              <a:lnSpc>
                <a:spcPct val="90000"/>
              </a:lnSpc>
            </a:pPr>
            <a:r>
              <a:rPr lang="en-CA" dirty="0" smtClean="0"/>
              <a:t>Hired Tom Steele, SSP Consultant -  Dec/10.    </a:t>
            </a:r>
          </a:p>
          <a:p>
            <a:pPr>
              <a:lnSpc>
                <a:spcPct val="90000"/>
              </a:lnSpc>
              <a:buFont typeface="Wingdings 3" pitchFamily="18" charset="2"/>
              <a:buNone/>
            </a:pPr>
            <a:endParaRPr lang="en-CA" dirty="0" smtClean="0"/>
          </a:p>
          <a:p>
            <a:pPr>
              <a:lnSpc>
                <a:spcPct val="90000"/>
              </a:lnSpc>
            </a:pPr>
            <a:r>
              <a:rPr lang="en-CA" dirty="0" smtClean="0"/>
              <a:t>Hired Vicki von </a:t>
            </a:r>
            <a:r>
              <a:rPr lang="en-CA" dirty="0" err="1" smtClean="0"/>
              <a:t>Zuben</a:t>
            </a:r>
            <a:r>
              <a:rPr lang="en-CA" dirty="0" smtClean="0"/>
              <a:t>, Literacy Coach - February 2011.   </a:t>
            </a:r>
          </a:p>
          <a:p>
            <a:pPr>
              <a:lnSpc>
                <a:spcPct val="90000"/>
              </a:lnSpc>
            </a:pPr>
            <a:endParaRPr lang="en-CA" dirty="0" smtClean="0"/>
          </a:p>
        </p:txBody>
      </p:sp>
      <p:sp>
        <p:nvSpPr>
          <p:cNvPr id="3" name="Title 2"/>
          <p:cNvSpPr>
            <a:spLocks noGrp="1"/>
          </p:cNvSpPr>
          <p:nvPr>
            <p:ph type="title"/>
          </p:nvPr>
        </p:nvSpPr>
        <p:spPr/>
        <p:txBody>
          <a:bodyPr/>
          <a:lstStyle/>
          <a:p>
            <a:pPr fontAlgn="auto">
              <a:spcAft>
                <a:spcPts val="0"/>
              </a:spcAft>
              <a:defRPr/>
            </a:pPr>
            <a:r>
              <a:rPr lang="en-CA" dirty="0" smtClean="0">
                <a:latin typeface="Cooper Black" pitchFamily="18" charset="0"/>
              </a:rPr>
              <a:t>Programming</a:t>
            </a:r>
            <a:endParaRPr lang="en-CA" dirty="0">
              <a:latin typeface="Cooper Black" pitchFamily="18" charset="0"/>
            </a:endParaRPr>
          </a:p>
        </p:txBody>
      </p:sp>
    </p:spTree>
  </p:cSld>
  <p:clrMapOvr>
    <a:masterClrMapping/>
  </p:clrMapOvr>
  <p:transition spd="slow">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1"/>
          <p:cNvSpPr>
            <a:spLocks noGrp="1"/>
          </p:cNvSpPr>
          <p:nvPr>
            <p:ph idx="1"/>
          </p:nvPr>
        </p:nvSpPr>
        <p:spPr/>
        <p:txBody>
          <a:bodyPr/>
          <a:lstStyle/>
          <a:p>
            <a:r>
              <a:rPr lang="en-CA" b="1" smtClean="0"/>
              <a:t>LITERACY</a:t>
            </a:r>
            <a:r>
              <a:rPr lang="en-CA" smtClean="0"/>
              <a:t>  </a:t>
            </a:r>
            <a:endParaRPr lang="en-CA" dirty="0" smtClean="0"/>
          </a:p>
          <a:p>
            <a:r>
              <a:rPr lang="en-CA" dirty="0" smtClean="0"/>
              <a:t>Fast </a:t>
            </a:r>
            <a:r>
              <a:rPr lang="en-CA" dirty="0" err="1" smtClean="0"/>
              <a:t>ForWord</a:t>
            </a:r>
            <a:r>
              <a:rPr lang="en-CA" dirty="0" smtClean="0"/>
              <a:t> – pre-implementation stage, i.e. Training </a:t>
            </a:r>
          </a:p>
          <a:p>
            <a:r>
              <a:rPr lang="en-CA" dirty="0" smtClean="0"/>
              <a:t>This Literacy program is based on solid scientific evidence-based research which improves Literacy levels</a:t>
            </a:r>
          </a:p>
          <a:p>
            <a:r>
              <a:rPr lang="en-CA" dirty="0" smtClean="0"/>
              <a:t>This program is being used in Toronto, i.e. </a:t>
            </a:r>
            <a:r>
              <a:rPr lang="en-CA" dirty="0" err="1" smtClean="0"/>
              <a:t>Yorkwoods</a:t>
            </a:r>
            <a:r>
              <a:rPr lang="en-CA" dirty="0" smtClean="0"/>
              <a:t> Public School</a:t>
            </a:r>
          </a:p>
          <a:p>
            <a:r>
              <a:rPr lang="en-CA" dirty="0" smtClean="0">
                <a:hlinkClick r:id="rId2"/>
              </a:rPr>
              <a:t>www.scilearn.com</a:t>
            </a:r>
            <a:endParaRPr lang="en-CA" dirty="0" smtClean="0"/>
          </a:p>
          <a:p>
            <a:r>
              <a:rPr lang="en-CA" dirty="0" smtClean="0"/>
              <a:t>John Hopkins, Canadian Representative</a:t>
            </a:r>
          </a:p>
        </p:txBody>
      </p:sp>
      <p:sp>
        <p:nvSpPr>
          <p:cNvPr id="3" name="Title 2"/>
          <p:cNvSpPr>
            <a:spLocks noGrp="1"/>
          </p:cNvSpPr>
          <p:nvPr>
            <p:ph type="title"/>
          </p:nvPr>
        </p:nvSpPr>
        <p:spPr/>
        <p:txBody>
          <a:bodyPr/>
          <a:lstStyle/>
          <a:p>
            <a:pPr fontAlgn="auto">
              <a:spcAft>
                <a:spcPts val="0"/>
              </a:spcAft>
              <a:defRPr/>
            </a:pPr>
            <a:r>
              <a:rPr lang="en-CA" dirty="0" smtClean="0">
                <a:latin typeface="Cooper Black" pitchFamily="18" charset="0"/>
              </a:rPr>
              <a:t>Programming </a:t>
            </a:r>
            <a:endParaRPr lang="en-CA" dirty="0">
              <a:latin typeface="Cooper Black" pitchFamily="18" charset="0"/>
            </a:endParaRPr>
          </a:p>
        </p:txBody>
      </p:sp>
    </p:spTree>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dirty="0" smtClean="0">
                <a:effectLst/>
              </a:rPr>
              <a:t>SSP (cont’d)</a:t>
            </a:r>
          </a:p>
        </p:txBody>
      </p:sp>
      <p:sp>
        <p:nvSpPr>
          <p:cNvPr id="35843" name="Rectangle 3"/>
          <p:cNvSpPr>
            <a:spLocks noGrp="1"/>
          </p:cNvSpPr>
          <p:nvPr>
            <p:ph type="body" idx="1"/>
          </p:nvPr>
        </p:nvSpPr>
        <p:spPr/>
        <p:txBody>
          <a:bodyPr/>
          <a:lstStyle/>
          <a:p>
            <a:r>
              <a:rPr lang="en-US" dirty="0" smtClean="0"/>
              <a:t>Attended Reading Recovery Conference to explore approaches to Literacy improvement such as Story Telling, Movement, current </a:t>
            </a:r>
          </a:p>
          <a:p>
            <a:pPr>
              <a:buFont typeface="Wingdings 3" pitchFamily="18" charset="2"/>
              <a:buNone/>
            </a:pPr>
            <a:r>
              <a:rPr lang="en-US" dirty="0" smtClean="0"/>
              <a:t>   Brain Research and its place in Education;</a:t>
            </a:r>
          </a:p>
          <a:p>
            <a:pPr>
              <a:buFont typeface="Wingdings 3" pitchFamily="18" charset="2"/>
              <a:buNone/>
            </a:pPr>
            <a:endParaRPr lang="en-US" dirty="0" smtClean="0"/>
          </a:p>
          <a:p>
            <a:r>
              <a:rPr lang="en-US" dirty="0" smtClean="0"/>
              <a:t>Facilitated distribution of new book donations to the MC First Nation schools;</a:t>
            </a:r>
          </a:p>
          <a:p>
            <a:endParaRPr lang="en-US" dirty="0" smtClean="0"/>
          </a:p>
          <a:p>
            <a:pPr>
              <a:buFont typeface="Wingdings 3" pitchFamily="18" charset="2"/>
              <a:buNone/>
            </a:pPr>
            <a:endParaRPr lang="en-US" dirty="0" smtClean="0"/>
          </a:p>
        </p:txBody>
      </p:sp>
    </p:spTree>
  </p:cSld>
  <p:clrMapOvr>
    <a:masterClrMapping/>
  </p:clrMapOvr>
  <p:transition spd="slow">
    <p:wheel spokes="3"/>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bwMode="auto">
          <a:noFill/>
        </p:spPr>
        <p:txBody>
          <a:bodyPr wrap="square" lIns="91440" tIns="45720" rIns="91440" bIns="45720" numCol="1" anchorCtr="0" compatLnSpc="1">
            <a:prstTxWarp prst="textNoShape">
              <a:avLst/>
            </a:prstTxWarp>
            <a:normAutofit fontScale="90000"/>
          </a:bodyPr>
          <a:lstStyle/>
          <a:p>
            <a:r>
              <a:rPr lang="en-US" sz="3700" dirty="0" smtClean="0">
                <a:effectLst/>
                <a:latin typeface="Cooper Black" pitchFamily="18" charset="0"/>
              </a:rPr>
              <a:t>Performance</a:t>
            </a:r>
            <a:r>
              <a:rPr lang="en-US" sz="3700" dirty="0" smtClean="0">
                <a:effectLst/>
              </a:rPr>
              <a:t> </a:t>
            </a:r>
            <a:r>
              <a:rPr lang="en-US" sz="3700" dirty="0" smtClean="0">
                <a:effectLst/>
                <a:latin typeface="Cooper Black" pitchFamily="18" charset="0"/>
              </a:rPr>
              <a:t>Measurement Component </a:t>
            </a:r>
          </a:p>
        </p:txBody>
      </p:sp>
      <p:sp>
        <p:nvSpPr>
          <p:cNvPr id="36867" name="Rectangle 3"/>
          <p:cNvSpPr>
            <a:spLocks noGrp="1"/>
          </p:cNvSpPr>
          <p:nvPr>
            <p:ph type="body" idx="1"/>
          </p:nvPr>
        </p:nvSpPr>
        <p:spPr/>
        <p:txBody>
          <a:bodyPr/>
          <a:lstStyle/>
          <a:p>
            <a:r>
              <a:rPr lang="en-US" dirty="0" smtClean="0"/>
              <a:t>Hired Michael </a:t>
            </a:r>
            <a:r>
              <a:rPr lang="en-US" dirty="0" err="1" smtClean="0"/>
              <a:t>Adekunle</a:t>
            </a:r>
            <a:r>
              <a:rPr lang="en-US" dirty="0" smtClean="0"/>
              <a:t>, Co-</a:t>
            </a:r>
            <a:r>
              <a:rPr lang="en-US" dirty="0" err="1" smtClean="0"/>
              <a:t>ordinator</a:t>
            </a:r>
            <a:r>
              <a:rPr lang="en-US" dirty="0" smtClean="0"/>
              <a:t>, Nov/10 </a:t>
            </a:r>
          </a:p>
          <a:p>
            <a:pPr>
              <a:buNone/>
            </a:pPr>
            <a:endParaRPr lang="en-US" dirty="0" smtClean="0"/>
          </a:p>
          <a:p>
            <a:r>
              <a:rPr lang="en-US" dirty="0" smtClean="0"/>
              <a:t>Hired Laurie </a:t>
            </a:r>
            <a:r>
              <a:rPr lang="en-US" dirty="0" err="1" smtClean="0"/>
              <a:t>Bizero</a:t>
            </a:r>
            <a:r>
              <a:rPr lang="en-US" dirty="0" smtClean="0"/>
              <a:t>, PM Consultant – Nov/10</a:t>
            </a:r>
          </a:p>
          <a:p>
            <a:pPr>
              <a:buNone/>
            </a:pPr>
            <a:endParaRPr lang="en-US" dirty="0" smtClean="0"/>
          </a:p>
          <a:p>
            <a:r>
              <a:rPr lang="en-US" dirty="0" smtClean="0"/>
              <a:t>Hired Debbie </a:t>
            </a:r>
            <a:r>
              <a:rPr lang="en-US" dirty="0" err="1" smtClean="0"/>
              <a:t>Corston</a:t>
            </a:r>
            <a:r>
              <a:rPr lang="en-US" dirty="0" smtClean="0"/>
              <a:t>, Data Clerk – Feb/11</a:t>
            </a:r>
          </a:p>
          <a:p>
            <a:endParaRPr lang="en-US" dirty="0" smtClean="0"/>
          </a:p>
          <a:p>
            <a:pPr>
              <a:buNone/>
            </a:pPr>
            <a:endParaRPr lang="en-US" dirty="0" smtClean="0"/>
          </a:p>
          <a:p>
            <a:endParaRPr lang="en-US" dirty="0" smtClean="0"/>
          </a:p>
        </p:txBody>
      </p:sp>
    </p:spTree>
  </p:cSld>
  <p:clrMapOvr>
    <a:masterClrMapping/>
  </p:clrMapOvr>
  <p:transition spd="slow">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bwMode="auto">
          <a:xfrm>
            <a:off x="457200" y="274638"/>
            <a:ext cx="8229600" cy="850900"/>
          </a:xfrm>
          <a:noFill/>
        </p:spPr>
        <p:txBody>
          <a:bodyPr wrap="square" lIns="91440" tIns="45720" rIns="91440" bIns="45720" numCol="1" anchorCtr="0" compatLnSpc="1">
            <a:prstTxWarp prst="textNoShape">
              <a:avLst/>
            </a:prstTxWarp>
          </a:bodyPr>
          <a:lstStyle/>
          <a:p>
            <a:r>
              <a:rPr lang="en-US" sz="2800" smtClean="0">
                <a:effectLst/>
              </a:rPr>
              <a:t>Performance Measurement (cont’d)</a:t>
            </a:r>
          </a:p>
        </p:txBody>
      </p:sp>
      <p:sp>
        <p:nvSpPr>
          <p:cNvPr id="37891" name="Rectangle 3"/>
          <p:cNvSpPr>
            <a:spLocks noGrp="1"/>
          </p:cNvSpPr>
          <p:nvPr>
            <p:ph type="body" idx="1"/>
          </p:nvPr>
        </p:nvSpPr>
        <p:spPr>
          <a:xfrm>
            <a:off x="468313" y="1341438"/>
            <a:ext cx="8229600" cy="4679950"/>
          </a:xfrm>
        </p:spPr>
        <p:txBody>
          <a:bodyPr/>
          <a:lstStyle/>
          <a:p>
            <a:pPr>
              <a:lnSpc>
                <a:spcPct val="90000"/>
              </a:lnSpc>
            </a:pPr>
            <a:r>
              <a:rPr lang="en-US" sz="2000" dirty="0" err="1" smtClean="0"/>
              <a:t>Workplan</a:t>
            </a:r>
            <a:r>
              <a:rPr lang="en-US" sz="2000" dirty="0" smtClean="0"/>
              <a:t> development in collaboration with Consultant; </a:t>
            </a:r>
          </a:p>
          <a:p>
            <a:pPr>
              <a:lnSpc>
                <a:spcPct val="90000"/>
              </a:lnSpc>
              <a:buFont typeface="Wingdings 3" pitchFamily="18" charset="2"/>
              <a:buNone/>
            </a:pPr>
            <a:endParaRPr lang="en-US" sz="2000" dirty="0" smtClean="0"/>
          </a:p>
          <a:p>
            <a:pPr>
              <a:lnSpc>
                <a:spcPct val="90000"/>
              </a:lnSpc>
            </a:pPr>
            <a:r>
              <a:rPr lang="en-US" sz="2000" dirty="0" smtClean="0"/>
              <a:t>Administered Surveys to determine Data Management Systems needs, i.e. who uses it and how often; </a:t>
            </a:r>
          </a:p>
          <a:p>
            <a:pPr>
              <a:lnSpc>
                <a:spcPct val="90000"/>
              </a:lnSpc>
              <a:buFont typeface="Wingdings 3" pitchFamily="18" charset="2"/>
              <a:buNone/>
            </a:pPr>
            <a:endParaRPr lang="en-US" sz="2000" dirty="0" smtClean="0"/>
          </a:p>
          <a:p>
            <a:pPr>
              <a:lnSpc>
                <a:spcPct val="90000"/>
              </a:lnSpc>
            </a:pPr>
            <a:r>
              <a:rPr lang="en-US" sz="2000" dirty="0" smtClean="0"/>
              <a:t>Maplewood Training is the Data Management system used in MC Schools;</a:t>
            </a:r>
          </a:p>
          <a:p>
            <a:pPr>
              <a:lnSpc>
                <a:spcPct val="90000"/>
              </a:lnSpc>
            </a:pPr>
            <a:r>
              <a:rPr lang="en-US" sz="2000" dirty="0" smtClean="0"/>
              <a:t>PM Co-</a:t>
            </a:r>
            <a:r>
              <a:rPr lang="en-US" sz="2000" dirty="0" err="1" smtClean="0"/>
              <a:t>ordinator</a:t>
            </a:r>
            <a:r>
              <a:rPr lang="en-US" sz="2000" dirty="0" smtClean="0"/>
              <a:t> and 2 representatives from each MC school attended Maplewood training just this month;</a:t>
            </a:r>
          </a:p>
          <a:p>
            <a:pPr>
              <a:lnSpc>
                <a:spcPct val="90000"/>
              </a:lnSpc>
            </a:pPr>
            <a:r>
              <a:rPr lang="en-US" sz="2000" dirty="0" smtClean="0"/>
              <a:t>The trained reps will then train the teachers and administrative staff.  </a:t>
            </a:r>
          </a:p>
          <a:p>
            <a:pPr>
              <a:lnSpc>
                <a:spcPct val="90000"/>
              </a:lnSpc>
              <a:buFont typeface="Wingdings 3" pitchFamily="18" charset="2"/>
              <a:buNone/>
            </a:pPr>
            <a:endParaRPr lang="en-US" sz="2000" dirty="0" smtClean="0"/>
          </a:p>
          <a:p>
            <a:pPr>
              <a:lnSpc>
                <a:spcPct val="90000"/>
              </a:lnSpc>
            </a:pPr>
            <a:r>
              <a:rPr lang="en-US" sz="2000" dirty="0" smtClean="0"/>
              <a:t>The PM Co-</a:t>
            </a:r>
            <a:r>
              <a:rPr lang="en-US" sz="2000" dirty="0" err="1" smtClean="0"/>
              <a:t>ordinator</a:t>
            </a:r>
            <a:r>
              <a:rPr lang="en-US" sz="2000" dirty="0" smtClean="0"/>
              <a:t>, with the assistance of Maplewood staff will clean up the data to eradicate duplication of information.</a:t>
            </a:r>
          </a:p>
          <a:p>
            <a:pPr>
              <a:lnSpc>
                <a:spcPct val="90000"/>
              </a:lnSpc>
              <a:buFont typeface="Wingdings 3" pitchFamily="18" charset="2"/>
              <a:buNone/>
            </a:pPr>
            <a:r>
              <a:rPr lang="en-US" sz="2000" dirty="0" smtClean="0"/>
              <a:t> </a:t>
            </a:r>
          </a:p>
        </p:txBody>
      </p:sp>
    </p:spTree>
  </p:cSld>
  <p:clrMapOvr>
    <a:masterClrMapping/>
  </p:clrMapOvr>
  <p:transition spd="slow">
    <p:wheel spokes="3"/>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dirty="0" smtClean="0">
                <a:effectLst/>
                <a:latin typeface="Cooper Black" pitchFamily="18" charset="0"/>
              </a:rPr>
              <a:t>Program Timelines</a:t>
            </a:r>
          </a:p>
        </p:txBody>
      </p:sp>
      <p:sp>
        <p:nvSpPr>
          <p:cNvPr id="38915" name="Rectangle 3"/>
          <p:cNvSpPr>
            <a:spLocks noGrp="1"/>
          </p:cNvSpPr>
          <p:nvPr>
            <p:ph type="body" idx="1"/>
          </p:nvPr>
        </p:nvSpPr>
        <p:spPr>
          <a:xfrm>
            <a:off x="457200" y="1481138"/>
            <a:ext cx="8229600" cy="4611687"/>
          </a:xfrm>
        </p:spPr>
        <p:txBody>
          <a:bodyPr/>
          <a:lstStyle/>
          <a:p>
            <a:r>
              <a:rPr lang="en-US" sz="2300" dirty="0" smtClean="0"/>
              <a:t>INAC approved our amended proposal in June 2010!!!</a:t>
            </a:r>
          </a:p>
          <a:p>
            <a:r>
              <a:rPr lang="en-US" sz="2300" dirty="0" smtClean="0"/>
              <a:t>We are grateful to Mushkegowuk Council for financially carrying us from August to December 2010; </a:t>
            </a:r>
          </a:p>
          <a:p>
            <a:r>
              <a:rPr lang="en-US" sz="2300" dirty="0" smtClean="0"/>
              <a:t>Hired FNSSP Program Manager in August 2010.</a:t>
            </a:r>
          </a:p>
          <a:p>
            <a:r>
              <a:rPr lang="en-US" sz="2300" dirty="0" smtClean="0"/>
              <a:t>Developed job descriptions and requirements for   co-</a:t>
            </a:r>
            <a:r>
              <a:rPr lang="en-US" sz="2300" dirty="0" err="1" smtClean="0"/>
              <a:t>ordinators</a:t>
            </a:r>
            <a:r>
              <a:rPr lang="en-US" sz="2300" dirty="0" smtClean="0"/>
              <a:t>, consultants, coaches and administrative staff. </a:t>
            </a:r>
          </a:p>
          <a:p>
            <a:r>
              <a:rPr lang="en-US" sz="2300" dirty="0" smtClean="0"/>
              <a:t>Presently, we are about 8 months behind schedule with School Success Planning and Performance Measurement;  and, the Student Learning Assessments component may begin in the Fall.  </a:t>
            </a:r>
          </a:p>
        </p:txBody>
      </p:sp>
    </p:spTree>
  </p:cSld>
  <p:clrMapOvr>
    <a:masterClrMapping/>
  </p:clrMapOvr>
  <p:transition spd="slow">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smtClean="0">
                <a:effectLst/>
              </a:rPr>
              <a:t>Uniqueness</a:t>
            </a:r>
          </a:p>
        </p:txBody>
      </p:sp>
      <p:sp>
        <p:nvSpPr>
          <p:cNvPr id="39939" name="Rectangle 3"/>
          <p:cNvSpPr>
            <a:spLocks noGrp="1"/>
          </p:cNvSpPr>
          <p:nvPr>
            <p:ph type="body" idx="1"/>
          </p:nvPr>
        </p:nvSpPr>
        <p:spPr/>
        <p:txBody>
          <a:bodyPr/>
          <a:lstStyle/>
          <a:p>
            <a:pPr>
              <a:lnSpc>
                <a:spcPct val="90000"/>
              </a:lnSpc>
              <a:buFont typeface="Wingdings" pitchFamily="2" charset="2"/>
              <a:buChar char="v"/>
            </a:pPr>
            <a:r>
              <a:rPr lang="en-US" sz="2300" dirty="0" smtClean="0"/>
              <a:t>Our geographical location sets us apart from other First Nations;</a:t>
            </a:r>
          </a:p>
          <a:p>
            <a:pPr>
              <a:lnSpc>
                <a:spcPct val="90000"/>
              </a:lnSpc>
              <a:buNone/>
            </a:pPr>
            <a:endParaRPr lang="en-US" sz="2300" dirty="0" smtClean="0"/>
          </a:p>
          <a:p>
            <a:pPr>
              <a:lnSpc>
                <a:spcPct val="90000"/>
              </a:lnSpc>
              <a:buFont typeface="Wingdings" pitchFamily="2" charset="2"/>
              <a:buChar char="v"/>
            </a:pPr>
            <a:r>
              <a:rPr lang="en-US" sz="2300" dirty="0" smtClean="0"/>
              <a:t>We are the Omushkego Cree people as compared to Oji-Cree and </a:t>
            </a:r>
            <a:r>
              <a:rPr lang="en-US" sz="2300" dirty="0" err="1" smtClean="0"/>
              <a:t>Ojibway</a:t>
            </a:r>
            <a:r>
              <a:rPr lang="en-US" sz="2300" dirty="0" smtClean="0"/>
              <a:t>; </a:t>
            </a:r>
          </a:p>
          <a:p>
            <a:pPr>
              <a:lnSpc>
                <a:spcPct val="90000"/>
              </a:lnSpc>
              <a:buNone/>
            </a:pPr>
            <a:endParaRPr lang="en-US" sz="2300" dirty="0" smtClean="0"/>
          </a:p>
          <a:p>
            <a:pPr>
              <a:lnSpc>
                <a:spcPct val="90000"/>
              </a:lnSpc>
              <a:buFont typeface="Wingdings" pitchFamily="2" charset="2"/>
              <a:buChar char="v"/>
            </a:pPr>
            <a:r>
              <a:rPr lang="en-US" sz="2300" dirty="0" smtClean="0"/>
              <a:t>We have different traditions and cultures; our schools are closed for annual Fall and Spring Goose Hunt breaks;</a:t>
            </a:r>
          </a:p>
          <a:p>
            <a:pPr>
              <a:lnSpc>
                <a:spcPct val="90000"/>
              </a:lnSpc>
              <a:buNone/>
            </a:pPr>
            <a:endParaRPr lang="en-US" sz="2300" dirty="0" smtClean="0"/>
          </a:p>
          <a:p>
            <a:pPr>
              <a:lnSpc>
                <a:spcPct val="90000"/>
              </a:lnSpc>
              <a:buFont typeface="Wingdings" pitchFamily="2" charset="2"/>
              <a:buChar char="v"/>
            </a:pPr>
            <a:r>
              <a:rPr lang="en-US" sz="2300" dirty="0" smtClean="0"/>
              <a:t>We all belong to the Mushkegowuk Tribal Council; </a:t>
            </a:r>
          </a:p>
        </p:txBody>
      </p:sp>
    </p:spTree>
  </p:cSld>
  <p:clrMapOvr>
    <a:masterClrMapping/>
  </p:clrMapOvr>
  <p:transition spd="slow">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v"/>
            </a:pPr>
            <a:r>
              <a:rPr lang="en-US" sz="2800" dirty="0" smtClean="0"/>
              <a:t>Politically, we have our own Grand Chief and Deputy Grand Chief;</a:t>
            </a:r>
          </a:p>
          <a:p>
            <a:pPr>
              <a:buNone/>
            </a:pPr>
            <a:endParaRPr lang="en-US" sz="2800" dirty="0" smtClean="0"/>
          </a:p>
          <a:p>
            <a:pPr>
              <a:buFont typeface="Wingdings" pitchFamily="2" charset="2"/>
              <a:buChar char="v"/>
            </a:pPr>
            <a:r>
              <a:rPr lang="en-US" sz="2800" dirty="0" smtClean="0"/>
              <a:t>We have the staff resources within our own First Nations communities; </a:t>
            </a:r>
          </a:p>
          <a:p>
            <a:pPr>
              <a:buFont typeface="Wingdings" pitchFamily="2" charset="2"/>
              <a:buChar char="v"/>
            </a:pPr>
            <a:endParaRPr lang="en-US" sz="2800" dirty="0" smtClean="0"/>
          </a:p>
          <a:p>
            <a:endParaRPr lang="en-CA" dirty="0"/>
          </a:p>
        </p:txBody>
      </p:sp>
      <p:sp>
        <p:nvSpPr>
          <p:cNvPr id="3" name="Title 2"/>
          <p:cNvSpPr>
            <a:spLocks noGrp="1"/>
          </p:cNvSpPr>
          <p:nvPr>
            <p:ph type="title"/>
          </p:nvPr>
        </p:nvSpPr>
        <p:spPr/>
        <p:txBody>
          <a:bodyPr/>
          <a:lstStyle/>
          <a:p>
            <a:r>
              <a:rPr lang="en-CA" dirty="0" smtClean="0"/>
              <a:t>Uniqueness (cont’d)</a:t>
            </a:r>
            <a:endParaRPr lang="en-CA" dirty="0"/>
          </a:p>
        </p:txBody>
      </p:sp>
    </p:spTree>
  </p:cSld>
  <p:clrMapOvr>
    <a:masterClrMapping/>
  </p:clrMapOvr>
  <p:transition spd="slow">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smtClean="0">
                <a:effectLst/>
              </a:rPr>
              <a:t>Provincial Partnerships</a:t>
            </a:r>
          </a:p>
        </p:txBody>
      </p:sp>
      <p:sp>
        <p:nvSpPr>
          <p:cNvPr id="40963" name="Rectangle 3"/>
          <p:cNvSpPr>
            <a:spLocks noGrp="1"/>
          </p:cNvSpPr>
          <p:nvPr>
            <p:ph type="body" idx="1"/>
          </p:nvPr>
        </p:nvSpPr>
        <p:spPr/>
        <p:txBody>
          <a:bodyPr/>
          <a:lstStyle/>
          <a:p>
            <a:r>
              <a:rPr lang="en-US" dirty="0" smtClean="0"/>
              <a:t>Our Lead Consultant works for Northeastern Ontario School Association (NEOSA) as a Supervisory Officer and a Student Success Team Leader for James Bay Lowlands Secondary School Board (JBLSSB);</a:t>
            </a:r>
          </a:p>
          <a:p>
            <a:pPr>
              <a:buNone/>
            </a:pPr>
            <a:endParaRPr lang="en-US" dirty="0" smtClean="0"/>
          </a:p>
          <a:p>
            <a:r>
              <a:rPr lang="en-US" dirty="0" smtClean="0"/>
              <a:t>He attends our OE Principals Committee meetings and provides current Ministry of Education information; </a:t>
            </a:r>
          </a:p>
        </p:txBody>
      </p:sp>
    </p:spTree>
  </p:cSld>
  <p:clrMapOvr>
    <a:masterClrMapping/>
  </p:clrMapOvr>
  <p:transition spd="slow">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smtClean="0">
                <a:effectLst/>
              </a:rPr>
              <a:t>Provincial Partnerships (cont’d)</a:t>
            </a:r>
          </a:p>
        </p:txBody>
      </p:sp>
      <p:sp>
        <p:nvSpPr>
          <p:cNvPr id="41987" name="Rectangle 3"/>
          <p:cNvSpPr>
            <a:spLocks noGrp="1"/>
          </p:cNvSpPr>
          <p:nvPr>
            <p:ph type="body" idx="1"/>
          </p:nvPr>
        </p:nvSpPr>
        <p:spPr>
          <a:xfrm>
            <a:off x="457200" y="1481138"/>
            <a:ext cx="8229600" cy="5376862"/>
          </a:xfrm>
        </p:spPr>
        <p:txBody>
          <a:bodyPr/>
          <a:lstStyle/>
          <a:p>
            <a:r>
              <a:rPr lang="en-US" dirty="0" smtClean="0"/>
              <a:t>We also have provincial school Principals attend our OE Principals Committee meetings. </a:t>
            </a:r>
          </a:p>
          <a:p>
            <a:endParaRPr lang="en-US" dirty="0" smtClean="0"/>
          </a:p>
          <a:p>
            <a:r>
              <a:rPr lang="en-US" dirty="0" smtClean="0"/>
              <a:t>Great Moon Gathering (Professional Development for Educators) – facilitators from Toronto Catholic District School Board, </a:t>
            </a:r>
            <a:r>
              <a:rPr lang="en-US" dirty="0" err="1" smtClean="0"/>
              <a:t>Moosonee</a:t>
            </a:r>
            <a:r>
              <a:rPr lang="en-US" dirty="0" smtClean="0"/>
              <a:t> District School Area Board, Northeastern Catholic School Board, District School Board Ontario Northeast;</a:t>
            </a:r>
          </a:p>
          <a:p>
            <a:pPr>
              <a:buNone/>
            </a:pPr>
            <a:endParaRPr lang="en-US" dirty="0" smtClean="0"/>
          </a:p>
          <a:p>
            <a:r>
              <a:rPr lang="en-US" dirty="0" smtClean="0"/>
              <a:t>Ministry of Education – Ontario Aboriginal Education Strategy </a:t>
            </a:r>
          </a:p>
        </p:txBody>
      </p:sp>
    </p:spTree>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smtClean="0">
                <a:effectLst/>
              </a:rPr>
              <a:t>Provincial Partnerships (cont’d) </a:t>
            </a:r>
          </a:p>
        </p:txBody>
      </p:sp>
      <p:sp>
        <p:nvSpPr>
          <p:cNvPr id="43011" name="Rectangle 3"/>
          <p:cNvSpPr>
            <a:spLocks noGrp="1"/>
          </p:cNvSpPr>
          <p:nvPr>
            <p:ph type="body" idx="1"/>
          </p:nvPr>
        </p:nvSpPr>
        <p:spPr/>
        <p:txBody>
          <a:bodyPr/>
          <a:lstStyle/>
          <a:p>
            <a:r>
              <a:rPr lang="en-US" dirty="0" smtClean="0"/>
              <a:t>Education Provincial Partnerships – we submitted a proposal but have not received a response;</a:t>
            </a:r>
          </a:p>
          <a:p>
            <a:pPr>
              <a:buNone/>
            </a:pPr>
            <a:endParaRPr lang="en-US" dirty="0" smtClean="0"/>
          </a:p>
          <a:p>
            <a:r>
              <a:rPr lang="en-US" dirty="0" smtClean="0"/>
              <a:t>EPP is a tri-partite agreement between INAC, Ministry of Education, and First Nations which will cover tuition agreements and student transition.</a:t>
            </a:r>
          </a:p>
        </p:txBody>
      </p:sp>
    </p:spTree>
  </p:cSld>
  <p:clrMapOvr>
    <a:masterClrMapping/>
  </p:clrMapOvr>
  <p:transition spd="slow">
    <p:plu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dirty="0" smtClean="0">
                <a:effectLst/>
              </a:rPr>
              <a:t>Challenges</a:t>
            </a:r>
          </a:p>
        </p:txBody>
      </p:sp>
      <p:sp>
        <p:nvSpPr>
          <p:cNvPr id="44035" name="Rectangle 3"/>
          <p:cNvSpPr>
            <a:spLocks noGrp="1"/>
          </p:cNvSpPr>
          <p:nvPr>
            <p:ph type="body" idx="1"/>
          </p:nvPr>
        </p:nvSpPr>
        <p:spPr/>
        <p:txBody>
          <a:bodyPr/>
          <a:lstStyle/>
          <a:p>
            <a:pPr>
              <a:lnSpc>
                <a:spcPct val="90000"/>
              </a:lnSpc>
            </a:pPr>
            <a:r>
              <a:rPr lang="en-US" sz="2300" b="1" dirty="0" smtClean="0"/>
              <a:t>Delayed approval </a:t>
            </a:r>
            <a:r>
              <a:rPr lang="en-US" sz="2300" dirty="0" smtClean="0"/>
              <a:t>and funding for FNSSP ;</a:t>
            </a:r>
          </a:p>
          <a:p>
            <a:pPr>
              <a:lnSpc>
                <a:spcPct val="90000"/>
              </a:lnSpc>
            </a:pPr>
            <a:r>
              <a:rPr lang="en-US" sz="2300" b="1" dirty="0" smtClean="0"/>
              <a:t>Salaries</a:t>
            </a:r>
            <a:r>
              <a:rPr lang="en-US" sz="2300" dirty="0" smtClean="0"/>
              <a:t> – low compared to provincial schools;</a:t>
            </a:r>
          </a:p>
          <a:p>
            <a:pPr>
              <a:lnSpc>
                <a:spcPct val="90000"/>
              </a:lnSpc>
            </a:pPr>
            <a:r>
              <a:rPr lang="en-US" sz="2300" b="1" dirty="0" smtClean="0"/>
              <a:t>Qualifications</a:t>
            </a:r>
            <a:r>
              <a:rPr lang="en-US" sz="2300" dirty="0" smtClean="0"/>
              <a:t> – we have high expectations for our positions, i.e. B.A. and  B.Ed., Principals Qualifications;</a:t>
            </a:r>
          </a:p>
          <a:p>
            <a:pPr>
              <a:lnSpc>
                <a:spcPct val="90000"/>
              </a:lnSpc>
            </a:pPr>
            <a:r>
              <a:rPr lang="en-US" sz="2300" b="1" dirty="0" smtClean="0"/>
              <a:t>Contracts</a:t>
            </a:r>
            <a:r>
              <a:rPr lang="en-US" sz="2300" dirty="0" smtClean="0"/>
              <a:t> – teachers were unable to breach their contracts;</a:t>
            </a:r>
          </a:p>
          <a:p>
            <a:pPr>
              <a:lnSpc>
                <a:spcPct val="90000"/>
              </a:lnSpc>
            </a:pPr>
            <a:r>
              <a:rPr lang="en-US" sz="2300" dirty="0" smtClean="0"/>
              <a:t>We had to hire staff under</a:t>
            </a:r>
            <a:r>
              <a:rPr lang="en-US" sz="2300" b="1" dirty="0" smtClean="0"/>
              <a:t> short-term</a:t>
            </a:r>
            <a:r>
              <a:rPr lang="en-US" sz="2300" dirty="0" smtClean="0"/>
              <a:t> contracts; </a:t>
            </a:r>
          </a:p>
          <a:p>
            <a:pPr>
              <a:lnSpc>
                <a:spcPct val="90000"/>
              </a:lnSpc>
            </a:pPr>
            <a:r>
              <a:rPr lang="en-US" sz="2300" b="1" dirty="0" smtClean="0"/>
              <a:t>Office Space </a:t>
            </a:r>
            <a:r>
              <a:rPr lang="en-US" sz="2300" dirty="0" smtClean="0"/>
              <a:t>– limited office space; renovations required; </a:t>
            </a:r>
          </a:p>
          <a:p>
            <a:pPr>
              <a:lnSpc>
                <a:spcPct val="90000"/>
              </a:lnSpc>
            </a:pPr>
            <a:r>
              <a:rPr lang="en-US" sz="2300" b="1" dirty="0" smtClean="0"/>
              <a:t>Travel Costs </a:t>
            </a:r>
            <a:r>
              <a:rPr lang="en-US" sz="2300" dirty="0" smtClean="0"/>
              <a:t>– to remote, isolated northern communities; </a:t>
            </a:r>
          </a:p>
        </p:txBody>
      </p:sp>
    </p:spTree>
  </p:cSld>
  <p:clrMapOvr>
    <a:masterClrMapping/>
  </p:clrMapOvr>
  <p:transition spd="slow">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bwMode="auto">
          <a:noFill/>
        </p:spPr>
        <p:txBody>
          <a:bodyPr wrap="square" lIns="91440" tIns="45720" rIns="91440" bIns="45720" numCol="1" anchorCtr="0" compatLnSpc="1">
            <a:prstTxWarp prst="textNoShape">
              <a:avLst/>
            </a:prstTxWarp>
          </a:bodyPr>
          <a:lstStyle/>
          <a:p>
            <a:r>
              <a:rPr lang="en-US" dirty="0" smtClean="0">
                <a:effectLst/>
              </a:rPr>
              <a:t>Challenges (cont’d)</a:t>
            </a:r>
          </a:p>
        </p:txBody>
      </p:sp>
      <p:sp>
        <p:nvSpPr>
          <p:cNvPr id="45059" name="Rectangle 3"/>
          <p:cNvSpPr>
            <a:spLocks noGrp="1"/>
          </p:cNvSpPr>
          <p:nvPr>
            <p:ph type="body" idx="1"/>
          </p:nvPr>
        </p:nvSpPr>
        <p:spPr/>
        <p:txBody>
          <a:bodyPr/>
          <a:lstStyle/>
          <a:p>
            <a:r>
              <a:rPr lang="en-US" sz="2400" b="1" dirty="0" smtClean="0"/>
              <a:t>Culture of Communities </a:t>
            </a:r>
            <a:r>
              <a:rPr lang="en-US" sz="2400" dirty="0" smtClean="0"/>
              <a:t>– schools close down when a death occurs in the community;</a:t>
            </a:r>
          </a:p>
          <a:p>
            <a:r>
              <a:rPr lang="en-US" sz="2400" b="1" dirty="0" smtClean="0"/>
              <a:t>Weather disruptions </a:t>
            </a:r>
            <a:r>
              <a:rPr lang="en-US" sz="2400" dirty="0" smtClean="0"/>
              <a:t>– schools close due to frigid temperatures; flight cancellations; staff gets stranded in communities due to fog or bad weather;</a:t>
            </a:r>
          </a:p>
          <a:p>
            <a:r>
              <a:rPr lang="en-US" sz="2400" b="1" dirty="0" smtClean="0"/>
              <a:t>Maplewood Training </a:t>
            </a:r>
            <a:r>
              <a:rPr lang="en-US" sz="2400" dirty="0" smtClean="0"/>
              <a:t>– this training is not readily available; limited training dates due to volume of training requests; costs to attend training.</a:t>
            </a:r>
          </a:p>
          <a:p>
            <a:endParaRPr lang="en-US" dirty="0" smtClean="0"/>
          </a:p>
        </p:txBody>
      </p:sp>
    </p:spTree>
  </p:cSld>
  <p:clrMapOvr>
    <a:masterClrMapping/>
  </p:clrMapOvr>
  <p:transition spd="slow">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err="1"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Cooper Black" pitchFamily="18" charset="0"/>
              </a:rPr>
              <a:t>Meegwetch</a:t>
            </a:r>
            <a:r>
              <a:rPr lang="en-CA" dirty="0" smtClean="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Cooper Black" pitchFamily="18" charset="0"/>
              </a:rPr>
              <a:t>!!</a:t>
            </a:r>
            <a:endParaRPr lang="en-CA"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latin typeface="Cooper Black" pitchFamily="18" charset="0"/>
            </a:endParaRPr>
          </a:p>
        </p:txBody>
      </p:sp>
      <p:pic>
        <p:nvPicPr>
          <p:cNvPr id="1026" name="Picture 2" descr="C:\Users\MCO\Pictures\OE..gif"/>
          <p:cNvPicPr>
            <a:picLocks noGrp="1" noChangeAspect="1" noChangeArrowheads="1"/>
          </p:cNvPicPr>
          <p:nvPr>
            <p:ph idx="1"/>
          </p:nvPr>
        </p:nvPicPr>
        <p:blipFill>
          <a:blip r:embed="rId2" cstate="print"/>
          <a:srcRect/>
          <a:stretch>
            <a:fillRect/>
          </a:stretch>
        </p:blipFill>
        <p:spPr bwMode="auto">
          <a:xfrm>
            <a:off x="5580112" y="836712"/>
            <a:ext cx="1752600" cy="1762125"/>
          </a:xfrm>
          <a:prstGeom prst="rect">
            <a:avLst/>
          </a:prstGeom>
          <a:noFill/>
        </p:spPr>
      </p:pic>
      <p:sp>
        <p:nvSpPr>
          <p:cNvPr id="5" name="Rectangle 4"/>
          <p:cNvSpPr/>
          <p:nvPr/>
        </p:nvSpPr>
        <p:spPr>
          <a:xfrm>
            <a:off x="251520" y="3140968"/>
            <a:ext cx="8520162" cy="2585323"/>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oper Black" pitchFamily="18" charset="0"/>
              </a:rPr>
              <a:t>From the FNSSP Staff                  in Mushkegowuk Territory</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oper Black"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732</TotalTime>
  <Words>1416</Words>
  <Application>Microsoft Office PowerPoint</Application>
  <PresentationFormat>On-screen Show (4:3)</PresentationFormat>
  <Paragraphs>207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First Nation Student Success Program Mushkegowuk Communities  March 2011</vt:lpstr>
      <vt:lpstr>Geographical Area</vt:lpstr>
      <vt:lpstr>West Side of James Bay </vt:lpstr>
      <vt:lpstr>Attawapiskat </vt:lpstr>
      <vt:lpstr>OE FNSSP REPORTING STRUCTURE</vt:lpstr>
      <vt:lpstr>Fort Albany</vt:lpstr>
      <vt:lpstr> OE FNSSP – Numbers </vt:lpstr>
      <vt:lpstr>Kashechewan </vt:lpstr>
      <vt:lpstr>Aggregate</vt:lpstr>
      <vt:lpstr>Does the Aggregate Influence Funding?</vt:lpstr>
      <vt:lpstr>Aggregate (cont’d)</vt:lpstr>
      <vt:lpstr>Collaboration with First Nation</vt:lpstr>
      <vt:lpstr>Moose Factory</vt:lpstr>
      <vt:lpstr>FNSSP Policy</vt:lpstr>
      <vt:lpstr>FNSSP Policy (cont’d)</vt:lpstr>
      <vt:lpstr>FNSSP Policy (cont’d)</vt:lpstr>
      <vt:lpstr>Programming</vt:lpstr>
      <vt:lpstr>Programming </vt:lpstr>
      <vt:lpstr>SSP (cont’d)</vt:lpstr>
      <vt:lpstr>Performance Measurement Component </vt:lpstr>
      <vt:lpstr>Performance Measurement (cont’d)</vt:lpstr>
      <vt:lpstr>Program Timelines</vt:lpstr>
      <vt:lpstr>Uniqueness</vt:lpstr>
      <vt:lpstr>Uniqueness (cont’d)</vt:lpstr>
      <vt:lpstr>Provincial Partnerships</vt:lpstr>
      <vt:lpstr>Provincial Partnerships (cont’d)</vt:lpstr>
      <vt:lpstr>Provincial Partnerships (cont’d) </vt:lpstr>
      <vt:lpstr>Challenges</vt:lpstr>
      <vt:lpstr>Challenges (cont’d)</vt:lpstr>
      <vt:lpstr>Meegwetch!!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Nation Student Success Program Mushkegowuk Communities  March 2011</dc:title>
  <dc:creator>MCO</dc:creator>
  <cp:lastModifiedBy>admin</cp:lastModifiedBy>
  <cp:revision>43</cp:revision>
  <dcterms:created xsi:type="dcterms:W3CDTF">2011-03-22T14:48:34Z</dcterms:created>
  <dcterms:modified xsi:type="dcterms:W3CDTF">2011-03-30T13:54:26Z</dcterms:modified>
</cp:coreProperties>
</file>