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57" r:id="rId3"/>
    <p:sldId id="273" r:id="rId4"/>
    <p:sldId id="271" r:id="rId5"/>
    <p:sldId id="260" r:id="rId6"/>
    <p:sldId id="262" r:id="rId7"/>
    <p:sldId id="277" r:id="rId8"/>
    <p:sldId id="275" r:id="rId9"/>
    <p:sldId id="274" r:id="rId10"/>
    <p:sldId id="276" r:id="rId11"/>
    <p:sldId id="263" r:id="rId12"/>
    <p:sldId id="278" r:id="rId13"/>
    <p:sldId id="280" r:id="rId14"/>
    <p:sldId id="281" r:id="rId15"/>
    <p:sldId id="282" r:id="rId16"/>
    <p:sldId id="283" r:id="rId17"/>
    <p:sldId id="266" r:id="rId18"/>
    <p:sldId id="267" r:id="rId19"/>
    <p:sldId id="268" r:id="rId20"/>
    <p:sldId id="269" r:id="rId21"/>
    <p:sldId id="270" r:id="rId22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A2CD"/>
    <a:srgbClr val="000000"/>
    <a:srgbClr val="06B8E8"/>
    <a:srgbClr val="32CFFA"/>
    <a:srgbClr val="7CE1FC"/>
    <a:srgbClr val="C5F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77090A-A79D-4C11-BD26-093703CFC93F}" type="doc">
      <dgm:prSet loTypeId="urn:microsoft.com/office/officeart/2005/8/layout/pyramid2" loCatId="pyramid" qsTypeId="urn:microsoft.com/office/officeart/2005/8/quickstyle/simple1#1" qsCatId="simple" csTypeId="urn:microsoft.com/office/officeart/2005/8/colors/accent1_2#1" csCatId="accent1" phldr="1"/>
      <dgm:spPr/>
    </dgm:pt>
    <dgm:pt modelId="{3178C71E-5908-46FD-9F9E-1CB7C720ECA4}">
      <dgm:prSet phldrT="[Text]"/>
      <dgm:spPr/>
      <dgm:t>
        <a:bodyPr/>
        <a:lstStyle/>
        <a:p>
          <a:r>
            <a:rPr lang="en-US" dirty="0" smtClean="0"/>
            <a:t>COMMUNITY</a:t>
          </a:r>
          <a:endParaRPr lang="en-US" dirty="0"/>
        </a:p>
      </dgm:t>
    </dgm:pt>
    <dgm:pt modelId="{6A67E335-D47B-4791-A9A8-D7B7786B5D38}" type="parTrans" cxnId="{AC21137A-2479-44D9-890E-625029B32360}">
      <dgm:prSet/>
      <dgm:spPr/>
      <dgm:t>
        <a:bodyPr/>
        <a:lstStyle/>
        <a:p>
          <a:endParaRPr lang="en-US"/>
        </a:p>
      </dgm:t>
    </dgm:pt>
    <dgm:pt modelId="{0B539B20-4300-4FC0-A923-8CAEA1AA8A00}" type="sibTrans" cxnId="{AC21137A-2479-44D9-890E-625029B32360}">
      <dgm:prSet/>
      <dgm:spPr/>
      <dgm:t>
        <a:bodyPr/>
        <a:lstStyle/>
        <a:p>
          <a:endParaRPr lang="en-US"/>
        </a:p>
      </dgm:t>
    </dgm:pt>
    <dgm:pt modelId="{F34E3F14-5122-4511-A0AF-6A0F4D984CF2}">
      <dgm:prSet phldrT="[Text]"/>
      <dgm:spPr/>
      <dgm:t>
        <a:bodyPr/>
        <a:lstStyle/>
        <a:p>
          <a:r>
            <a:rPr lang="en-US" dirty="0" smtClean="0"/>
            <a:t>SUPPORT STAFF</a:t>
          </a:r>
          <a:endParaRPr lang="en-US" dirty="0"/>
        </a:p>
      </dgm:t>
    </dgm:pt>
    <dgm:pt modelId="{19459B73-EEF2-4193-9E6E-842CBAE7E295}" type="parTrans" cxnId="{7C07A82D-83AB-4D86-9586-22E49CE4BD8F}">
      <dgm:prSet/>
      <dgm:spPr/>
      <dgm:t>
        <a:bodyPr/>
        <a:lstStyle/>
        <a:p>
          <a:endParaRPr lang="en-US"/>
        </a:p>
      </dgm:t>
    </dgm:pt>
    <dgm:pt modelId="{A124F6DC-EE38-44B5-A1B0-43AE45812EBF}" type="sibTrans" cxnId="{7C07A82D-83AB-4D86-9586-22E49CE4BD8F}">
      <dgm:prSet/>
      <dgm:spPr/>
      <dgm:t>
        <a:bodyPr/>
        <a:lstStyle/>
        <a:p>
          <a:endParaRPr lang="en-US"/>
        </a:p>
      </dgm:t>
    </dgm:pt>
    <dgm:pt modelId="{1505B437-1B7B-4448-970F-CE2A5D58D5BB}">
      <dgm:prSet/>
      <dgm:spPr/>
      <dgm:t>
        <a:bodyPr/>
        <a:lstStyle/>
        <a:p>
          <a:r>
            <a:rPr lang="en-US" dirty="0" smtClean="0"/>
            <a:t>TEACHERS</a:t>
          </a:r>
          <a:endParaRPr lang="en-US" dirty="0"/>
        </a:p>
      </dgm:t>
    </dgm:pt>
    <dgm:pt modelId="{EBA2720C-7E26-411E-8A71-FAEE094677F7}" type="parTrans" cxnId="{1E27306E-044C-4704-8E62-58550A942CED}">
      <dgm:prSet/>
      <dgm:spPr/>
      <dgm:t>
        <a:bodyPr/>
        <a:lstStyle/>
        <a:p>
          <a:endParaRPr lang="en-US"/>
        </a:p>
      </dgm:t>
    </dgm:pt>
    <dgm:pt modelId="{DAC9E510-C395-4339-B93C-861A16EB0F12}" type="sibTrans" cxnId="{1E27306E-044C-4704-8E62-58550A942CED}">
      <dgm:prSet/>
      <dgm:spPr/>
      <dgm:t>
        <a:bodyPr/>
        <a:lstStyle/>
        <a:p>
          <a:endParaRPr lang="en-US"/>
        </a:p>
      </dgm:t>
    </dgm:pt>
    <dgm:pt modelId="{AB57C951-7DC6-4E9C-92DD-08C0A209D675}">
      <dgm:prSet/>
      <dgm:spPr/>
      <dgm:t>
        <a:bodyPr/>
        <a:lstStyle/>
        <a:p>
          <a:r>
            <a:rPr lang="en-US" dirty="0" smtClean="0"/>
            <a:t>COMMITTEE</a:t>
          </a:r>
          <a:endParaRPr lang="en-US" dirty="0"/>
        </a:p>
      </dgm:t>
    </dgm:pt>
    <dgm:pt modelId="{4B4AFA3A-5C36-42B1-AD3A-F04516B67922}" type="parTrans" cxnId="{06593101-BB7E-4053-832C-2B738177683E}">
      <dgm:prSet/>
      <dgm:spPr/>
      <dgm:t>
        <a:bodyPr/>
        <a:lstStyle/>
        <a:p>
          <a:endParaRPr lang="en-US"/>
        </a:p>
      </dgm:t>
    </dgm:pt>
    <dgm:pt modelId="{E3E4A99B-3202-4D9B-8146-BC2BE066D97F}" type="sibTrans" cxnId="{06593101-BB7E-4053-832C-2B738177683E}">
      <dgm:prSet/>
      <dgm:spPr/>
      <dgm:t>
        <a:bodyPr/>
        <a:lstStyle/>
        <a:p>
          <a:endParaRPr lang="en-US"/>
        </a:p>
      </dgm:t>
    </dgm:pt>
    <dgm:pt modelId="{A309A0A2-7EFC-46AA-887D-71F1A15E37B2}">
      <dgm:prSet/>
      <dgm:spPr/>
      <dgm:t>
        <a:bodyPr/>
        <a:lstStyle/>
        <a:p>
          <a:r>
            <a:rPr lang="en-US" dirty="0" smtClean="0"/>
            <a:t>CHIEF AND COUNCIL</a:t>
          </a:r>
          <a:endParaRPr lang="en-US" dirty="0"/>
        </a:p>
      </dgm:t>
    </dgm:pt>
    <dgm:pt modelId="{6AF96C2E-2FA2-41C3-BAB8-F3B124D8E05E}" type="parTrans" cxnId="{4DF6D59B-F8B0-42CF-AEA3-FFDA571D6C55}">
      <dgm:prSet/>
      <dgm:spPr/>
      <dgm:t>
        <a:bodyPr/>
        <a:lstStyle/>
        <a:p>
          <a:endParaRPr lang="en-US"/>
        </a:p>
      </dgm:t>
    </dgm:pt>
    <dgm:pt modelId="{D60F4DCF-FADB-4A73-A0E0-7DDD581870EE}" type="sibTrans" cxnId="{4DF6D59B-F8B0-42CF-AEA3-FFDA571D6C55}">
      <dgm:prSet/>
      <dgm:spPr/>
      <dgm:t>
        <a:bodyPr/>
        <a:lstStyle/>
        <a:p>
          <a:endParaRPr lang="en-US"/>
        </a:p>
      </dgm:t>
    </dgm:pt>
    <dgm:pt modelId="{D3A57BE0-6CE2-4AA0-9106-E749961B977D}">
      <dgm:prSet/>
      <dgm:spPr/>
      <dgm:t>
        <a:bodyPr/>
        <a:lstStyle/>
        <a:p>
          <a:r>
            <a:rPr lang="en-US" dirty="0" smtClean="0"/>
            <a:t>GENERAL MANAGER</a:t>
          </a:r>
          <a:endParaRPr lang="en-US" dirty="0"/>
        </a:p>
      </dgm:t>
    </dgm:pt>
    <dgm:pt modelId="{8EE41B67-3524-450A-81F8-F8E3965AE83A}" type="parTrans" cxnId="{DB801265-2461-400C-A33E-FA9096C2CDFF}">
      <dgm:prSet/>
      <dgm:spPr/>
      <dgm:t>
        <a:bodyPr/>
        <a:lstStyle/>
        <a:p>
          <a:endParaRPr lang="en-US"/>
        </a:p>
      </dgm:t>
    </dgm:pt>
    <dgm:pt modelId="{8AB9DEDF-DD6C-41B6-BBC1-A01A197EEEA8}" type="sibTrans" cxnId="{DB801265-2461-400C-A33E-FA9096C2CDFF}">
      <dgm:prSet/>
      <dgm:spPr/>
      <dgm:t>
        <a:bodyPr/>
        <a:lstStyle/>
        <a:p>
          <a:endParaRPr lang="en-US"/>
        </a:p>
      </dgm:t>
    </dgm:pt>
    <dgm:pt modelId="{9F8E6AB7-CEBD-4A18-A5F5-939DF2081B7A}">
      <dgm:prSet/>
      <dgm:spPr/>
      <dgm:t>
        <a:bodyPr/>
        <a:lstStyle/>
        <a:p>
          <a:r>
            <a:rPr lang="en-US" dirty="0" smtClean="0"/>
            <a:t>MANAGER OF EDUCATION</a:t>
          </a:r>
          <a:endParaRPr lang="en-US" dirty="0"/>
        </a:p>
      </dgm:t>
    </dgm:pt>
    <dgm:pt modelId="{A8B80D54-E0FE-4E21-8F66-C6D79AA20B0C}" type="parTrans" cxnId="{8B84DF5A-F175-42C9-9286-8CCF4E1CFDD8}">
      <dgm:prSet/>
      <dgm:spPr/>
      <dgm:t>
        <a:bodyPr/>
        <a:lstStyle/>
        <a:p>
          <a:endParaRPr lang="en-US"/>
        </a:p>
      </dgm:t>
    </dgm:pt>
    <dgm:pt modelId="{9FCC1D59-3974-4C8F-B9D0-F0B0DA57A45D}" type="sibTrans" cxnId="{8B84DF5A-F175-42C9-9286-8CCF4E1CFDD8}">
      <dgm:prSet/>
      <dgm:spPr/>
      <dgm:t>
        <a:bodyPr/>
        <a:lstStyle/>
        <a:p>
          <a:endParaRPr lang="en-US"/>
        </a:p>
      </dgm:t>
    </dgm:pt>
    <dgm:pt modelId="{16F62A43-647F-43B7-8D02-03ABDCBB142E}">
      <dgm:prSet/>
      <dgm:spPr/>
      <dgm:t>
        <a:bodyPr/>
        <a:lstStyle/>
        <a:p>
          <a:r>
            <a:rPr lang="en-US" dirty="0" smtClean="0"/>
            <a:t>PRINCIPAL</a:t>
          </a:r>
          <a:endParaRPr lang="en-US" dirty="0"/>
        </a:p>
      </dgm:t>
    </dgm:pt>
    <dgm:pt modelId="{6190461F-96A7-473D-A2AA-A3F452925B01}" type="parTrans" cxnId="{317DB2BE-A468-4AF6-A6AE-D6D41064C57D}">
      <dgm:prSet/>
      <dgm:spPr/>
      <dgm:t>
        <a:bodyPr/>
        <a:lstStyle/>
        <a:p>
          <a:endParaRPr lang="en-US"/>
        </a:p>
      </dgm:t>
    </dgm:pt>
    <dgm:pt modelId="{4D483A98-5877-4D23-98E1-D6CE9ECFD334}" type="sibTrans" cxnId="{317DB2BE-A468-4AF6-A6AE-D6D41064C57D}">
      <dgm:prSet/>
      <dgm:spPr/>
      <dgm:t>
        <a:bodyPr/>
        <a:lstStyle/>
        <a:p>
          <a:endParaRPr lang="en-US"/>
        </a:p>
      </dgm:t>
    </dgm:pt>
    <dgm:pt modelId="{8DF9C2BB-8AF2-4825-AFDF-ED508409B864}">
      <dgm:prSet/>
      <dgm:spPr/>
      <dgm:t>
        <a:bodyPr/>
        <a:lstStyle/>
        <a:p>
          <a:r>
            <a:rPr lang="en-US" dirty="0" smtClean="0"/>
            <a:t>FNSSP COORDINATOR</a:t>
          </a:r>
          <a:endParaRPr lang="en-US" dirty="0"/>
        </a:p>
      </dgm:t>
    </dgm:pt>
    <dgm:pt modelId="{952379A3-D719-4F46-AE0B-030C6AA7812E}" type="parTrans" cxnId="{A04509E0-07F4-4332-BBB9-302823C43238}">
      <dgm:prSet/>
      <dgm:spPr/>
      <dgm:t>
        <a:bodyPr/>
        <a:lstStyle/>
        <a:p>
          <a:endParaRPr lang="en-US"/>
        </a:p>
      </dgm:t>
    </dgm:pt>
    <dgm:pt modelId="{834C24E3-B645-4D71-8319-410609427FCB}" type="sibTrans" cxnId="{A04509E0-07F4-4332-BBB9-302823C43238}">
      <dgm:prSet/>
      <dgm:spPr/>
      <dgm:t>
        <a:bodyPr/>
        <a:lstStyle/>
        <a:p>
          <a:endParaRPr lang="en-US"/>
        </a:p>
      </dgm:t>
    </dgm:pt>
    <dgm:pt modelId="{E7EC8A7F-0D0D-4700-ABAE-3DF709AD9026}" type="pres">
      <dgm:prSet presAssocID="{EA77090A-A79D-4C11-BD26-093703CFC93F}" presName="compositeShape" presStyleCnt="0">
        <dgm:presLayoutVars>
          <dgm:dir/>
          <dgm:resizeHandles/>
        </dgm:presLayoutVars>
      </dgm:prSet>
      <dgm:spPr/>
    </dgm:pt>
    <dgm:pt modelId="{6882C418-5D0F-4326-950F-A743125703BD}" type="pres">
      <dgm:prSet presAssocID="{EA77090A-A79D-4C11-BD26-093703CFC93F}" presName="pyramid" presStyleLbl="node1" presStyleIdx="0" presStyleCnt="1" custLinFactNeighborX="500"/>
      <dgm:spPr/>
    </dgm:pt>
    <dgm:pt modelId="{6898C493-16EB-4AAC-89ED-51799A081267}" type="pres">
      <dgm:prSet presAssocID="{EA77090A-A79D-4C11-BD26-093703CFC93F}" presName="theList" presStyleCnt="0"/>
      <dgm:spPr/>
    </dgm:pt>
    <dgm:pt modelId="{99C15C8E-6D3F-47AC-85FE-7ACF7C28C660}" type="pres">
      <dgm:prSet presAssocID="{3178C71E-5908-46FD-9F9E-1CB7C720ECA4}" presName="aNode" presStyleLbl="fgAcc1" presStyleIdx="0" presStyleCnt="9" custLinFactY="-98308" custLinFactNeighborX="-4903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0A5527-63A1-4CFC-9B64-525A8C5A6643}" type="pres">
      <dgm:prSet presAssocID="{3178C71E-5908-46FD-9F9E-1CB7C720ECA4}" presName="aSpace" presStyleCnt="0"/>
      <dgm:spPr/>
    </dgm:pt>
    <dgm:pt modelId="{AD6BE36F-D887-4A39-8ED2-AF1518C30871}" type="pres">
      <dgm:prSet presAssocID="{AB57C951-7DC6-4E9C-92DD-08C0A209D675}" presName="aNode" presStyleLbl="fgAcc1" presStyleIdx="1" presStyleCnt="9" custLinFactY="-44677" custLinFactNeighborX="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3493E8-A4B9-4DB9-B597-1F16DC93C97D}" type="pres">
      <dgm:prSet presAssocID="{AB57C951-7DC6-4E9C-92DD-08C0A209D675}" presName="aSpace" presStyleCnt="0"/>
      <dgm:spPr/>
    </dgm:pt>
    <dgm:pt modelId="{AE144D80-C154-45D7-837A-6F104ADD830C}" type="pres">
      <dgm:prSet presAssocID="{A309A0A2-7EFC-46AA-887D-71F1A15E37B2}" presName="aNode" presStyleLbl="fgAcc1" presStyleIdx="2" presStyleCnt="9" custLinFactX="-962" custLinFactY="-144677" custLinFactNeighborX="-100000" custLinFactNeighborY="-2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DD1D3D-1AEA-442C-8ECC-7A7285229D77}" type="pres">
      <dgm:prSet presAssocID="{A309A0A2-7EFC-46AA-887D-71F1A15E37B2}" presName="aSpace" presStyleCnt="0"/>
      <dgm:spPr/>
    </dgm:pt>
    <dgm:pt modelId="{8A742ACA-4DAE-4386-8D66-A51AE08D53CA}" type="pres">
      <dgm:prSet presAssocID="{D3A57BE0-6CE2-4AA0-9106-E749961B977D}" presName="aNode" presStyleLbl="fgAcc1" presStyleIdx="3" presStyleCnt="9" custLinFactY="-100000" custLinFactNeighborX="-49038" custLinFactNeighborY="-1283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8E91A4-CB56-49C8-BD20-638309DB5A61}" type="pres">
      <dgm:prSet presAssocID="{D3A57BE0-6CE2-4AA0-9106-E749961B977D}" presName="aSpace" presStyleCnt="0"/>
      <dgm:spPr/>
    </dgm:pt>
    <dgm:pt modelId="{39D6C488-5A22-478E-92D9-905B0D0BCBF9}" type="pres">
      <dgm:prSet presAssocID="{9F8E6AB7-CEBD-4A18-A5F5-939DF2081B7A}" presName="aNode" presStyleLbl="fgAcc1" presStyleIdx="4" presStyleCnt="9" custLinFactY="-49915" custLinFactNeighborX="-4903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343158-C079-44FE-8F18-D3131CC12A99}" type="pres">
      <dgm:prSet presAssocID="{9F8E6AB7-CEBD-4A18-A5F5-939DF2081B7A}" presName="aSpace" presStyleCnt="0"/>
      <dgm:spPr/>
    </dgm:pt>
    <dgm:pt modelId="{98FD0672-B68F-43F5-A7D4-C92FC7CCA85F}" type="pres">
      <dgm:prSet presAssocID="{16F62A43-647F-43B7-8D02-03ABDCBB142E}" presName="aNode" presStyleLbl="fgAcc1" presStyleIdx="5" presStyleCnt="9" custLinFactX="-1538" custLinFactNeighborX="-100000" custLinFactNeighborY="-449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AE996E-E188-4803-A177-472BA6C43569}" type="pres">
      <dgm:prSet presAssocID="{16F62A43-647F-43B7-8D02-03ABDCBB142E}" presName="aSpace" presStyleCnt="0"/>
      <dgm:spPr/>
    </dgm:pt>
    <dgm:pt modelId="{752BEBB4-CC82-4C82-B812-E0E87F00704E}" type="pres">
      <dgm:prSet presAssocID="{8DF9C2BB-8AF2-4825-AFDF-ED508409B864}" presName="aNode" presStyleLbl="fgAcc1" presStyleIdx="6" presStyleCnt="9" custLinFactY="-100000" custLinFactNeighborX="0" custLinFactNeighborY="-1449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49BE7B-C0D9-4CF6-A46D-9FBF9AE7C975}" type="pres">
      <dgm:prSet presAssocID="{8DF9C2BB-8AF2-4825-AFDF-ED508409B864}" presName="aSpace" presStyleCnt="0"/>
      <dgm:spPr/>
    </dgm:pt>
    <dgm:pt modelId="{5B966CEC-0132-476F-AEC2-D905A4631D84}" type="pres">
      <dgm:prSet presAssocID="{1505B437-1B7B-4448-970F-CE2A5D58D5BB}" presName="aNode" presStyleLbl="fgAcc1" presStyleIdx="7" presStyleCnt="9" custLinFactY="-47242" custLinFactNeighborX="-48462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86BFBA-7205-44F7-9142-12AA830D6CD5}" type="pres">
      <dgm:prSet presAssocID="{1505B437-1B7B-4448-970F-CE2A5D58D5BB}" presName="aSpace" presStyleCnt="0"/>
      <dgm:spPr/>
    </dgm:pt>
    <dgm:pt modelId="{43EE764C-27E0-4989-B83A-85018494E0EF}" type="pres">
      <dgm:prSet presAssocID="{F34E3F14-5122-4511-A0AF-6A0F4D984CF2}" presName="aNode" presStyleLbl="fgAcc1" presStyleIdx="8" presStyleCnt="9" custLinFactNeighborX="-48462" custLinFactNeighborY="-109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72769B-155F-4D7F-8101-E949D60C4DE5}" type="pres">
      <dgm:prSet presAssocID="{F34E3F14-5122-4511-A0AF-6A0F4D984CF2}" presName="aSpace" presStyleCnt="0"/>
      <dgm:spPr/>
    </dgm:pt>
  </dgm:ptLst>
  <dgm:cxnLst>
    <dgm:cxn modelId="{317DB2BE-A468-4AF6-A6AE-D6D41064C57D}" srcId="{EA77090A-A79D-4C11-BD26-093703CFC93F}" destId="{16F62A43-647F-43B7-8D02-03ABDCBB142E}" srcOrd="5" destOrd="0" parTransId="{6190461F-96A7-473D-A2AA-A3F452925B01}" sibTransId="{4D483A98-5877-4D23-98E1-D6CE9ECFD334}"/>
    <dgm:cxn modelId="{7CC97E99-549D-46BA-A0D2-3BB833683D89}" type="presOf" srcId="{1505B437-1B7B-4448-970F-CE2A5D58D5BB}" destId="{5B966CEC-0132-476F-AEC2-D905A4631D84}" srcOrd="0" destOrd="0" presId="urn:microsoft.com/office/officeart/2005/8/layout/pyramid2"/>
    <dgm:cxn modelId="{D75489CD-9696-4D10-B292-989447D10756}" type="presOf" srcId="{3178C71E-5908-46FD-9F9E-1CB7C720ECA4}" destId="{99C15C8E-6D3F-47AC-85FE-7ACF7C28C660}" srcOrd="0" destOrd="0" presId="urn:microsoft.com/office/officeart/2005/8/layout/pyramid2"/>
    <dgm:cxn modelId="{1E27306E-044C-4704-8E62-58550A942CED}" srcId="{EA77090A-A79D-4C11-BD26-093703CFC93F}" destId="{1505B437-1B7B-4448-970F-CE2A5D58D5BB}" srcOrd="7" destOrd="0" parTransId="{EBA2720C-7E26-411E-8A71-FAEE094677F7}" sibTransId="{DAC9E510-C395-4339-B93C-861A16EB0F12}"/>
    <dgm:cxn modelId="{AC21137A-2479-44D9-890E-625029B32360}" srcId="{EA77090A-A79D-4C11-BD26-093703CFC93F}" destId="{3178C71E-5908-46FD-9F9E-1CB7C720ECA4}" srcOrd="0" destOrd="0" parTransId="{6A67E335-D47B-4791-A9A8-D7B7786B5D38}" sibTransId="{0B539B20-4300-4FC0-A923-8CAEA1AA8A00}"/>
    <dgm:cxn modelId="{81CF26C7-CDD5-4076-BA79-5C347879D1BE}" type="presOf" srcId="{8DF9C2BB-8AF2-4825-AFDF-ED508409B864}" destId="{752BEBB4-CC82-4C82-B812-E0E87F00704E}" srcOrd="0" destOrd="0" presId="urn:microsoft.com/office/officeart/2005/8/layout/pyramid2"/>
    <dgm:cxn modelId="{561F6FD1-E2E7-4178-8F2A-FB8D12C8BD21}" type="presOf" srcId="{F34E3F14-5122-4511-A0AF-6A0F4D984CF2}" destId="{43EE764C-27E0-4989-B83A-85018494E0EF}" srcOrd="0" destOrd="0" presId="urn:microsoft.com/office/officeart/2005/8/layout/pyramid2"/>
    <dgm:cxn modelId="{06593101-BB7E-4053-832C-2B738177683E}" srcId="{EA77090A-A79D-4C11-BD26-093703CFC93F}" destId="{AB57C951-7DC6-4E9C-92DD-08C0A209D675}" srcOrd="1" destOrd="0" parTransId="{4B4AFA3A-5C36-42B1-AD3A-F04516B67922}" sibTransId="{E3E4A99B-3202-4D9B-8146-BC2BE066D97F}"/>
    <dgm:cxn modelId="{A04509E0-07F4-4332-BBB9-302823C43238}" srcId="{EA77090A-A79D-4C11-BD26-093703CFC93F}" destId="{8DF9C2BB-8AF2-4825-AFDF-ED508409B864}" srcOrd="6" destOrd="0" parTransId="{952379A3-D719-4F46-AE0B-030C6AA7812E}" sibTransId="{834C24E3-B645-4D71-8319-410609427FCB}"/>
    <dgm:cxn modelId="{CDFB4F50-9504-404C-B745-301FF2D02CDA}" type="presOf" srcId="{D3A57BE0-6CE2-4AA0-9106-E749961B977D}" destId="{8A742ACA-4DAE-4386-8D66-A51AE08D53CA}" srcOrd="0" destOrd="0" presId="urn:microsoft.com/office/officeart/2005/8/layout/pyramid2"/>
    <dgm:cxn modelId="{20F19EBE-2A43-420D-8B78-2F84AA22F1B5}" type="presOf" srcId="{AB57C951-7DC6-4E9C-92DD-08C0A209D675}" destId="{AD6BE36F-D887-4A39-8ED2-AF1518C30871}" srcOrd="0" destOrd="0" presId="urn:microsoft.com/office/officeart/2005/8/layout/pyramid2"/>
    <dgm:cxn modelId="{DB801265-2461-400C-A33E-FA9096C2CDFF}" srcId="{EA77090A-A79D-4C11-BD26-093703CFC93F}" destId="{D3A57BE0-6CE2-4AA0-9106-E749961B977D}" srcOrd="3" destOrd="0" parTransId="{8EE41B67-3524-450A-81F8-F8E3965AE83A}" sibTransId="{8AB9DEDF-DD6C-41B6-BBC1-A01A197EEEA8}"/>
    <dgm:cxn modelId="{7C07A82D-83AB-4D86-9586-22E49CE4BD8F}" srcId="{EA77090A-A79D-4C11-BD26-093703CFC93F}" destId="{F34E3F14-5122-4511-A0AF-6A0F4D984CF2}" srcOrd="8" destOrd="0" parTransId="{19459B73-EEF2-4193-9E6E-842CBAE7E295}" sibTransId="{A124F6DC-EE38-44B5-A1B0-43AE45812EBF}"/>
    <dgm:cxn modelId="{A0CB4C43-F28F-451C-8870-21C803C75B1F}" type="presOf" srcId="{EA77090A-A79D-4C11-BD26-093703CFC93F}" destId="{E7EC8A7F-0D0D-4700-ABAE-3DF709AD9026}" srcOrd="0" destOrd="0" presId="urn:microsoft.com/office/officeart/2005/8/layout/pyramid2"/>
    <dgm:cxn modelId="{08AAC21B-9531-43CC-8F4C-661771B2A9EF}" type="presOf" srcId="{16F62A43-647F-43B7-8D02-03ABDCBB142E}" destId="{98FD0672-B68F-43F5-A7D4-C92FC7CCA85F}" srcOrd="0" destOrd="0" presId="urn:microsoft.com/office/officeart/2005/8/layout/pyramid2"/>
    <dgm:cxn modelId="{8B84DF5A-F175-42C9-9286-8CCF4E1CFDD8}" srcId="{EA77090A-A79D-4C11-BD26-093703CFC93F}" destId="{9F8E6AB7-CEBD-4A18-A5F5-939DF2081B7A}" srcOrd="4" destOrd="0" parTransId="{A8B80D54-E0FE-4E21-8F66-C6D79AA20B0C}" sibTransId="{9FCC1D59-3974-4C8F-B9D0-F0B0DA57A45D}"/>
    <dgm:cxn modelId="{AC23057E-54D1-44A0-90FB-E8403C11B680}" type="presOf" srcId="{9F8E6AB7-CEBD-4A18-A5F5-939DF2081B7A}" destId="{39D6C488-5A22-478E-92D9-905B0D0BCBF9}" srcOrd="0" destOrd="0" presId="urn:microsoft.com/office/officeart/2005/8/layout/pyramid2"/>
    <dgm:cxn modelId="{4DF6D59B-F8B0-42CF-AEA3-FFDA571D6C55}" srcId="{EA77090A-A79D-4C11-BD26-093703CFC93F}" destId="{A309A0A2-7EFC-46AA-887D-71F1A15E37B2}" srcOrd="2" destOrd="0" parTransId="{6AF96C2E-2FA2-41C3-BAB8-F3B124D8E05E}" sibTransId="{D60F4DCF-FADB-4A73-A0E0-7DDD581870EE}"/>
    <dgm:cxn modelId="{5D22788D-30F9-4164-9B4F-8D16CD4FB10B}" type="presOf" srcId="{A309A0A2-7EFC-46AA-887D-71F1A15E37B2}" destId="{AE144D80-C154-45D7-837A-6F104ADD830C}" srcOrd="0" destOrd="0" presId="urn:microsoft.com/office/officeart/2005/8/layout/pyramid2"/>
    <dgm:cxn modelId="{391A5658-434E-4D50-BABD-99DAF7387559}" type="presParOf" srcId="{E7EC8A7F-0D0D-4700-ABAE-3DF709AD9026}" destId="{6882C418-5D0F-4326-950F-A743125703BD}" srcOrd="0" destOrd="0" presId="urn:microsoft.com/office/officeart/2005/8/layout/pyramid2"/>
    <dgm:cxn modelId="{90BAB8D2-CC2E-4AAA-A5BD-83F91BA0C5A6}" type="presParOf" srcId="{E7EC8A7F-0D0D-4700-ABAE-3DF709AD9026}" destId="{6898C493-16EB-4AAC-89ED-51799A081267}" srcOrd="1" destOrd="0" presId="urn:microsoft.com/office/officeart/2005/8/layout/pyramid2"/>
    <dgm:cxn modelId="{C15FF39B-7D3C-4CDB-878E-0E1F7886D984}" type="presParOf" srcId="{6898C493-16EB-4AAC-89ED-51799A081267}" destId="{99C15C8E-6D3F-47AC-85FE-7ACF7C28C660}" srcOrd="0" destOrd="0" presId="urn:microsoft.com/office/officeart/2005/8/layout/pyramid2"/>
    <dgm:cxn modelId="{3B2CA012-F32B-4A2B-9A28-EAF1ACD000C7}" type="presParOf" srcId="{6898C493-16EB-4AAC-89ED-51799A081267}" destId="{C50A5527-63A1-4CFC-9B64-525A8C5A6643}" srcOrd="1" destOrd="0" presId="urn:microsoft.com/office/officeart/2005/8/layout/pyramid2"/>
    <dgm:cxn modelId="{0C320086-3CE1-412E-8F3A-1AF3450B6DF0}" type="presParOf" srcId="{6898C493-16EB-4AAC-89ED-51799A081267}" destId="{AD6BE36F-D887-4A39-8ED2-AF1518C30871}" srcOrd="2" destOrd="0" presId="urn:microsoft.com/office/officeart/2005/8/layout/pyramid2"/>
    <dgm:cxn modelId="{C1463991-29F7-4DA1-9212-6F2EE06F55BB}" type="presParOf" srcId="{6898C493-16EB-4AAC-89ED-51799A081267}" destId="{273493E8-A4B9-4DB9-B597-1F16DC93C97D}" srcOrd="3" destOrd="0" presId="urn:microsoft.com/office/officeart/2005/8/layout/pyramid2"/>
    <dgm:cxn modelId="{DF755217-AFDE-4713-B3EE-64E5D6100997}" type="presParOf" srcId="{6898C493-16EB-4AAC-89ED-51799A081267}" destId="{AE144D80-C154-45D7-837A-6F104ADD830C}" srcOrd="4" destOrd="0" presId="urn:microsoft.com/office/officeart/2005/8/layout/pyramid2"/>
    <dgm:cxn modelId="{A413E171-DFD9-4C9E-9E47-35FA41AC838B}" type="presParOf" srcId="{6898C493-16EB-4AAC-89ED-51799A081267}" destId="{F1DD1D3D-1AEA-442C-8ECC-7A7285229D77}" srcOrd="5" destOrd="0" presId="urn:microsoft.com/office/officeart/2005/8/layout/pyramid2"/>
    <dgm:cxn modelId="{2F1658AA-39D8-4020-B76F-B8E7C8FE8AD2}" type="presParOf" srcId="{6898C493-16EB-4AAC-89ED-51799A081267}" destId="{8A742ACA-4DAE-4386-8D66-A51AE08D53CA}" srcOrd="6" destOrd="0" presId="urn:microsoft.com/office/officeart/2005/8/layout/pyramid2"/>
    <dgm:cxn modelId="{284702CA-FFF4-437F-9F10-6127524A26CC}" type="presParOf" srcId="{6898C493-16EB-4AAC-89ED-51799A081267}" destId="{548E91A4-CB56-49C8-BD20-638309DB5A61}" srcOrd="7" destOrd="0" presId="urn:microsoft.com/office/officeart/2005/8/layout/pyramid2"/>
    <dgm:cxn modelId="{42C50BA2-E625-4551-AE90-120EC416A759}" type="presParOf" srcId="{6898C493-16EB-4AAC-89ED-51799A081267}" destId="{39D6C488-5A22-478E-92D9-905B0D0BCBF9}" srcOrd="8" destOrd="0" presId="urn:microsoft.com/office/officeart/2005/8/layout/pyramid2"/>
    <dgm:cxn modelId="{3C3E6A20-5102-4281-9759-50EDABBBD7A3}" type="presParOf" srcId="{6898C493-16EB-4AAC-89ED-51799A081267}" destId="{A0343158-C079-44FE-8F18-D3131CC12A99}" srcOrd="9" destOrd="0" presId="urn:microsoft.com/office/officeart/2005/8/layout/pyramid2"/>
    <dgm:cxn modelId="{22C44E20-29D1-425E-917A-2E29CBD29E68}" type="presParOf" srcId="{6898C493-16EB-4AAC-89ED-51799A081267}" destId="{98FD0672-B68F-43F5-A7D4-C92FC7CCA85F}" srcOrd="10" destOrd="0" presId="urn:microsoft.com/office/officeart/2005/8/layout/pyramid2"/>
    <dgm:cxn modelId="{84CA168D-FC69-4340-B734-BFC9D5A0CE87}" type="presParOf" srcId="{6898C493-16EB-4AAC-89ED-51799A081267}" destId="{7DAE996E-E188-4803-A177-472BA6C43569}" srcOrd="11" destOrd="0" presId="urn:microsoft.com/office/officeart/2005/8/layout/pyramid2"/>
    <dgm:cxn modelId="{40B26990-20CF-4100-8370-44527D991AE4}" type="presParOf" srcId="{6898C493-16EB-4AAC-89ED-51799A081267}" destId="{752BEBB4-CC82-4C82-B812-E0E87F00704E}" srcOrd="12" destOrd="0" presId="urn:microsoft.com/office/officeart/2005/8/layout/pyramid2"/>
    <dgm:cxn modelId="{3A5666EB-DAB8-4AAB-82F0-94B65D05D742}" type="presParOf" srcId="{6898C493-16EB-4AAC-89ED-51799A081267}" destId="{A249BE7B-C0D9-4CF6-A46D-9FBF9AE7C975}" srcOrd="13" destOrd="0" presId="urn:microsoft.com/office/officeart/2005/8/layout/pyramid2"/>
    <dgm:cxn modelId="{11EAC7ED-4698-4F2B-9C07-C0E829191F8C}" type="presParOf" srcId="{6898C493-16EB-4AAC-89ED-51799A081267}" destId="{5B966CEC-0132-476F-AEC2-D905A4631D84}" srcOrd="14" destOrd="0" presId="urn:microsoft.com/office/officeart/2005/8/layout/pyramid2"/>
    <dgm:cxn modelId="{58A92342-6CE1-473D-A674-3AA162B821B9}" type="presParOf" srcId="{6898C493-16EB-4AAC-89ED-51799A081267}" destId="{1686BFBA-7205-44F7-9142-12AA830D6CD5}" srcOrd="15" destOrd="0" presId="urn:microsoft.com/office/officeart/2005/8/layout/pyramid2"/>
    <dgm:cxn modelId="{985EF502-7234-4E84-9111-6C1BE9A5EABD}" type="presParOf" srcId="{6898C493-16EB-4AAC-89ED-51799A081267}" destId="{43EE764C-27E0-4989-B83A-85018494E0EF}" srcOrd="16" destOrd="0" presId="urn:microsoft.com/office/officeart/2005/8/layout/pyramid2"/>
    <dgm:cxn modelId="{B92DA4B4-7209-40CC-BF55-0DFF05EB1616}" type="presParOf" srcId="{6898C493-16EB-4AAC-89ED-51799A081267}" destId="{9572769B-155F-4D7F-8101-E949D60C4DE5}" srcOrd="17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882C418-5D0F-4326-950F-A743125703BD}">
      <dsp:nvSpPr>
        <dsp:cNvPr id="0" name=""/>
        <dsp:cNvSpPr/>
      </dsp:nvSpPr>
      <dsp:spPr>
        <a:xfrm>
          <a:off x="1219199" y="0"/>
          <a:ext cx="5080000" cy="5080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C15C8E-6D3F-47AC-85FE-7ACF7C28C660}">
      <dsp:nvSpPr>
        <dsp:cNvPr id="0" name=""/>
        <dsp:cNvSpPr/>
      </dsp:nvSpPr>
      <dsp:spPr>
        <a:xfrm>
          <a:off x="2114565" y="63500"/>
          <a:ext cx="3302000" cy="40133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COMMUNITY</a:t>
          </a:r>
          <a:endParaRPr lang="en-US" sz="1600" kern="1200" dirty="0"/>
        </a:p>
      </dsp:txBody>
      <dsp:txXfrm>
        <a:off x="2114565" y="63500"/>
        <a:ext cx="3302000" cy="401339"/>
      </dsp:txXfrm>
    </dsp:sp>
    <dsp:sp modelId="{AD6BE36F-D887-4A39-8ED2-AF1518C30871}">
      <dsp:nvSpPr>
        <dsp:cNvPr id="0" name=""/>
        <dsp:cNvSpPr/>
      </dsp:nvSpPr>
      <dsp:spPr>
        <a:xfrm>
          <a:off x="3733799" y="730250"/>
          <a:ext cx="3302000" cy="40133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COMMITTEE</a:t>
          </a:r>
          <a:endParaRPr lang="en-US" sz="1600" kern="1200" dirty="0"/>
        </a:p>
      </dsp:txBody>
      <dsp:txXfrm>
        <a:off x="3733799" y="730250"/>
        <a:ext cx="3302000" cy="401339"/>
      </dsp:txXfrm>
    </dsp:sp>
    <dsp:sp modelId="{AE144D80-C154-45D7-837A-6F104ADD830C}">
      <dsp:nvSpPr>
        <dsp:cNvPr id="0" name=""/>
        <dsp:cNvSpPr/>
      </dsp:nvSpPr>
      <dsp:spPr>
        <a:xfrm>
          <a:off x="400034" y="730250"/>
          <a:ext cx="3302000" cy="40133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CHIEF AND COUNCIL</a:t>
          </a:r>
          <a:endParaRPr lang="en-US" sz="1600" kern="1200" dirty="0"/>
        </a:p>
      </dsp:txBody>
      <dsp:txXfrm>
        <a:off x="400034" y="730250"/>
        <a:ext cx="3302000" cy="401339"/>
      </dsp:txXfrm>
    </dsp:sp>
    <dsp:sp modelId="{8A742ACA-4DAE-4386-8D66-A51AE08D53CA}">
      <dsp:nvSpPr>
        <dsp:cNvPr id="0" name=""/>
        <dsp:cNvSpPr/>
      </dsp:nvSpPr>
      <dsp:spPr>
        <a:xfrm>
          <a:off x="2114565" y="1397000"/>
          <a:ext cx="3302000" cy="40133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GENERAL MANAGER</a:t>
          </a:r>
          <a:endParaRPr lang="en-US" sz="1600" kern="1200" dirty="0"/>
        </a:p>
      </dsp:txBody>
      <dsp:txXfrm>
        <a:off x="2114565" y="1397000"/>
        <a:ext cx="3302000" cy="401339"/>
      </dsp:txXfrm>
    </dsp:sp>
    <dsp:sp modelId="{39D6C488-5A22-478E-92D9-905B0D0BCBF9}">
      <dsp:nvSpPr>
        <dsp:cNvPr id="0" name=""/>
        <dsp:cNvSpPr/>
      </dsp:nvSpPr>
      <dsp:spPr>
        <a:xfrm>
          <a:off x="2114565" y="2063750"/>
          <a:ext cx="3302000" cy="40133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MANAGER OF EDUCATION</a:t>
          </a:r>
          <a:endParaRPr lang="en-US" sz="1600" kern="1200" dirty="0"/>
        </a:p>
      </dsp:txBody>
      <dsp:txXfrm>
        <a:off x="2114565" y="2063750"/>
        <a:ext cx="3302000" cy="401339"/>
      </dsp:txXfrm>
    </dsp:sp>
    <dsp:sp modelId="{98FD0672-B68F-43F5-A7D4-C92FC7CCA85F}">
      <dsp:nvSpPr>
        <dsp:cNvPr id="0" name=""/>
        <dsp:cNvSpPr/>
      </dsp:nvSpPr>
      <dsp:spPr>
        <a:xfrm>
          <a:off x="381015" y="2743200"/>
          <a:ext cx="3302000" cy="40133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PRINCIPAL</a:t>
          </a:r>
          <a:endParaRPr lang="en-US" sz="1600" kern="1200" dirty="0"/>
        </a:p>
      </dsp:txBody>
      <dsp:txXfrm>
        <a:off x="381015" y="2743200"/>
        <a:ext cx="3302000" cy="401339"/>
      </dsp:txXfrm>
    </dsp:sp>
    <dsp:sp modelId="{752BEBB4-CC82-4C82-B812-E0E87F00704E}">
      <dsp:nvSpPr>
        <dsp:cNvPr id="0" name=""/>
        <dsp:cNvSpPr/>
      </dsp:nvSpPr>
      <dsp:spPr>
        <a:xfrm>
          <a:off x="3733799" y="2743200"/>
          <a:ext cx="3302000" cy="40133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FNSSP COORDINATOR</a:t>
          </a:r>
          <a:endParaRPr lang="en-US" sz="1600" kern="1200" dirty="0"/>
        </a:p>
      </dsp:txBody>
      <dsp:txXfrm>
        <a:off x="3733799" y="2743200"/>
        <a:ext cx="3302000" cy="401339"/>
      </dsp:txXfrm>
    </dsp:sp>
    <dsp:sp modelId="{5B966CEC-0132-476F-AEC2-D905A4631D84}">
      <dsp:nvSpPr>
        <dsp:cNvPr id="0" name=""/>
        <dsp:cNvSpPr/>
      </dsp:nvSpPr>
      <dsp:spPr>
        <a:xfrm>
          <a:off x="2133584" y="3428999"/>
          <a:ext cx="3302000" cy="40133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TEACHERS</a:t>
          </a:r>
          <a:endParaRPr lang="en-US" sz="1600" kern="1200" dirty="0"/>
        </a:p>
      </dsp:txBody>
      <dsp:txXfrm>
        <a:off x="2133584" y="3428999"/>
        <a:ext cx="3302000" cy="401339"/>
      </dsp:txXfrm>
    </dsp:sp>
    <dsp:sp modelId="{43EE764C-27E0-4989-B83A-85018494E0EF}">
      <dsp:nvSpPr>
        <dsp:cNvPr id="0" name=""/>
        <dsp:cNvSpPr/>
      </dsp:nvSpPr>
      <dsp:spPr>
        <a:xfrm>
          <a:off x="2133584" y="4114800"/>
          <a:ext cx="3302000" cy="40133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SUPPORT STAFF</a:t>
          </a:r>
          <a:endParaRPr lang="en-US" sz="1600" kern="1200" dirty="0"/>
        </a:p>
      </dsp:txBody>
      <dsp:txXfrm>
        <a:off x="2133584" y="4114800"/>
        <a:ext cx="3302000" cy="4013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0C1157D-10F9-4B37-B68E-5AF48FEB165D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6425"/>
            <a:ext cx="548640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A64A429-C1B7-47B4-9B25-150F8B2337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6473895-DB81-45CC-AD1C-89FFD06FF70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F2DF2-1C83-483D-B482-61F81CFC09C6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88563-23A4-4F60-B9C6-9C77B891E1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8B170-0AED-4659-84F8-F541BBB86F54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49A79-9D4F-4886-9B46-96DE8CC793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BC5C5-C263-4935-BB65-281E5B76C0F5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B1A51-4792-4FB6-B110-1D77A0060B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86252-2574-4F26-995E-CB751CEFFDEB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B7D71-127B-419E-9F3E-D592CF96CC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98C09-E321-4479-95D7-0BCDF77DE7B1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D075E-3ACD-4799-A209-E3EE588951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75A27-C841-477F-B56C-22EB3FE0C086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11E1A-63A8-4D27-9CC0-4F8BA544E8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E6E54-78BA-454D-83C9-C586A4FBDC10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E9377-3F41-43FA-8810-2CF711B15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393F7-C3D5-4304-8C07-22037332E7AF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EF128-0FF8-4516-A8E0-DCD0FCE216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D0D1E-94BC-4CB3-AFC5-21181267F495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E8B96-CD93-4F90-8CCD-984F72DD21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5592A-EC0C-49D1-8C51-0E4A17B34A2C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E6E0D-DDF7-43CC-9EB4-7E03A07A0D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2ABBF-10E8-4447-B8B8-9F257C534558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94C8B-74C3-40D7-A216-7B8F181AA5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6707978-A7F8-4C96-87E5-9EA3AAAED919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3F00E2E-F4BC-4F3D-B79E-417C052155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1" r:id="rId5"/>
    <p:sldLayoutId id="2147483680" r:id="rId6"/>
    <p:sldLayoutId id="2147483679" r:id="rId7"/>
    <p:sldLayoutId id="2147483678" r:id="rId8"/>
    <p:sldLayoutId id="2147483686" r:id="rId9"/>
    <p:sldLayoutId id="2147483677" r:id="rId10"/>
    <p:sldLayoutId id="214748367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00200"/>
            <a:ext cx="7851648" cy="1828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/>
              <a:t>Ambe</a:t>
            </a:r>
            <a:r>
              <a:rPr lang="en-US" dirty="0" smtClean="0"/>
              <a:t> </a:t>
            </a:r>
            <a:r>
              <a:rPr lang="en-US" dirty="0" err="1" smtClean="0"/>
              <a:t>Maaji</a:t>
            </a:r>
            <a:r>
              <a:rPr lang="en-US" dirty="0" smtClean="0"/>
              <a:t> </a:t>
            </a:r>
            <a:r>
              <a:rPr lang="en-US" dirty="0" err="1" smtClean="0"/>
              <a:t>Makzhiwedaa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“Paddles up”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5200" y="3733800"/>
            <a:ext cx="5187950" cy="1752600"/>
          </a:xfrm>
        </p:spPr>
        <p:txBody>
          <a:bodyPr>
            <a:normAutofit/>
          </a:bodyPr>
          <a:lstStyle/>
          <a:p>
            <a:pPr marR="0">
              <a:lnSpc>
                <a:spcPct val="90000"/>
              </a:lnSpc>
            </a:pPr>
            <a:r>
              <a:rPr lang="en-US" sz="3700" dirty="0" smtClean="0"/>
              <a:t>Curve Lake First Nation</a:t>
            </a:r>
          </a:p>
          <a:p>
            <a:pPr marR="0">
              <a:lnSpc>
                <a:spcPct val="90000"/>
              </a:lnSpc>
            </a:pPr>
            <a:r>
              <a:rPr lang="en-US" sz="3700" dirty="0" smtClean="0"/>
              <a:t>Student Success Program</a:t>
            </a:r>
          </a:p>
        </p:txBody>
      </p:sp>
      <p:pic>
        <p:nvPicPr>
          <p:cNvPr id="14339" name="Picture 2" descr="http://2.bp.blogspot.com/_HgdGPEQPLmE/TBfNAiRe4VI/AAAAAAAAAec/FxKsBDunADc/s1600/medicine-wheel42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514600"/>
            <a:ext cx="2486025" cy="239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smtClean="0"/>
              <a:t>Monitoring Success</a:t>
            </a:r>
          </a:p>
        </p:txBody>
      </p:sp>
      <p:sp>
        <p:nvSpPr>
          <p:cNvPr id="23554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4040188" cy="658812"/>
          </a:xfrm>
          <a:ln cmpd="dbl">
            <a:solidFill>
              <a:schemeClr val="tx1"/>
            </a:solidFill>
          </a:ln>
        </p:spPr>
        <p:txBody>
          <a:bodyPr/>
          <a:lstStyle/>
          <a:p>
            <a:r>
              <a:rPr lang="en-US" sz="2000" smtClean="0"/>
              <a:t>Community/Parent Involvement</a:t>
            </a:r>
          </a:p>
        </p:txBody>
      </p:sp>
      <p:sp>
        <p:nvSpPr>
          <p:cNvPr id="23555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60550"/>
            <a:ext cx="4041775" cy="654050"/>
          </a:xfrm>
          <a:ln cmpd="dbl">
            <a:solidFill>
              <a:schemeClr val="tx1"/>
            </a:solidFill>
          </a:ln>
        </p:spPr>
        <p:txBody>
          <a:bodyPr/>
          <a:lstStyle/>
          <a:p>
            <a:r>
              <a:rPr lang="en-US" sz="2000" smtClean="0"/>
              <a:t>Positive Learning Environment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6513"/>
          </a:xfrm>
          <a:ln cmpd="dbl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Attendance at Evening events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# of school volunteers.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6513"/>
          </a:xfrm>
          <a:ln cmpd="dbl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Professional Development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# of School Cultural activities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Anishnaabemowin Classroom Checklists and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Ojibway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 Reports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Progressive Discipline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# of incident reports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752600"/>
            <a:ext cx="7851648" cy="1828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Program Highlights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95350"/>
          </a:xfrm>
        </p:spPr>
        <p:txBody>
          <a:bodyPr/>
          <a:lstStyle/>
          <a:p>
            <a:r>
              <a:rPr lang="en-US" smtClean="0"/>
              <a:t>Project Timeline:</a:t>
            </a:r>
          </a:p>
        </p:txBody>
      </p:sp>
      <p:graphicFrame>
        <p:nvGraphicFramePr>
          <p:cNvPr id="25624" name="Group 24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75023"/>
        </p:xfrm>
        <a:graphic>
          <a:graphicData uri="http://schemas.openxmlformats.org/drawingml/2006/table">
            <a:tbl>
              <a:tblPr/>
              <a:tblGrid>
                <a:gridCol w="609600"/>
                <a:gridCol w="2438400"/>
                <a:gridCol w="2590800"/>
                <a:gridCol w="25908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5A2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School Success 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Plans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5A2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Student Learning Assessments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5A2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Performance Measurements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5A2CD"/>
                    </a:solidFill>
                  </a:tcPr>
                </a:tc>
              </a:tr>
              <a:tr h="3714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Year 1 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CE1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Develop Student Success Team and PLC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Identify Goals for Student Success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Create School Success Plan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Communicate Plan to Stakeholders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Begin to collect data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Identify and solve material deficits </a:t>
                      </a: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CE1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Identify  assessments for literacy and numeracy achievement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Develop year long plan for assessment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Professional development on formative assessment.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Compile benchmark data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Reporting to stakeholders </a:t>
                      </a: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CE1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Identify  performance indicators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Monitor data collection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Define requirements for data system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Evaluate options and select system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Contract local company to set up server</a:t>
                      </a: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CE1FC"/>
                    </a:solidFill>
                  </a:tcPr>
                </a:tc>
              </a:tr>
              <a:tr h="3714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Monitor  and Maintain progress in PLC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Reporting to Stakeholders </a:t>
                      </a: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ED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EQAO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CAT 1V</a:t>
                      </a: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ED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Implement OUTCOMES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Upload Student Information </a:t>
                      </a: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ED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95350"/>
          </a:xfrm>
        </p:spPr>
        <p:txBody>
          <a:bodyPr/>
          <a:lstStyle/>
          <a:p>
            <a:r>
              <a:rPr lang="en-US" smtClean="0"/>
              <a:t>Project Timeline: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1600200"/>
          <a:ext cx="8229600" cy="5127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2438400"/>
                <a:gridCol w="2590800"/>
                <a:gridCol w="259080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9525" marB="0">
                    <a:solidFill>
                      <a:srgbClr val="05A2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School Success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Plans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solidFill>
                      <a:srgbClr val="05A2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Student Learning Assessments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solidFill>
                      <a:srgbClr val="05A2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Performance Measurements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solidFill>
                      <a:srgbClr val="05A2C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latin typeface="Calibri"/>
                          <a:ea typeface="Calibri"/>
                          <a:cs typeface="Times New Roman"/>
                        </a:rPr>
                        <a:t>Year 2</a:t>
                      </a:r>
                      <a:endParaRPr lang="en-US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Update improvement plan based on data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Continued PLC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Monitor </a:t>
                      </a: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and Maintain progress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Continuous data compilation and evaluation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Reporting to Stakeholders</a:t>
                      </a:r>
                      <a:endParaRPr lang="en-US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Planning</a:t>
                      </a: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for sustainability</a:t>
                      </a:r>
                      <a:endParaRPr lang="en-US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Identify and solve material deficits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Professional</a:t>
                      </a: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development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Yearly assessment plan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Compile and compare benchmark data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Evaluate EQAO and CAT 1V results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Reporting to Stakeholders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EQAO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CAT 1V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Training</a:t>
                      </a: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for Attendance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Training for Reporting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Identify areas for improvement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aseline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aseline="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95350"/>
          </a:xfrm>
        </p:spPr>
        <p:txBody>
          <a:bodyPr/>
          <a:lstStyle/>
          <a:p>
            <a:r>
              <a:rPr lang="en-US" smtClean="0"/>
              <a:t>Project Timeline: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1807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2438400"/>
                <a:gridCol w="2590800"/>
                <a:gridCol w="259080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9525" marB="0">
                    <a:solidFill>
                      <a:srgbClr val="05A2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School Success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Plans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solidFill>
                      <a:srgbClr val="05A2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Student Learning Assessments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solidFill>
                      <a:srgbClr val="05A2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Performance Measurements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solidFill>
                      <a:srgbClr val="05A2C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latin typeface="Calibri"/>
                          <a:ea typeface="Calibri"/>
                          <a:cs typeface="Times New Roman"/>
                        </a:rPr>
                        <a:t>Year 3</a:t>
                      </a:r>
                      <a:endParaRPr lang="en-US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Update improvement plan based on data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Monitor </a:t>
                      </a: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and Maintain progress in PLC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Continuous data compilation and evaluation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Reporting to Stakeholders</a:t>
                      </a:r>
                      <a:endParaRPr lang="en-US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Planning for sustainability</a:t>
                      </a:r>
                    </a:p>
                  </a:txBody>
                  <a:tcPr marL="68580" marR="68580" marT="0" marB="0"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Professional</a:t>
                      </a: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development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Yearly assessment plan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Compile and compare benchmark data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Evaluate EQAO and CAT 1V results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Reporting to Stakeholders</a:t>
                      </a:r>
                      <a:endParaRPr lang="en-US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EQAO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CAT 1V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Training for various modules including behavior, EQAO,</a:t>
                      </a: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CAT 1V etc.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Full implementation of OUTCOMES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5F0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Best Practices…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1600" smtClean="0"/>
              <a:t>PRIME Math program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Community volunteers Reading Tutors Program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ESSO family math program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Violin lessons for all students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Parent Circle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Author visit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Handwriting without Tears program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Incorporation of technology in teaching and learning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Variety of Clubs and activities e.g.Drama, Culture, Jump rope for heart.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Student Created Language Picture Dictionary 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Niibiish and Miigwiy for Language and Seven Grandfathers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Immersion activities including Elder visits, Dog-Sled demonstration, Rabbit and 	Bear Paw puppet visit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Parent Volunteers 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Professional Learning Community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Programming  and transitional collaboration with the community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Literacy volunteer teacher for all students</a:t>
            </a:r>
          </a:p>
          <a:p>
            <a:pPr>
              <a:lnSpc>
                <a:spcPct val="80000"/>
              </a:lnSpc>
            </a:pPr>
            <a:endParaRPr lang="en-US" sz="1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0"/>
                            </p:stCondLst>
                            <p:childTnLst>
                              <p:par>
                                <p:cTn id="6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000"/>
                            </p:stCondLst>
                            <p:childTnLst>
                              <p:par>
                                <p:cTn id="7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000"/>
                            </p:stCondLst>
                            <p:childTnLst>
                              <p:par>
                                <p:cTn id="8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3000"/>
                            </p:stCondLst>
                            <p:childTnLst>
                              <p:par>
                                <p:cTn id="8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4000"/>
                            </p:stCondLst>
                            <p:childTnLst>
                              <p:par>
                                <p:cTn id="9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Making a difference!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Improved achievement in PM Benchmarks and PRIME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More than ever we have community involvement in our school</a:t>
            </a:r>
            <a:r>
              <a:rPr lang="en-US" sz="1800" dirty="0" smtClean="0"/>
              <a:t>.   (Increased # of parent volunteers)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School-wide Anishnaabemowin use has increased. </a:t>
            </a:r>
            <a:r>
              <a:rPr lang="en-US" sz="1800" dirty="0" smtClean="0"/>
              <a:t>(Increased incidents of usage in the classrooms)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Collaboration between our school, health and day care services. </a:t>
            </a:r>
            <a:r>
              <a:rPr lang="en-US" sz="2000" dirty="0" smtClean="0"/>
              <a:t>( increased # of meetings)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Sustainability of success…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Our School Success Plan is structured for multi-year usage.   Assessments for literacy and numeracy are scheduled for reporting in November, February and June and coincide with report card timelines.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Professional Learning Community.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Updating school policies and procedures to include School bullying interventions and preventions , progressive discipline and promoting positive student behavior and code of conduct 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Creating and maintaining positive relationships within the community; volunteer incentives and recognition, early learning community and transitional initiatives.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are we unique?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200" smtClean="0"/>
              <a:t>River of Excellence, department wide concept for all students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en-US" sz="2200" smtClean="0"/>
          </a:p>
          <a:p>
            <a:pPr>
              <a:lnSpc>
                <a:spcPct val="80000"/>
              </a:lnSpc>
            </a:pPr>
            <a:r>
              <a:rPr lang="en-US" sz="2200" smtClean="0"/>
              <a:t>Community Reading Tutoring Program in collaboration with Trent University’s Faculty of Education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en-US" sz="2200" smtClean="0"/>
          </a:p>
          <a:p>
            <a:pPr>
              <a:lnSpc>
                <a:spcPct val="80000"/>
              </a:lnSpc>
            </a:pPr>
            <a:r>
              <a:rPr lang="en-US" sz="2200" smtClean="0"/>
              <a:t>Student Illustrated Anishnaabemowin Picture Dictionary</a:t>
            </a:r>
          </a:p>
          <a:p>
            <a:pPr>
              <a:lnSpc>
                <a:spcPct val="80000"/>
              </a:lnSpc>
            </a:pPr>
            <a:endParaRPr lang="en-US" sz="2200" smtClean="0"/>
          </a:p>
          <a:p>
            <a:pPr>
              <a:lnSpc>
                <a:spcPct val="80000"/>
              </a:lnSpc>
            </a:pPr>
            <a:r>
              <a:rPr lang="en-US" sz="2200" smtClean="0"/>
              <a:t>7 Grandfathers Social Skill Program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en-US" sz="2200" smtClean="0"/>
          </a:p>
          <a:p>
            <a:pPr>
              <a:lnSpc>
                <a:spcPct val="80000"/>
              </a:lnSpc>
            </a:pPr>
            <a:r>
              <a:rPr lang="en-US" sz="2200" smtClean="0"/>
              <a:t>ESSO Family math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en-US" sz="2200" smtClean="0"/>
          </a:p>
          <a:p>
            <a:pPr>
              <a:lnSpc>
                <a:spcPct val="80000"/>
              </a:lnSpc>
            </a:pPr>
            <a:r>
              <a:rPr lang="en-US" sz="2200" smtClean="0"/>
              <a:t>Programming for the Arts and Immersion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Violin lessons, cultural immersion days, Elder visits, Lunch n’ Learn</a:t>
            </a:r>
          </a:p>
          <a:p>
            <a:pPr lvl="1">
              <a:lnSpc>
                <a:spcPct val="80000"/>
              </a:lnSpc>
              <a:buFont typeface="Wingdings 2" pitchFamily="18" charset="2"/>
              <a:buNone/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Provincial Partnerships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057400"/>
            <a:ext cx="7851648" cy="18288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Organization and Governance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1219200" y="3581400"/>
            <a:ext cx="67056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nstantia" pitchFamily="18" charset="0"/>
              </a:rPr>
              <a:t>Curve Lake First Nation is a community of 800 on-reserve members situated in Southern Ontario amidst the Kawartha Lakes, and within 40 minutes of a University, College and Regional Health Centre in Peterborough. </a:t>
            </a:r>
          </a:p>
          <a:p>
            <a:pPr algn="ctr"/>
            <a:r>
              <a:rPr lang="en-US">
                <a:latin typeface="Constantia" pitchFamily="18" charset="0"/>
              </a:rPr>
              <a:t>Total membership now exceeds 1,800.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Transitions and Support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Connections with the local school board include;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Some access to second level services including Speech and Language, Occupational Therapist and Behavior.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Transitional collaboration with Administration and Staff at the provincial schools.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Membership with the local school Boards’ Advisory Committees on Aboriginal issues.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Community partnerships include;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Collaboration with Day Care, Library, Health and U.O.I. programs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Community Services; Five Counties Children’s Centre and  Community Care Access Centre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err="1" smtClean="0"/>
              <a:t>Miigwetch</a:t>
            </a:r>
            <a:r>
              <a:rPr lang="en-US" dirty="0" smtClean="0"/>
              <a:t>!!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457200" y="1066800"/>
          <a:ext cx="8229600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Curved Connector 3"/>
          <p:cNvCxnSpPr/>
          <p:nvPr/>
        </p:nvCxnSpPr>
        <p:spPr>
          <a:xfrm>
            <a:off x="5867400" y="1295400"/>
            <a:ext cx="1600200" cy="685800"/>
          </a:xfrm>
          <a:prstGeom prst="curvedConnector3">
            <a:avLst>
              <a:gd name="adj1" fmla="val 126438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urved Connector 14"/>
          <p:cNvCxnSpPr/>
          <p:nvPr/>
        </p:nvCxnSpPr>
        <p:spPr>
          <a:xfrm rot="10800000" flipV="1">
            <a:off x="5867400" y="2057400"/>
            <a:ext cx="1600200" cy="1295400"/>
          </a:xfrm>
          <a:prstGeom prst="curvedConnector3">
            <a:avLst>
              <a:gd name="adj1" fmla="val -2718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/>
          <p:nvPr/>
        </p:nvCxnSpPr>
        <p:spPr>
          <a:xfrm rot="10800000" flipV="1">
            <a:off x="838200" y="1295400"/>
            <a:ext cx="1828800" cy="685800"/>
          </a:xfrm>
          <a:prstGeom prst="curvedConnector3">
            <a:avLst>
              <a:gd name="adj1" fmla="val 11363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6477000" y="4419600"/>
            <a:ext cx="2286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Contracted Literacy and Numeracy Specialists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086600" y="5181600"/>
            <a:ext cx="16002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Reading Tutors, Project Support Education Officer</a:t>
            </a:r>
            <a:endParaRPr lang="en-US" sz="1400" dirty="0"/>
          </a:p>
        </p:txBody>
      </p:sp>
      <p:cxnSp>
        <p:nvCxnSpPr>
          <p:cNvPr id="12" name="Curved Connector 11"/>
          <p:cNvCxnSpPr/>
          <p:nvPr/>
        </p:nvCxnSpPr>
        <p:spPr>
          <a:xfrm>
            <a:off x="7467600" y="3962400"/>
            <a:ext cx="609600" cy="457200"/>
          </a:xfrm>
          <a:prstGeom prst="curvedConnector3">
            <a:avLst>
              <a:gd name="adj1" fmla="val 100649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urved Connector 16"/>
          <p:cNvCxnSpPr/>
          <p:nvPr/>
        </p:nvCxnSpPr>
        <p:spPr>
          <a:xfrm rot="5400000">
            <a:off x="8001000" y="5105400"/>
            <a:ext cx="152400" cy="158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8229600" cy="9906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sz="3300" b="1" dirty="0" smtClean="0"/>
              <a:t>Our junior kindergarten to grade 3 school is home  for 48 students and our team is comprised of… </a:t>
            </a:r>
            <a:endParaRPr lang="en-US" sz="3300" b="1" dirty="0"/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Manager of Education</a:t>
            </a:r>
          </a:p>
          <a:p>
            <a:r>
              <a:rPr lang="en-US" smtClean="0"/>
              <a:t>FNSSP Coordinator</a:t>
            </a:r>
          </a:p>
          <a:p>
            <a:r>
              <a:rPr lang="en-US" smtClean="0"/>
              <a:t>Dual role Principal and Resource Teacher</a:t>
            </a:r>
          </a:p>
          <a:p>
            <a:r>
              <a:rPr lang="en-US" smtClean="0"/>
              <a:t>5 Teachers </a:t>
            </a:r>
            <a:r>
              <a:rPr lang="en-US" sz="1600" smtClean="0"/>
              <a:t>(including Language Instructor)</a:t>
            </a:r>
          </a:p>
          <a:p>
            <a:r>
              <a:rPr lang="en-US" smtClean="0"/>
              <a:t>Project Support Education Officer</a:t>
            </a:r>
          </a:p>
          <a:p>
            <a:r>
              <a:rPr lang="en-US" smtClean="0"/>
              <a:t>Language and Cultural Assistant</a:t>
            </a:r>
          </a:p>
          <a:p>
            <a:r>
              <a:rPr lang="en-US" smtClean="0"/>
              <a:t>Education Assistant</a:t>
            </a:r>
          </a:p>
          <a:p>
            <a:r>
              <a:rPr lang="en-US" smtClean="0"/>
              <a:t>Secretary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676400"/>
            <a:ext cx="7851648" cy="1828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Supporting Success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sz="4800" b="1" smtClean="0"/>
              <a:t>Structures for Success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dirty="0" smtClean="0"/>
              <a:t>Year long assessment plan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28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dirty="0" smtClean="0"/>
              <a:t>Regular PLC meetings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28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dirty="0" smtClean="0"/>
              <a:t>Teacher developed goals focused on student learning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28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dirty="0" smtClean="0"/>
              <a:t>Formative and Summative assessments for learning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2212975" cy="1582738"/>
          </a:xfrm>
        </p:spPr>
        <p:txBody>
          <a:bodyPr/>
          <a:lstStyle/>
          <a:p>
            <a:r>
              <a:rPr lang="en-US" sz="2800" smtClean="0"/>
              <a:t>Our Learning Community…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381000" y="2057400"/>
            <a:ext cx="2819400" cy="3657600"/>
          </a:xfrm>
        </p:spPr>
        <p:txBody>
          <a:bodyPr>
            <a:normAutofit fontScale="55000" lnSpcReduction="20000"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en-US" sz="4000" dirty="0" smtClean="0">
                <a:solidFill>
                  <a:schemeClr val="accent1"/>
                </a:solidFill>
              </a:rPr>
              <a:t>Where are we?</a:t>
            </a:r>
          </a:p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endParaRPr lang="en-US" sz="4000" dirty="0" smtClean="0">
              <a:solidFill>
                <a:schemeClr val="accent1"/>
              </a:solidFill>
            </a:endParaRPr>
          </a:p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en-US" sz="4000" dirty="0" smtClean="0">
                <a:solidFill>
                  <a:schemeClr val="accent1"/>
                </a:solidFill>
              </a:rPr>
              <a:t>Where are we  going?</a:t>
            </a:r>
          </a:p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endParaRPr lang="en-US" sz="4000" dirty="0" smtClean="0">
              <a:solidFill>
                <a:schemeClr val="accent1"/>
              </a:solidFill>
            </a:endParaRPr>
          </a:p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en-US" sz="4000" dirty="0" smtClean="0">
                <a:solidFill>
                  <a:schemeClr val="accent1"/>
                </a:solidFill>
              </a:rPr>
              <a:t>How are we going to get there?</a:t>
            </a:r>
          </a:p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endParaRPr lang="en-US" sz="4000" dirty="0" smtClean="0">
              <a:solidFill>
                <a:schemeClr val="accent1"/>
              </a:solidFill>
            </a:endParaRPr>
          </a:p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en-US" sz="4000" dirty="0" smtClean="0">
                <a:solidFill>
                  <a:schemeClr val="accent1"/>
                </a:solidFill>
              </a:rPr>
              <a:t>What will we do if they succeed…. </a:t>
            </a:r>
          </a:p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endParaRPr lang="en-US" sz="4000" dirty="0" smtClean="0">
              <a:solidFill>
                <a:schemeClr val="accent1"/>
              </a:solidFill>
            </a:endParaRPr>
          </a:p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en-US" sz="4000" dirty="0" smtClean="0">
                <a:solidFill>
                  <a:schemeClr val="accent1"/>
                </a:solidFill>
              </a:rPr>
              <a:t>What if they don’t?</a:t>
            </a:r>
          </a:p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endParaRPr lang="en-US" dirty="0"/>
          </a:p>
        </p:txBody>
      </p:sp>
      <p:pic>
        <p:nvPicPr>
          <p:cNvPr id="20483" name="Picture Placeholder 4" descr="HPIM104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960" r="5960"/>
          <a:stretch>
            <a:fillRect/>
          </a:stretch>
        </p:blipFill>
        <p:spPr>
          <a:xfrm rot="420000">
            <a:off x="3498850" y="1181100"/>
            <a:ext cx="4618038" cy="393223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smtClean="0"/>
              <a:t>Monitoring Success</a:t>
            </a:r>
          </a:p>
        </p:txBody>
      </p:sp>
      <p:sp>
        <p:nvSpPr>
          <p:cNvPr id="21506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4040188" cy="658812"/>
          </a:xfrm>
          <a:ln cmpd="dbl">
            <a:solidFill>
              <a:schemeClr val="tx1"/>
            </a:solidFill>
          </a:ln>
        </p:spPr>
        <p:txBody>
          <a:bodyPr/>
          <a:lstStyle/>
          <a:p>
            <a:r>
              <a:rPr lang="en-US" smtClean="0"/>
              <a:t>Literacy</a:t>
            </a:r>
          </a:p>
        </p:txBody>
      </p:sp>
      <p:sp>
        <p:nvSpPr>
          <p:cNvPr id="21507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60550"/>
            <a:ext cx="4041775" cy="654050"/>
          </a:xfrm>
          <a:ln cmpd="dbl">
            <a:solidFill>
              <a:schemeClr val="tx1"/>
            </a:solidFill>
          </a:ln>
        </p:spPr>
        <p:txBody>
          <a:bodyPr/>
          <a:lstStyle/>
          <a:p>
            <a:r>
              <a:rPr lang="en-US" smtClean="0"/>
              <a:t>Numeracy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6513"/>
          </a:xfrm>
          <a:ln cmpd="dbl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000" b="1" smtClean="0">
                <a:solidFill>
                  <a:srgbClr val="0076A3"/>
                </a:solidFill>
              </a:rPr>
              <a:t>Literacy and Numeracy standardized test results (EQAO, CAT 1V)</a:t>
            </a:r>
          </a:p>
          <a:p>
            <a:r>
              <a:rPr lang="en-US" sz="2000" b="1" smtClean="0">
                <a:solidFill>
                  <a:srgbClr val="0076A3"/>
                </a:solidFill>
              </a:rPr>
              <a:t>Dolch Word lists </a:t>
            </a:r>
          </a:p>
          <a:p>
            <a:r>
              <a:rPr lang="en-US" sz="2000" b="1" smtClean="0">
                <a:solidFill>
                  <a:srgbClr val="0076A3"/>
                </a:solidFill>
              </a:rPr>
              <a:t>PM Benchmarks</a:t>
            </a:r>
          </a:p>
          <a:p>
            <a:r>
              <a:rPr lang="en-US" sz="2000" b="1" smtClean="0">
                <a:solidFill>
                  <a:srgbClr val="0076A3"/>
                </a:solidFill>
              </a:rPr>
              <a:t>Readiness, Red Flags and Nipissing screenings</a:t>
            </a:r>
          </a:p>
          <a:p>
            <a:r>
              <a:rPr lang="en-US" sz="2000" b="1" smtClean="0">
                <a:solidFill>
                  <a:srgbClr val="0076A3"/>
                </a:solidFill>
              </a:rPr>
              <a:t>Formative Assessment</a:t>
            </a:r>
          </a:p>
          <a:p>
            <a:endParaRPr lang="en-US" smtClean="0">
              <a:solidFill>
                <a:srgbClr val="0076A3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6513"/>
          </a:xfrm>
          <a:ln cmpd="dbl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Literacy and Numeracy standardized test results (EQAO, CAT 1V)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Prime Math Assessment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Readiness, Red Flags and Nipissing screenings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Formative Assessment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smtClean="0"/>
              <a:t>Monitoring Success</a:t>
            </a:r>
          </a:p>
        </p:txBody>
      </p:sp>
      <p:sp>
        <p:nvSpPr>
          <p:cNvPr id="22530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4040188" cy="658812"/>
          </a:xfrm>
          <a:ln cmpd="dbl">
            <a:solidFill>
              <a:schemeClr val="tx1"/>
            </a:solidFill>
          </a:ln>
        </p:spPr>
        <p:txBody>
          <a:bodyPr/>
          <a:lstStyle/>
          <a:p>
            <a:r>
              <a:rPr lang="en-US" sz="2000" smtClean="0"/>
              <a:t>Attendance &amp; Student Retention</a:t>
            </a:r>
          </a:p>
        </p:txBody>
      </p:sp>
      <p:sp>
        <p:nvSpPr>
          <p:cNvPr id="22531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60550"/>
            <a:ext cx="4041775" cy="654050"/>
          </a:xfrm>
          <a:ln cmpd="dbl">
            <a:solidFill>
              <a:schemeClr val="tx1"/>
            </a:solidFill>
          </a:ln>
        </p:spPr>
        <p:txBody>
          <a:bodyPr/>
          <a:lstStyle/>
          <a:p>
            <a:r>
              <a:rPr lang="en-US" sz="2000" smtClean="0"/>
              <a:t>Technology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6513"/>
          </a:xfrm>
          <a:ln cmpd="dbl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Monthly Attendance Rates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Graduation Rate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Number of Teaching days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Retention Rate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Transitions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24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6513"/>
          </a:xfrm>
          <a:ln cmpd="dbl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Monitoring use of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Smartboard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, Elmo, Data system, laptops, online resources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1184</TotalTime>
  <Words>914</Words>
  <Application>Microsoft Office PowerPoint</Application>
  <PresentationFormat>On-screen Show (4:3)</PresentationFormat>
  <Paragraphs>209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Flow</vt:lpstr>
      <vt:lpstr>Ambe Maaji Makzhiwedaa “Paddles up” </vt:lpstr>
      <vt:lpstr>Organization and Governance </vt:lpstr>
      <vt:lpstr>Slide 3</vt:lpstr>
      <vt:lpstr>  Our junior kindergarten to grade 3 school is home  for 48 students and our team is comprised of… </vt:lpstr>
      <vt:lpstr>Supporting Success</vt:lpstr>
      <vt:lpstr>Structures for Success</vt:lpstr>
      <vt:lpstr>Our Learning Community…</vt:lpstr>
      <vt:lpstr>Monitoring Success</vt:lpstr>
      <vt:lpstr>Monitoring Success</vt:lpstr>
      <vt:lpstr>Monitoring Success</vt:lpstr>
      <vt:lpstr>Program Highlights</vt:lpstr>
      <vt:lpstr>Project Timeline:</vt:lpstr>
      <vt:lpstr>Project Timeline:</vt:lpstr>
      <vt:lpstr>Project Timeline:</vt:lpstr>
      <vt:lpstr>Best Practices…</vt:lpstr>
      <vt:lpstr>Making a difference!</vt:lpstr>
      <vt:lpstr>Sustainability of success…</vt:lpstr>
      <vt:lpstr>How are we unique?</vt:lpstr>
      <vt:lpstr>Provincial Partnerships</vt:lpstr>
      <vt:lpstr>Transitions and Support Services</vt:lpstr>
      <vt:lpstr>Miigwetch!!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Ambe Maaji makzhiwedaa “Paddles up”</dc:title>
  <dc:creator>Valued Acer Customer</dc:creator>
  <cp:lastModifiedBy>admin</cp:lastModifiedBy>
  <cp:revision>122</cp:revision>
  <dcterms:created xsi:type="dcterms:W3CDTF">2011-03-16T14:50:02Z</dcterms:created>
  <dcterms:modified xsi:type="dcterms:W3CDTF">2011-03-30T14:16:49Z</dcterms:modified>
</cp:coreProperties>
</file>