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62" r:id="rId4"/>
    <p:sldId id="263" r:id="rId5"/>
    <p:sldId id="265" r:id="rId6"/>
    <p:sldId id="266" r:id="rId7"/>
    <p:sldId id="258" r:id="rId8"/>
    <p:sldId id="264" r:id="rId9"/>
    <p:sldId id="272" r:id="rId10"/>
    <p:sldId id="284" r:id="rId11"/>
    <p:sldId id="259" r:id="rId12"/>
    <p:sldId id="273" r:id="rId13"/>
    <p:sldId id="275" r:id="rId14"/>
    <p:sldId id="276" r:id="rId15"/>
    <p:sldId id="280" r:id="rId16"/>
    <p:sldId id="277" r:id="rId17"/>
    <p:sldId id="281" r:id="rId18"/>
    <p:sldId id="278" r:id="rId19"/>
    <p:sldId id="282" r:id="rId20"/>
    <p:sldId id="279" r:id="rId21"/>
    <p:sldId id="283" r:id="rId22"/>
    <p:sldId id="274" r:id="rId23"/>
    <p:sldId id="285" r:id="rId24"/>
    <p:sldId id="286" r:id="rId25"/>
    <p:sldId id="287" r:id="rId26"/>
    <p:sldId id="288" r:id="rId27"/>
    <p:sldId id="289" r:id="rId28"/>
    <p:sldId id="306" r:id="rId29"/>
    <p:sldId id="290" r:id="rId30"/>
    <p:sldId id="291" r:id="rId31"/>
    <p:sldId id="293" r:id="rId32"/>
    <p:sldId id="294" r:id="rId33"/>
    <p:sldId id="295" r:id="rId34"/>
    <p:sldId id="296" r:id="rId35"/>
    <p:sldId id="297" r:id="rId36"/>
    <p:sldId id="298" r:id="rId37"/>
    <p:sldId id="299" r:id="rId38"/>
    <p:sldId id="300" r:id="rId39"/>
    <p:sldId id="301" r:id="rId40"/>
    <p:sldId id="302" r:id="rId41"/>
    <p:sldId id="303" r:id="rId42"/>
    <p:sldId id="305" r:id="rId43"/>
    <p:sldId id="261" r:id="rId44"/>
    <p:sldId id="267" r:id="rId45"/>
    <p:sldId id="268" r:id="rId46"/>
    <p:sldId id="269" r:id="rId47"/>
    <p:sldId id="270" r:id="rId48"/>
    <p:sldId id="271" r:id="rId49"/>
    <p:sldId id="292" r:id="rId50"/>
    <p:sldId id="304"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1F1546B5-C164-4E72-8620-FDAAD3621895}" type="datetimeFigureOut">
              <a:rPr lang="en-CA" smtClean="0"/>
              <a:pPr/>
              <a:t>31/03/2011</a:t>
            </a:fld>
            <a:endParaRPr lang="en-CA"/>
          </a:p>
        </p:txBody>
      </p:sp>
      <p:sp>
        <p:nvSpPr>
          <p:cNvPr id="17" name="Footer Placeholder 16"/>
          <p:cNvSpPr>
            <a:spLocks noGrp="1"/>
          </p:cNvSpPr>
          <p:nvPr>
            <p:ph type="ftr" sz="quarter" idx="11"/>
          </p:nvPr>
        </p:nvSpPr>
        <p:spPr/>
        <p:txBody>
          <a:bodyPr/>
          <a:lstStyle/>
          <a:p>
            <a:endParaRPr lang="en-CA"/>
          </a:p>
        </p:txBody>
      </p:sp>
      <p:sp>
        <p:nvSpPr>
          <p:cNvPr id="29" name="Slide Number Placeholder 28"/>
          <p:cNvSpPr>
            <a:spLocks noGrp="1"/>
          </p:cNvSpPr>
          <p:nvPr>
            <p:ph type="sldNum" sz="quarter" idx="12"/>
          </p:nvPr>
        </p:nvSpPr>
        <p:spPr/>
        <p:txBody>
          <a:bodyPr/>
          <a:lstStyle/>
          <a:p>
            <a:fld id="{8D0CF295-3D53-481F-A22C-D10A8AB80D46}" type="slidenum">
              <a:rPr lang="en-CA" smtClean="0"/>
              <a:pPr/>
              <a:t>‹#›</a:t>
            </a:fld>
            <a:endParaRPr lang="en-CA"/>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F1546B5-C164-4E72-8620-FDAAD3621895}" type="datetimeFigureOut">
              <a:rPr lang="en-CA" smtClean="0"/>
              <a:pPr/>
              <a:t>31/03/2011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D0CF295-3D53-481F-A22C-D10A8AB80D46}" type="slidenum">
              <a:rPr lang="en-CA" smtClean="0"/>
              <a:pPr/>
              <a:t>‹#›</a:t>
            </a:fld>
            <a:endParaRPr lang="en-CA"/>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F1546B5-C164-4E72-8620-FDAAD3621895}" type="datetimeFigureOut">
              <a:rPr lang="en-CA" smtClean="0"/>
              <a:pPr/>
              <a:t>31/03/2011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D0CF295-3D53-481F-A22C-D10A8AB80D46}" type="slidenum">
              <a:rPr lang="en-CA" smtClean="0"/>
              <a:pPr/>
              <a:t>‹#›</a:t>
            </a:fld>
            <a:endParaRPr lang="en-CA"/>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F1546B5-C164-4E72-8620-FDAAD3621895}" type="datetimeFigureOut">
              <a:rPr lang="en-CA" smtClean="0"/>
              <a:pPr/>
              <a:t>31/03/2011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D0CF295-3D53-481F-A22C-D10A8AB80D46}" type="slidenum">
              <a:rPr lang="en-CA" smtClean="0"/>
              <a:pPr/>
              <a:t>‹#›</a:t>
            </a:fld>
            <a:endParaRPr lang="en-CA"/>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F1546B5-C164-4E72-8620-FDAAD3621895}" type="datetimeFigureOut">
              <a:rPr lang="en-CA" smtClean="0"/>
              <a:pPr/>
              <a:t>31/03/2011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a:xfrm>
            <a:off x="7924800" y="6416675"/>
            <a:ext cx="762000" cy="365125"/>
          </a:xfrm>
        </p:spPr>
        <p:txBody>
          <a:bodyPr/>
          <a:lstStyle/>
          <a:p>
            <a:fld id="{8D0CF295-3D53-481F-A22C-D10A8AB80D46}" type="slidenum">
              <a:rPr lang="en-CA" smtClean="0"/>
              <a:pPr/>
              <a:t>‹#›</a:t>
            </a:fld>
            <a:endParaRPr lang="en-CA"/>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F1546B5-C164-4E72-8620-FDAAD3621895}" type="datetimeFigureOut">
              <a:rPr lang="en-CA" smtClean="0"/>
              <a:pPr/>
              <a:t>31/03/2011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8D0CF295-3D53-481F-A22C-D10A8AB80D46}" type="slidenum">
              <a:rPr lang="en-CA" smtClean="0"/>
              <a:pPr/>
              <a:t>‹#›</a:t>
            </a:fld>
            <a:endParaRPr lang="en-CA"/>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F1546B5-C164-4E72-8620-FDAAD3621895}" type="datetimeFigureOut">
              <a:rPr lang="en-CA" smtClean="0"/>
              <a:pPr/>
              <a:t>31/03/2011</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8D0CF295-3D53-481F-A22C-D10A8AB80D46}" type="slidenum">
              <a:rPr lang="en-CA" smtClean="0"/>
              <a:pPr/>
              <a:t>‹#›</a:t>
            </a:fld>
            <a:endParaRPr lang="en-CA"/>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F1546B5-C164-4E72-8620-FDAAD3621895}" type="datetimeFigureOut">
              <a:rPr lang="en-CA" smtClean="0"/>
              <a:pPr/>
              <a:t>31/03/2011</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8D0CF295-3D53-481F-A22C-D10A8AB80D46}" type="slidenum">
              <a:rPr lang="en-CA" smtClean="0"/>
              <a:pPr/>
              <a:t>‹#›</a:t>
            </a:fld>
            <a:endParaRPr lang="en-CA"/>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1546B5-C164-4E72-8620-FDAAD3621895}" type="datetimeFigureOut">
              <a:rPr lang="en-CA" smtClean="0"/>
              <a:pPr/>
              <a:t>31/03/2011</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8D0CF295-3D53-481F-A22C-D10A8AB80D46}" type="slidenum">
              <a:rPr lang="en-CA" smtClean="0"/>
              <a:pPr/>
              <a:t>‹#›</a:t>
            </a:fld>
            <a:endParaRPr lang="en-CA"/>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F1546B5-C164-4E72-8620-FDAAD3621895}" type="datetimeFigureOut">
              <a:rPr lang="en-CA" smtClean="0"/>
              <a:pPr/>
              <a:t>31/03/2011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8D0CF295-3D53-481F-A22C-D10A8AB80D46}" type="slidenum">
              <a:rPr lang="en-CA" smtClean="0"/>
              <a:pPr/>
              <a:t>‹#›</a:t>
            </a:fld>
            <a:endParaRPr lang="en-CA"/>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F1546B5-C164-4E72-8620-FDAAD3621895}" type="datetimeFigureOut">
              <a:rPr lang="en-CA" smtClean="0"/>
              <a:pPr/>
              <a:t>31/03/2011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8D0CF295-3D53-481F-A22C-D10A8AB80D46}" type="slidenum">
              <a:rPr lang="en-CA" smtClean="0"/>
              <a:pPr/>
              <a:t>‹#›</a:t>
            </a:fld>
            <a:endParaRPr lang="en-CA"/>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duotone>
              <a:prstClr val="black"/>
              <a:schemeClr val="accent2">
                <a:tint val="45000"/>
                <a:satMod val="400000"/>
              </a:schemeClr>
            </a:duotone>
          </a:blip>
          <a:srcRect/>
          <a:stretch>
            <a:fillRect/>
          </a:stretch>
        </a:blip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F1546B5-C164-4E72-8620-FDAAD3621895}" type="datetimeFigureOut">
              <a:rPr lang="en-CA" smtClean="0"/>
              <a:pPr/>
              <a:t>31/03/2011</a:t>
            </a:fld>
            <a:endParaRPr lang="en-CA"/>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CA"/>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8D0CF295-3D53-481F-A22C-D10A8AB80D46}" type="slidenum">
              <a:rPr lang="en-CA" smtClean="0"/>
              <a:pPr/>
              <a:t>‹#›</a:t>
            </a:fld>
            <a:endParaRPr lang="en-CA"/>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1196752"/>
            <a:ext cx="8229600" cy="2003648"/>
          </a:xfrm>
        </p:spPr>
        <p:txBody>
          <a:bodyPr/>
          <a:lstStyle/>
          <a:p>
            <a:r>
              <a:rPr lang="en-CA" dirty="0" smtClean="0"/>
              <a:t>Bimose Tribal Council</a:t>
            </a:r>
            <a:br>
              <a:rPr lang="en-CA" dirty="0" smtClean="0"/>
            </a:br>
            <a:r>
              <a:rPr lang="en-CA" sz="3600" dirty="0" smtClean="0"/>
              <a:t>First Nation student success program</a:t>
            </a:r>
            <a:endParaRPr lang="en-CA" dirty="0"/>
          </a:p>
        </p:txBody>
      </p:sp>
      <p:sp>
        <p:nvSpPr>
          <p:cNvPr id="3" name="Subtitle 2"/>
          <p:cNvSpPr>
            <a:spLocks noGrp="1"/>
          </p:cNvSpPr>
          <p:nvPr>
            <p:ph type="subTitle" idx="1"/>
          </p:nvPr>
        </p:nvSpPr>
        <p:spPr>
          <a:xfrm>
            <a:off x="1371600" y="3331698"/>
            <a:ext cx="6400800" cy="3337662"/>
          </a:xfrm>
        </p:spPr>
        <p:txBody>
          <a:bodyPr/>
          <a:lstStyle/>
          <a:p>
            <a:endParaRPr lang="en-CA" dirty="0"/>
          </a:p>
        </p:txBody>
      </p:sp>
      <p:pic>
        <p:nvPicPr>
          <p:cNvPr id="6" name="Picture 5" descr="FNSSP Logo.JPG"/>
          <p:cNvPicPr/>
          <p:nvPr/>
        </p:nvPicPr>
        <p:blipFill>
          <a:blip r:embed="rId2" cstate="print"/>
          <a:stretch>
            <a:fillRect/>
          </a:stretch>
        </p:blipFill>
        <p:spPr>
          <a:xfrm>
            <a:off x="2195736" y="3468929"/>
            <a:ext cx="4680520" cy="3096344"/>
          </a:xfrm>
          <a:prstGeom prst="flowChartAlternateProcess">
            <a:avLst/>
          </a:prstGeom>
        </p:spPr>
      </p:pic>
    </p:spTree>
    <p:extLst>
      <p:ext uri="{BB962C8B-B14F-4D97-AF65-F5344CB8AC3E}">
        <p14:creationId xmlns:p14="http://schemas.microsoft.com/office/powerpoint/2010/main" xmlns="" val="424555052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Policy</a:t>
            </a:r>
            <a:endParaRPr lang="en-CA" dirty="0"/>
          </a:p>
        </p:txBody>
      </p:sp>
      <p:sp>
        <p:nvSpPr>
          <p:cNvPr id="3" name="Content Placeholder 2"/>
          <p:cNvSpPr>
            <a:spLocks noGrp="1"/>
          </p:cNvSpPr>
          <p:nvPr>
            <p:ph idx="1"/>
          </p:nvPr>
        </p:nvSpPr>
        <p:spPr/>
        <p:txBody>
          <a:bodyPr>
            <a:normAutofit fontScale="92500"/>
          </a:bodyPr>
          <a:lstStyle/>
          <a:p>
            <a:pPr marL="137160" indent="0">
              <a:buNone/>
            </a:pPr>
            <a:r>
              <a:rPr lang="en-CA" dirty="0" smtClean="0"/>
              <a:t>Monitoring Program Areas:</a:t>
            </a:r>
          </a:p>
          <a:p>
            <a:r>
              <a:rPr lang="en-CA" dirty="0" smtClean="0"/>
              <a:t>Regular reporting to the Advisory Committee and our Education Authorities</a:t>
            </a:r>
          </a:p>
          <a:p>
            <a:r>
              <a:rPr lang="en-CA" dirty="0" smtClean="0"/>
              <a:t>Developing </a:t>
            </a:r>
            <a:r>
              <a:rPr lang="en-CA" dirty="0"/>
              <a:t>i</a:t>
            </a:r>
            <a:r>
              <a:rPr lang="en-CA" dirty="0" smtClean="0"/>
              <a:t>mplementation scheduling in consultation with the schools</a:t>
            </a:r>
          </a:p>
          <a:p>
            <a:r>
              <a:rPr lang="en-CA" dirty="0" smtClean="0"/>
              <a:t>Developing common reporting dates and timelines</a:t>
            </a:r>
          </a:p>
          <a:p>
            <a:r>
              <a:rPr lang="en-CA" dirty="0" smtClean="0"/>
              <a:t>Almost all of the implementation of the program components are centrally administered</a:t>
            </a:r>
          </a:p>
          <a:p>
            <a:r>
              <a:rPr lang="en-CA" dirty="0" smtClean="0"/>
              <a:t>Creation of District Reviews in our schools</a:t>
            </a:r>
            <a:endParaRPr lang="en-CA" dirty="0"/>
          </a:p>
        </p:txBody>
      </p:sp>
    </p:spTree>
    <p:extLst>
      <p:ext uri="{BB962C8B-B14F-4D97-AF65-F5344CB8AC3E}">
        <p14:creationId xmlns:p14="http://schemas.microsoft.com/office/powerpoint/2010/main" xmlns="" val="309686882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Policy</a:t>
            </a:r>
            <a:endParaRPr lang="en-CA" dirty="0"/>
          </a:p>
        </p:txBody>
      </p:sp>
      <p:sp>
        <p:nvSpPr>
          <p:cNvPr id="3" name="Content Placeholder 2"/>
          <p:cNvSpPr>
            <a:spLocks noGrp="1"/>
          </p:cNvSpPr>
          <p:nvPr>
            <p:ph idx="1"/>
          </p:nvPr>
        </p:nvSpPr>
        <p:spPr/>
        <p:txBody>
          <a:bodyPr/>
          <a:lstStyle/>
          <a:p>
            <a:pPr marL="137160" indent="0">
              <a:buNone/>
            </a:pPr>
            <a:r>
              <a:rPr lang="en-CA" dirty="0" smtClean="0"/>
              <a:t>Performance Indicators</a:t>
            </a:r>
          </a:p>
          <a:p>
            <a:r>
              <a:rPr lang="en-CA" dirty="0" smtClean="0"/>
              <a:t>PM Benchmarks (K-4) and </a:t>
            </a:r>
            <a:r>
              <a:rPr lang="en-CA" dirty="0" err="1" smtClean="0"/>
              <a:t>Fountas</a:t>
            </a:r>
            <a:r>
              <a:rPr lang="en-CA" dirty="0" smtClean="0"/>
              <a:t> and </a:t>
            </a:r>
            <a:r>
              <a:rPr lang="en-CA" dirty="0" err="1" smtClean="0"/>
              <a:t>Pinnell</a:t>
            </a:r>
            <a:r>
              <a:rPr lang="en-CA" dirty="0" smtClean="0"/>
              <a:t> Benchmarks (4-12) (Completed)</a:t>
            </a:r>
          </a:p>
          <a:p>
            <a:r>
              <a:rPr lang="en-CA" dirty="0" smtClean="0"/>
              <a:t>EQAO Grade 3 and 6/OSSLT (All Schools)</a:t>
            </a:r>
          </a:p>
          <a:p>
            <a:r>
              <a:rPr lang="en-CA" dirty="0" smtClean="0"/>
              <a:t>Student Surveys (Completed in Nov 2010) </a:t>
            </a:r>
          </a:p>
          <a:p>
            <a:r>
              <a:rPr lang="en-CA" dirty="0" smtClean="0"/>
              <a:t>At-Risk Student Interviews</a:t>
            </a:r>
          </a:p>
          <a:p>
            <a:r>
              <a:rPr lang="en-CA" dirty="0" smtClean="0"/>
              <a:t>Provincial Student Success Indicators (i.e. Graduation Rates)</a:t>
            </a:r>
            <a:endParaRPr lang="en-CA" dirty="0"/>
          </a:p>
        </p:txBody>
      </p:sp>
    </p:spTree>
    <p:extLst>
      <p:ext uri="{BB962C8B-B14F-4D97-AF65-F5344CB8AC3E}">
        <p14:creationId xmlns:p14="http://schemas.microsoft.com/office/powerpoint/2010/main" xmlns="" val="17645441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Policy</a:t>
            </a:r>
            <a:endParaRPr lang="en-CA" dirty="0"/>
          </a:p>
        </p:txBody>
      </p:sp>
      <p:sp>
        <p:nvSpPr>
          <p:cNvPr id="3" name="Content Placeholder 2"/>
          <p:cNvSpPr>
            <a:spLocks noGrp="1"/>
          </p:cNvSpPr>
          <p:nvPr>
            <p:ph idx="1"/>
          </p:nvPr>
        </p:nvSpPr>
        <p:spPr/>
        <p:txBody>
          <a:bodyPr>
            <a:normAutofit lnSpcReduction="10000"/>
          </a:bodyPr>
          <a:lstStyle/>
          <a:p>
            <a:pPr marL="137160" indent="0">
              <a:buNone/>
            </a:pPr>
            <a:r>
              <a:rPr lang="en-CA" dirty="0" smtClean="0"/>
              <a:t>Future Performance Indicators</a:t>
            </a:r>
          </a:p>
          <a:p>
            <a:r>
              <a:rPr lang="en-CA" dirty="0" smtClean="0"/>
              <a:t>Report Card Data</a:t>
            </a:r>
          </a:p>
          <a:p>
            <a:r>
              <a:rPr lang="en-CA" dirty="0" smtClean="0"/>
              <a:t>CAT 4 Tests (Yearly Implementation)</a:t>
            </a:r>
          </a:p>
          <a:p>
            <a:r>
              <a:rPr lang="en-CA" dirty="0" smtClean="0"/>
              <a:t>Project/Planning Data</a:t>
            </a:r>
          </a:p>
          <a:p>
            <a:r>
              <a:rPr lang="en-CA" dirty="0" smtClean="0"/>
              <a:t>Teacher Surveys</a:t>
            </a:r>
          </a:p>
          <a:p>
            <a:r>
              <a:rPr lang="en-CA" dirty="0" smtClean="0"/>
              <a:t>Student Success Transition Data</a:t>
            </a:r>
          </a:p>
          <a:p>
            <a:r>
              <a:rPr lang="en-CA" dirty="0" smtClean="0"/>
              <a:t>Numeracy Data</a:t>
            </a:r>
          </a:p>
          <a:p>
            <a:r>
              <a:rPr lang="en-CA" dirty="0" smtClean="0"/>
              <a:t>Ontario Writing Assessment</a:t>
            </a:r>
          </a:p>
          <a:p>
            <a:r>
              <a:rPr lang="en-CA" dirty="0" smtClean="0"/>
              <a:t>Oral Language Assessment</a:t>
            </a:r>
          </a:p>
          <a:p>
            <a:r>
              <a:rPr lang="en-CA" dirty="0" smtClean="0"/>
              <a:t>Classroom Environmental Scans</a:t>
            </a:r>
            <a:endParaRPr lang="en-CA" dirty="0"/>
          </a:p>
        </p:txBody>
      </p:sp>
    </p:spTree>
    <p:extLst>
      <p:ext uri="{BB962C8B-B14F-4D97-AF65-F5344CB8AC3E}">
        <p14:creationId xmlns:p14="http://schemas.microsoft.com/office/powerpoint/2010/main" xmlns="" val="240807403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Policy</a:t>
            </a:r>
            <a:endParaRPr lang="en-CA" dirty="0"/>
          </a:p>
        </p:txBody>
      </p:sp>
      <p:sp>
        <p:nvSpPr>
          <p:cNvPr id="3" name="Content Placeholder 2"/>
          <p:cNvSpPr>
            <a:spLocks noGrp="1"/>
          </p:cNvSpPr>
          <p:nvPr>
            <p:ph idx="1"/>
          </p:nvPr>
        </p:nvSpPr>
        <p:spPr/>
        <p:txBody>
          <a:bodyPr/>
          <a:lstStyle/>
          <a:p>
            <a:pPr marL="137160" indent="0">
              <a:buNone/>
            </a:pPr>
            <a:r>
              <a:rPr lang="en-CA" dirty="0" smtClean="0"/>
              <a:t>Supporting Performance Measure</a:t>
            </a:r>
          </a:p>
          <a:p>
            <a:r>
              <a:rPr lang="en-CA" dirty="0" smtClean="0"/>
              <a:t>Implementation of the Trillium Data System</a:t>
            </a:r>
          </a:p>
          <a:p>
            <a:r>
              <a:rPr lang="en-CA" dirty="0" smtClean="0"/>
              <a:t>Creating a secure IT infrastructure/server</a:t>
            </a:r>
          </a:p>
          <a:p>
            <a:r>
              <a:rPr lang="en-CA" dirty="0" smtClean="0"/>
              <a:t>Creation of common reporting templates (i.e. Student Success Indicator Sheet, Benchmarking Sheets, Common Kindergarten Report)</a:t>
            </a:r>
          </a:p>
          <a:p>
            <a:r>
              <a:rPr lang="en-CA" dirty="0" smtClean="0"/>
              <a:t>We are moving to support a paperless data environment</a:t>
            </a:r>
          </a:p>
          <a:p>
            <a:pPr marL="137160" indent="0">
              <a:buNone/>
            </a:pPr>
            <a:endParaRPr lang="en-CA" dirty="0" smtClean="0"/>
          </a:p>
        </p:txBody>
      </p:sp>
    </p:spTree>
    <p:extLst>
      <p:ext uri="{BB962C8B-B14F-4D97-AF65-F5344CB8AC3E}">
        <p14:creationId xmlns:p14="http://schemas.microsoft.com/office/powerpoint/2010/main" xmlns="" val="14189740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Policy</a:t>
            </a:r>
            <a:endParaRPr lang="en-C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043608" y="1628800"/>
            <a:ext cx="7036135" cy="4708525"/>
          </a:xfrm>
        </p:spPr>
      </p:pic>
    </p:spTree>
    <p:extLst>
      <p:ext uri="{BB962C8B-B14F-4D97-AF65-F5344CB8AC3E}">
        <p14:creationId xmlns:p14="http://schemas.microsoft.com/office/powerpoint/2010/main" xmlns="" val="363454501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Policy</a:t>
            </a:r>
            <a:endParaRPr lang="en-CA" dirty="0"/>
          </a:p>
        </p:txBody>
      </p:sp>
      <p:sp>
        <p:nvSpPr>
          <p:cNvPr id="3" name="Content Placeholder 2"/>
          <p:cNvSpPr>
            <a:spLocks noGrp="1"/>
          </p:cNvSpPr>
          <p:nvPr>
            <p:ph idx="1"/>
          </p:nvPr>
        </p:nvSpPr>
        <p:spPr>
          <a:xfrm>
            <a:off x="457200" y="1196752"/>
            <a:ext cx="8229600" cy="5112608"/>
          </a:xfrm>
        </p:spPr>
        <p:txBody>
          <a:bodyPr/>
          <a:lstStyle/>
          <a:p>
            <a:pPr marL="137160" indent="0">
              <a:buNone/>
            </a:pPr>
            <a:r>
              <a:rPr lang="en-CA" b="1" dirty="0" smtClean="0"/>
              <a:t>December </a:t>
            </a:r>
            <a:r>
              <a:rPr lang="en-CA" b="1" dirty="0"/>
              <a:t>2010: External Network Configuration Overview</a:t>
            </a:r>
            <a:endParaRPr lang="en-CA" dirty="0"/>
          </a:p>
          <a:p>
            <a:r>
              <a:rPr lang="en-CA" dirty="0" smtClean="0"/>
              <a:t>As </a:t>
            </a:r>
            <a:r>
              <a:rPr lang="en-CA" dirty="0"/>
              <a:t>of December 2010 all the schools involved with FNSSP were standalone networks accessing the Internet through their respective </a:t>
            </a:r>
            <a:r>
              <a:rPr lang="en-CA" dirty="0" smtClean="0"/>
              <a:t>ISP’s·</a:t>
            </a:r>
          </a:p>
          <a:p>
            <a:r>
              <a:rPr lang="en-CA" dirty="0" smtClean="0"/>
              <a:t>All </a:t>
            </a:r>
            <a:r>
              <a:rPr lang="en-CA" dirty="0"/>
              <a:t>firewalls were basic wide open “firewalls”, very limited security </a:t>
            </a:r>
            <a:r>
              <a:rPr lang="en-CA" dirty="0" smtClean="0"/>
              <a:t>features·</a:t>
            </a:r>
          </a:p>
          <a:p>
            <a:r>
              <a:rPr lang="en-CA" dirty="0" smtClean="0"/>
              <a:t>No </a:t>
            </a:r>
            <a:r>
              <a:rPr lang="en-CA" dirty="0"/>
              <a:t>secure connections to any other site</a:t>
            </a:r>
          </a:p>
        </p:txBody>
      </p:sp>
    </p:spTree>
    <p:extLst>
      <p:ext uri="{BB962C8B-B14F-4D97-AF65-F5344CB8AC3E}">
        <p14:creationId xmlns:p14="http://schemas.microsoft.com/office/powerpoint/2010/main" xmlns="" val="316906456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Policy</a:t>
            </a:r>
            <a:endParaRPr lang="en-C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016733" y="1600200"/>
            <a:ext cx="7110533" cy="4708525"/>
          </a:xfrm>
        </p:spPr>
      </p:pic>
    </p:spTree>
    <p:extLst>
      <p:ext uri="{BB962C8B-B14F-4D97-AF65-F5344CB8AC3E}">
        <p14:creationId xmlns:p14="http://schemas.microsoft.com/office/powerpoint/2010/main" xmlns="" val="5752233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Policy</a:t>
            </a:r>
            <a:endParaRPr lang="en-CA" dirty="0"/>
          </a:p>
        </p:txBody>
      </p:sp>
      <p:sp>
        <p:nvSpPr>
          <p:cNvPr id="3" name="Content Placeholder 2"/>
          <p:cNvSpPr>
            <a:spLocks noGrp="1"/>
          </p:cNvSpPr>
          <p:nvPr>
            <p:ph idx="1"/>
          </p:nvPr>
        </p:nvSpPr>
        <p:spPr>
          <a:xfrm>
            <a:off x="457200" y="1268760"/>
            <a:ext cx="8229600" cy="5040600"/>
          </a:xfrm>
        </p:spPr>
        <p:txBody>
          <a:bodyPr>
            <a:normAutofit fontScale="85000" lnSpcReduction="10000"/>
          </a:bodyPr>
          <a:lstStyle/>
          <a:p>
            <a:pPr marL="137160" indent="0">
              <a:buNone/>
            </a:pPr>
            <a:r>
              <a:rPr lang="en-CA" b="1" dirty="0" smtClean="0"/>
              <a:t>March </a:t>
            </a:r>
            <a:r>
              <a:rPr lang="en-CA" b="1" dirty="0"/>
              <a:t>2011: External Network Configuration </a:t>
            </a:r>
            <a:r>
              <a:rPr lang="en-CA" b="1" dirty="0" smtClean="0"/>
              <a:t>Overview</a:t>
            </a:r>
          </a:p>
          <a:p>
            <a:r>
              <a:rPr lang="en-CA" dirty="0" smtClean="0"/>
              <a:t>Bimose </a:t>
            </a:r>
            <a:r>
              <a:rPr lang="en-CA" dirty="0"/>
              <a:t>Tribal Council and Shoal Lake 39 School firewalls have been upgraded to higher-end feature rich </a:t>
            </a:r>
            <a:r>
              <a:rPr lang="en-CA" dirty="0" smtClean="0"/>
              <a:t>units</a:t>
            </a:r>
          </a:p>
          <a:p>
            <a:r>
              <a:rPr lang="en-CA" dirty="0" smtClean="0"/>
              <a:t>Bimose </a:t>
            </a:r>
            <a:r>
              <a:rPr lang="en-CA" dirty="0"/>
              <a:t>Tribal Council’s internal network switch equipment is being upgraded to higher-end units, the upgrade is 80% </a:t>
            </a:r>
            <a:r>
              <a:rPr lang="en-CA" dirty="0" smtClean="0"/>
              <a:t>complete</a:t>
            </a:r>
            <a:endParaRPr lang="en-CA" dirty="0"/>
          </a:p>
          <a:p>
            <a:r>
              <a:rPr lang="en-CA" dirty="0" smtClean="0"/>
              <a:t>Configuration </a:t>
            </a:r>
            <a:r>
              <a:rPr lang="en-CA" dirty="0"/>
              <a:t>of a site-to-site VPN has been configured from Shoal Lake 39 School to Bimose Tribal </a:t>
            </a:r>
            <a:r>
              <a:rPr lang="en-CA" dirty="0" smtClean="0"/>
              <a:t>Council</a:t>
            </a:r>
          </a:p>
          <a:p>
            <a:r>
              <a:rPr lang="en-CA" dirty="0" smtClean="0"/>
              <a:t>The </a:t>
            </a:r>
            <a:r>
              <a:rPr lang="en-CA" dirty="0"/>
              <a:t>VPN connection is part of the Trillium report card system implementation. All Trillium network traffic will go over this connection to the Trillium database at </a:t>
            </a:r>
            <a:r>
              <a:rPr lang="en-CA" dirty="0" smtClean="0"/>
              <a:t>BTC </a:t>
            </a:r>
            <a:endParaRPr lang="en-CA" dirty="0"/>
          </a:p>
        </p:txBody>
      </p:sp>
    </p:spTree>
    <p:extLst>
      <p:ext uri="{BB962C8B-B14F-4D97-AF65-F5344CB8AC3E}">
        <p14:creationId xmlns:p14="http://schemas.microsoft.com/office/powerpoint/2010/main" xmlns="" val="161992324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Policy</a:t>
            </a:r>
            <a:endParaRPr lang="en-C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056981" y="1600200"/>
            <a:ext cx="7030038" cy="4708525"/>
          </a:xfrm>
        </p:spPr>
      </p:pic>
    </p:spTree>
    <p:extLst>
      <p:ext uri="{BB962C8B-B14F-4D97-AF65-F5344CB8AC3E}">
        <p14:creationId xmlns:p14="http://schemas.microsoft.com/office/powerpoint/2010/main" xmlns="" val="266799162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96752"/>
            <a:ext cx="8229600" cy="5112608"/>
          </a:xfrm>
        </p:spPr>
        <p:txBody>
          <a:bodyPr>
            <a:normAutofit/>
          </a:bodyPr>
          <a:lstStyle/>
          <a:p>
            <a:pPr marL="137160" indent="0">
              <a:buNone/>
            </a:pPr>
            <a:r>
              <a:rPr lang="en-CA" b="1" dirty="0" smtClean="0"/>
              <a:t>March </a:t>
            </a:r>
            <a:r>
              <a:rPr lang="en-CA" b="1" dirty="0"/>
              <a:t>2011: Bimose Tribal Council Internal Network </a:t>
            </a:r>
            <a:r>
              <a:rPr lang="en-CA" b="1" dirty="0" smtClean="0"/>
              <a:t>Overview</a:t>
            </a:r>
          </a:p>
          <a:p>
            <a:r>
              <a:rPr lang="en-CA" dirty="0" smtClean="0"/>
              <a:t>Bimose </a:t>
            </a:r>
            <a:r>
              <a:rPr lang="en-CA" dirty="0"/>
              <a:t>Tribal Council has totally redesigned its internal network into segmented traffic groups based on device </a:t>
            </a:r>
            <a:r>
              <a:rPr lang="en-CA" dirty="0" smtClean="0"/>
              <a:t>rolls</a:t>
            </a:r>
            <a:endParaRPr lang="en-CA" dirty="0"/>
          </a:p>
          <a:p>
            <a:pPr marL="137160" indent="0">
              <a:buNone/>
            </a:pPr>
            <a:r>
              <a:rPr lang="en-CA" b="1" dirty="0"/>
              <a:t>Notable Infrastructure </a:t>
            </a:r>
            <a:r>
              <a:rPr lang="en-CA" b="1" dirty="0" smtClean="0"/>
              <a:t>Improvements</a:t>
            </a:r>
            <a:endParaRPr lang="en-CA" dirty="0"/>
          </a:p>
          <a:p>
            <a:pPr lvl="1"/>
            <a:r>
              <a:rPr lang="en-CA" dirty="0" smtClean="0"/>
              <a:t>Complete </a:t>
            </a:r>
            <a:r>
              <a:rPr lang="en-CA" dirty="0"/>
              <a:t>network and server </a:t>
            </a:r>
            <a:r>
              <a:rPr lang="en-CA" dirty="0" smtClean="0"/>
              <a:t>redesign</a:t>
            </a:r>
          </a:p>
          <a:p>
            <a:pPr lvl="1"/>
            <a:r>
              <a:rPr lang="en-CA" dirty="0" smtClean="0"/>
              <a:t>Nighty </a:t>
            </a:r>
            <a:r>
              <a:rPr lang="en-CA" dirty="0"/>
              <a:t>backup to secure network </a:t>
            </a:r>
            <a:r>
              <a:rPr lang="en-CA" dirty="0" smtClean="0"/>
              <a:t>storage</a:t>
            </a:r>
          </a:p>
          <a:p>
            <a:pPr lvl="1"/>
            <a:r>
              <a:rPr lang="en-CA" dirty="0" smtClean="0"/>
              <a:t>Complete </a:t>
            </a:r>
            <a:r>
              <a:rPr lang="en-CA" dirty="0"/>
              <a:t>environmental and network </a:t>
            </a:r>
            <a:r>
              <a:rPr lang="en-CA" dirty="0" smtClean="0"/>
              <a:t>monitoring</a:t>
            </a:r>
          </a:p>
          <a:p>
            <a:pPr lvl="1"/>
            <a:r>
              <a:rPr lang="en-CA" dirty="0" smtClean="0"/>
              <a:t>Monitoring </a:t>
            </a:r>
            <a:r>
              <a:rPr lang="en-CA" dirty="0"/>
              <a:t>alerts sent to IT cell </a:t>
            </a:r>
            <a:r>
              <a:rPr lang="en-CA" dirty="0" smtClean="0"/>
              <a:t>phones</a:t>
            </a:r>
          </a:p>
          <a:p>
            <a:pPr lvl="1"/>
            <a:r>
              <a:rPr lang="en-CA" dirty="0" smtClean="0"/>
              <a:t>9 </a:t>
            </a:r>
            <a:r>
              <a:rPr lang="en-CA" dirty="0"/>
              <a:t>hour UPS backup power for network and servers </a:t>
            </a:r>
          </a:p>
        </p:txBody>
      </p:sp>
      <p:sp>
        <p:nvSpPr>
          <p:cNvPr id="2" name="Title 1"/>
          <p:cNvSpPr>
            <a:spLocks noGrp="1"/>
          </p:cNvSpPr>
          <p:nvPr>
            <p:ph type="title"/>
          </p:nvPr>
        </p:nvSpPr>
        <p:spPr/>
        <p:txBody>
          <a:bodyPr/>
          <a:lstStyle/>
          <a:p>
            <a:r>
              <a:rPr lang="en-CA" dirty="0" smtClean="0"/>
              <a:t>Policy</a:t>
            </a:r>
            <a:endParaRPr lang="en-CA" dirty="0"/>
          </a:p>
        </p:txBody>
      </p:sp>
    </p:spTree>
    <p:extLst>
      <p:ext uri="{BB962C8B-B14F-4D97-AF65-F5344CB8AC3E}">
        <p14:creationId xmlns:p14="http://schemas.microsoft.com/office/powerpoint/2010/main" xmlns="" val="271898839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Our Staff</a:t>
            </a:r>
            <a:endParaRPr lang="en-CA" dirty="0"/>
          </a:p>
        </p:txBody>
      </p:sp>
      <p:sp>
        <p:nvSpPr>
          <p:cNvPr id="3" name="Content Placeholder 2"/>
          <p:cNvSpPr>
            <a:spLocks noGrp="1"/>
          </p:cNvSpPr>
          <p:nvPr>
            <p:ph idx="1"/>
          </p:nvPr>
        </p:nvSpPr>
        <p:spPr/>
        <p:txBody>
          <a:bodyPr>
            <a:normAutofit lnSpcReduction="10000"/>
          </a:bodyPr>
          <a:lstStyle/>
          <a:p>
            <a:r>
              <a:rPr lang="en-CA" dirty="0" smtClean="0"/>
              <a:t>Jim Green-Education Advisor for Bimose</a:t>
            </a:r>
          </a:p>
          <a:p>
            <a:r>
              <a:rPr lang="en-CA" dirty="0" smtClean="0"/>
              <a:t>Andy Graham-Education Coordinator</a:t>
            </a:r>
          </a:p>
          <a:p>
            <a:r>
              <a:rPr lang="en-CA" dirty="0" smtClean="0"/>
              <a:t>Eva Graham-Literacy Specialist</a:t>
            </a:r>
          </a:p>
          <a:p>
            <a:r>
              <a:rPr lang="en-CA" dirty="0" smtClean="0"/>
              <a:t>Donna Babiachuk-Student Success/Student Retention Specialist</a:t>
            </a:r>
          </a:p>
          <a:p>
            <a:r>
              <a:rPr lang="en-CA" dirty="0" smtClean="0"/>
              <a:t>Ray Petiquan-Information Service and System Technician</a:t>
            </a:r>
          </a:p>
          <a:p>
            <a:r>
              <a:rPr lang="en-CA" dirty="0" smtClean="0"/>
              <a:t>Bob Thompson-Data Management Technician</a:t>
            </a:r>
          </a:p>
          <a:p>
            <a:r>
              <a:rPr lang="en-CA" dirty="0" smtClean="0"/>
              <a:t>Fay </a:t>
            </a:r>
            <a:r>
              <a:rPr lang="en-CA" dirty="0" err="1" smtClean="0"/>
              <a:t>Zoccole</a:t>
            </a:r>
            <a:r>
              <a:rPr lang="en-CA" dirty="0" smtClean="0"/>
              <a:t>-Student </a:t>
            </a:r>
            <a:r>
              <a:rPr lang="en-CA" dirty="0" err="1" smtClean="0"/>
              <a:t>Behavior</a:t>
            </a:r>
            <a:r>
              <a:rPr lang="en-CA" dirty="0" smtClean="0"/>
              <a:t> Support Specialist-New Path</a:t>
            </a:r>
            <a:endParaRPr lang="en-CA" dirty="0"/>
          </a:p>
        </p:txBody>
      </p:sp>
    </p:spTree>
    <p:extLst>
      <p:ext uri="{BB962C8B-B14F-4D97-AF65-F5344CB8AC3E}">
        <p14:creationId xmlns:p14="http://schemas.microsoft.com/office/powerpoint/2010/main" xmlns="" val="180071140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Policy</a:t>
            </a:r>
            <a:endParaRPr lang="en-C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757246" y="1600200"/>
            <a:ext cx="5629507" cy="4708525"/>
          </a:xfrm>
        </p:spPr>
      </p:pic>
    </p:spTree>
    <p:extLst>
      <p:ext uri="{BB962C8B-B14F-4D97-AF65-F5344CB8AC3E}">
        <p14:creationId xmlns:p14="http://schemas.microsoft.com/office/powerpoint/2010/main" xmlns="" val="211464707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Policy</a:t>
            </a:r>
            <a:endParaRPr lang="en-CA" dirty="0"/>
          </a:p>
        </p:txBody>
      </p:sp>
      <p:sp>
        <p:nvSpPr>
          <p:cNvPr id="3" name="Content Placeholder 2"/>
          <p:cNvSpPr>
            <a:spLocks noGrp="1"/>
          </p:cNvSpPr>
          <p:nvPr>
            <p:ph idx="1"/>
          </p:nvPr>
        </p:nvSpPr>
        <p:spPr>
          <a:xfrm>
            <a:off x="457200" y="1340768"/>
            <a:ext cx="8229600" cy="4968592"/>
          </a:xfrm>
        </p:spPr>
        <p:txBody>
          <a:bodyPr>
            <a:normAutofit lnSpcReduction="10000"/>
          </a:bodyPr>
          <a:lstStyle/>
          <a:p>
            <a:pPr marL="137160" indent="0">
              <a:buNone/>
            </a:pPr>
            <a:r>
              <a:rPr lang="en-CA" b="1" dirty="0" smtClean="0"/>
              <a:t>Student </a:t>
            </a:r>
            <a:r>
              <a:rPr lang="en-CA" b="1" dirty="0"/>
              <a:t>Management Planning: Trillium Network </a:t>
            </a:r>
            <a:r>
              <a:rPr lang="en-CA" b="1" dirty="0" smtClean="0"/>
              <a:t>Setup</a:t>
            </a:r>
          </a:p>
          <a:p>
            <a:r>
              <a:rPr lang="en-CA" dirty="0" smtClean="0"/>
              <a:t>This </a:t>
            </a:r>
            <a:r>
              <a:rPr lang="en-CA" dirty="0"/>
              <a:t>is the planned Trillium setup for the schools. Each school has a secure VPN connection back to Bimose Tribal </a:t>
            </a:r>
            <a:r>
              <a:rPr lang="en-CA" dirty="0" smtClean="0"/>
              <a:t>Council·</a:t>
            </a:r>
          </a:p>
          <a:p>
            <a:r>
              <a:rPr lang="en-CA" dirty="0" smtClean="0"/>
              <a:t>Only </a:t>
            </a:r>
            <a:r>
              <a:rPr lang="en-CA" dirty="0"/>
              <a:t>approved Trillium clients will be allowed access to the </a:t>
            </a:r>
            <a:r>
              <a:rPr lang="en-CA" dirty="0" smtClean="0"/>
              <a:t>database·</a:t>
            </a:r>
          </a:p>
          <a:p>
            <a:r>
              <a:rPr lang="en-CA" dirty="0" smtClean="0"/>
              <a:t>All </a:t>
            </a:r>
            <a:r>
              <a:rPr lang="en-CA" dirty="0"/>
              <a:t>logical security to the database will be setup as </a:t>
            </a:r>
            <a:r>
              <a:rPr lang="en-CA" dirty="0" smtClean="0"/>
              <a:t>required</a:t>
            </a:r>
          </a:p>
          <a:p>
            <a:r>
              <a:rPr lang="en-CA" dirty="0" smtClean="0"/>
              <a:t>All </a:t>
            </a:r>
            <a:r>
              <a:rPr lang="en-CA" dirty="0"/>
              <a:t>non Trillium traffic will be sent over the Internet</a:t>
            </a:r>
          </a:p>
        </p:txBody>
      </p:sp>
    </p:spTree>
    <p:extLst>
      <p:ext uri="{BB962C8B-B14F-4D97-AF65-F5344CB8AC3E}">
        <p14:creationId xmlns:p14="http://schemas.microsoft.com/office/powerpoint/2010/main" xmlns="" val="60111155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Policy</a:t>
            </a:r>
            <a:endParaRPr lang="en-CA" dirty="0"/>
          </a:p>
        </p:txBody>
      </p:sp>
      <p:sp>
        <p:nvSpPr>
          <p:cNvPr id="3" name="Content Placeholder 2"/>
          <p:cNvSpPr>
            <a:spLocks noGrp="1"/>
          </p:cNvSpPr>
          <p:nvPr>
            <p:ph idx="1"/>
          </p:nvPr>
        </p:nvSpPr>
        <p:spPr/>
        <p:txBody>
          <a:bodyPr/>
          <a:lstStyle/>
          <a:p>
            <a:pPr marL="137160" indent="0">
              <a:buNone/>
            </a:pPr>
            <a:r>
              <a:rPr lang="en-CA" dirty="0" smtClean="0"/>
              <a:t>Supporting Performance Measures</a:t>
            </a:r>
          </a:p>
          <a:p>
            <a:r>
              <a:rPr lang="en-CA" dirty="0" smtClean="0"/>
              <a:t>Professional Development for all Staff</a:t>
            </a:r>
          </a:p>
          <a:p>
            <a:pPr lvl="1"/>
            <a:r>
              <a:rPr lang="en-CA" dirty="0" smtClean="0"/>
              <a:t>Debbie Diller-December and May</a:t>
            </a:r>
          </a:p>
          <a:p>
            <a:pPr lvl="1"/>
            <a:r>
              <a:rPr lang="en-CA" dirty="0" smtClean="0"/>
              <a:t>Nelson Canada</a:t>
            </a:r>
          </a:p>
          <a:p>
            <a:pPr lvl="1"/>
            <a:r>
              <a:rPr lang="en-CA" dirty="0" smtClean="0"/>
              <a:t>EQAO/CAT4 Testing</a:t>
            </a:r>
          </a:p>
          <a:p>
            <a:pPr lvl="1"/>
            <a:r>
              <a:rPr lang="en-CA" dirty="0" smtClean="0"/>
              <a:t>Sue Johnson-January and June </a:t>
            </a:r>
          </a:p>
          <a:p>
            <a:pPr lvl="1"/>
            <a:r>
              <a:rPr lang="en-CA" dirty="0" smtClean="0"/>
              <a:t>David Booth</a:t>
            </a:r>
          </a:p>
          <a:p>
            <a:pPr lvl="1"/>
            <a:r>
              <a:rPr lang="en-CA" dirty="0" smtClean="0"/>
              <a:t>Handwriting Without Tears</a:t>
            </a:r>
          </a:p>
          <a:p>
            <a:pPr lvl="1"/>
            <a:r>
              <a:rPr lang="en-CA" dirty="0" smtClean="0"/>
              <a:t>Lion’s Quest</a:t>
            </a:r>
          </a:p>
          <a:p>
            <a:pPr lvl="1"/>
            <a:r>
              <a:rPr lang="en-CA" dirty="0" smtClean="0"/>
              <a:t>Lab Classrooms</a:t>
            </a:r>
          </a:p>
          <a:p>
            <a:pPr lvl="1"/>
            <a:endParaRPr lang="en-CA" dirty="0"/>
          </a:p>
        </p:txBody>
      </p:sp>
    </p:spTree>
    <p:extLst>
      <p:ext uri="{BB962C8B-B14F-4D97-AF65-F5344CB8AC3E}">
        <p14:creationId xmlns:p14="http://schemas.microsoft.com/office/powerpoint/2010/main" xmlns="" val="261973242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Policy</a:t>
            </a:r>
            <a:endParaRPr lang="en-CA" dirty="0"/>
          </a:p>
        </p:txBody>
      </p:sp>
      <p:sp>
        <p:nvSpPr>
          <p:cNvPr id="3" name="Content Placeholder 2"/>
          <p:cNvSpPr>
            <a:spLocks noGrp="1"/>
          </p:cNvSpPr>
          <p:nvPr>
            <p:ph idx="1"/>
          </p:nvPr>
        </p:nvSpPr>
        <p:spPr/>
        <p:txBody>
          <a:bodyPr/>
          <a:lstStyle/>
          <a:p>
            <a:pPr marL="137160" indent="0">
              <a:buNone/>
            </a:pPr>
            <a:r>
              <a:rPr lang="en-CA" dirty="0" smtClean="0"/>
              <a:t>Supporting Performance Measures</a:t>
            </a:r>
          </a:p>
          <a:p>
            <a:r>
              <a:rPr lang="en-CA" dirty="0" smtClean="0"/>
              <a:t>Central Program Support</a:t>
            </a:r>
          </a:p>
          <a:p>
            <a:pPr lvl="1"/>
            <a:r>
              <a:rPr lang="en-CA" dirty="0" smtClean="0"/>
              <a:t>Regular scheduling of visits by program staff</a:t>
            </a:r>
          </a:p>
          <a:p>
            <a:pPr lvl="1"/>
            <a:r>
              <a:rPr lang="en-CA" dirty="0" smtClean="0"/>
              <a:t>Focused common program implementation (i.e. Literacy Rooms and Coop Programs)</a:t>
            </a:r>
          </a:p>
          <a:p>
            <a:pPr lvl="1"/>
            <a:r>
              <a:rPr lang="en-CA" dirty="0" smtClean="0"/>
              <a:t>Purchasing of common resources in each school.</a:t>
            </a:r>
          </a:p>
          <a:p>
            <a:pPr marL="585216" lvl="1" indent="0">
              <a:buNone/>
            </a:pPr>
            <a:endParaRPr lang="en-CA" dirty="0"/>
          </a:p>
        </p:txBody>
      </p:sp>
    </p:spTree>
    <p:extLst>
      <p:ext uri="{BB962C8B-B14F-4D97-AF65-F5344CB8AC3E}">
        <p14:creationId xmlns:p14="http://schemas.microsoft.com/office/powerpoint/2010/main" xmlns="" val="60473490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Policy</a:t>
            </a:r>
            <a:endParaRPr lang="en-CA" dirty="0"/>
          </a:p>
        </p:txBody>
      </p:sp>
      <p:sp>
        <p:nvSpPr>
          <p:cNvPr id="3" name="Content Placeholder 2"/>
          <p:cNvSpPr>
            <a:spLocks noGrp="1"/>
          </p:cNvSpPr>
          <p:nvPr>
            <p:ph idx="1"/>
          </p:nvPr>
        </p:nvSpPr>
        <p:spPr/>
        <p:txBody>
          <a:bodyPr/>
          <a:lstStyle/>
          <a:p>
            <a:pPr marL="137160" indent="0">
              <a:buNone/>
            </a:pPr>
            <a:r>
              <a:rPr lang="en-CA" dirty="0" smtClean="0"/>
              <a:t>Performance Measurement</a:t>
            </a:r>
          </a:p>
          <a:p>
            <a:r>
              <a:rPr lang="en-CA" dirty="0" smtClean="0"/>
              <a:t>More networking and the establishment of functioning PLCs and TCLPs</a:t>
            </a:r>
          </a:p>
          <a:p>
            <a:r>
              <a:rPr lang="en-CA" dirty="0" smtClean="0"/>
              <a:t>Enhanced data collection and interpretation tools</a:t>
            </a:r>
          </a:p>
          <a:p>
            <a:r>
              <a:rPr lang="en-CA" dirty="0" smtClean="0"/>
              <a:t>Refinement of our District Review process and closely tying it to our school effectiveness plans</a:t>
            </a:r>
            <a:endParaRPr lang="en-CA" dirty="0"/>
          </a:p>
        </p:txBody>
      </p:sp>
    </p:spTree>
    <p:extLst>
      <p:ext uri="{BB962C8B-B14F-4D97-AF65-F5344CB8AC3E}">
        <p14:creationId xmlns:p14="http://schemas.microsoft.com/office/powerpoint/2010/main" xmlns="" val="358394714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Program</a:t>
            </a:r>
            <a:endParaRPr lang="en-CA" dirty="0"/>
          </a:p>
        </p:txBody>
      </p:sp>
      <p:sp>
        <p:nvSpPr>
          <p:cNvPr id="3" name="Content Placeholder 2"/>
          <p:cNvSpPr>
            <a:spLocks noGrp="1"/>
          </p:cNvSpPr>
          <p:nvPr>
            <p:ph idx="1"/>
          </p:nvPr>
        </p:nvSpPr>
        <p:spPr/>
        <p:txBody>
          <a:bodyPr/>
          <a:lstStyle/>
          <a:p>
            <a:pPr marL="137160" indent="0">
              <a:buNone/>
            </a:pPr>
            <a:r>
              <a:rPr lang="en-CA" dirty="0" smtClean="0"/>
              <a:t>Current Timeline:</a:t>
            </a:r>
          </a:p>
          <a:p>
            <a:r>
              <a:rPr lang="en-CA" dirty="0" smtClean="0"/>
              <a:t>To date, we have met all of our timelines and program goals (all timelines have been met on time or ahead of schedule) with the exception of the final implementation of our data collection system.</a:t>
            </a:r>
          </a:p>
          <a:p>
            <a:r>
              <a:rPr lang="en-CA" dirty="0" smtClean="0"/>
              <a:t>Our Trillium system will be up and running by mid-May </a:t>
            </a:r>
          </a:p>
          <a:p>
            <a:endParaRPr lang="en-CA" dirty="0"/>
          </a:p>
        </p:txBody>
      </p:sp>
    </p:spTree>
    <p:extLst>
      <p:ext uri="{BB962C8B-B14F-4D97-AF65-F5344CB8AC3E}">
        <p14:creationId xmlns:p14="http://schemas.microsoft.com/office/powerpoint/2010/main" xmlns="" val="9656544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Program</a:t>
            </a:r>
            <a:endParaRPr lang="en-CA" dirty="0"/>
          </a:p>
        </p:txBody>
      </p:sp>
      <p:sp>
        <p:nvSpPr>
          <p:cNvPr id="3" name="Content Placeholder 2"/>
          <p:cNvSpPr>
            <a:spLocks noGrp="1"/>
          </p:cNvSpPr>
          <p:nvPr>
            <p:ph idx="1"/>
          </p:nvPr>
        </p:nvSpPr>
        <p:spPr>
          <a:xfrm>
            <a:off x="457200" y="1412776"/>
            <a:ext cx="8229600" cy="4896584"/>
          </a:xfrm>
        </p:spPr>
        <p:txBody>
          <a:bodyPr>
            <a:normAutofit fontScale="92500" lnSpcReduction="20000"/>
          </a:bodyPr>
          <a:lstStyle/>
          <a:p>
            <a:pPr marL="137160" indent="0">
              <a:buNone/>
            </a:pPr>
            <a:r>
              <a:rPr lang="en-CA" dirty="0" smtClean="0"/>
              <a:t>Literacy</a:t>
            </a:r>
          </a:p>
          <a:p>
            <a:pPr lvl="0"/>
            <a:r>
              <a:rPr lang="en-CA" dirty="0" smtClean="0"/>
              <a:t>Completed </a:t>
            </a:r>
            <a:r>
              <a:rPr lang="en-CA" dirty="0"/>
              <a:t>a </a:t>
            </a:r>
            <a:r>
              <a:rPr lang="en-CA" dirty="0" smtClean="0"/>
              <a:t>literacy </a:t>
            </a:r>
            <a:r>
              <a:rPr lang="en-CA" dirty="0"/>
              <a:t>r</a:t>
            </a:r>
            <a:r>
              <a:rPr lang="en-CA" dirty="0" smtClean="0"/>
              <a:t>esource </a:t>
            </a:r>
            <a:r>
              <a:rPr lang="en-CA" dirty="0"/>
              <a:t>i</a:t>
            </a:r>
            <a:r>
              <a:rPr lang="en-CA" dirty="0" smtClean="0"/>
              <a:t>nventory </a:t>
            </a:r>
            <a:r>
              <a:rPr lang="en-CA" dirty="0"/>
              <a:t>in </a:t>
            </a:r>
            <a:r>
              <a:rPr lang="en-CA" dirty="0" smtClean="0"/>
              <a:t>all </a:t>
            </a:r>
            <a:r>
              <a:rPr lang="en-CA" dirty="0"/>
              <a:t>s</a:t>
            </a:r>
            <a:r>
              <a:rPr lang="en-CA" dirty="0" smtClean="0"/>
              <a:t>chools </a:t>
            </a:r>
            <a:r>
              <a:rPr lang="en-CA" dirty="0"/>
              <a:t>to </a:t>
            </a:r>
            <a:r>
              <a:rPr lang="en-CA" dirty="0" smtClean="0"/>
              <a:t>determine </a:t>
            </a:r>
            <a:r>
              <a:rPr lang="en-CA" dirty="0"/>
              <a:t>s</a:t>
            </a:r>
            <a:r>
              <a:rPr lang="en-CA" dirty="0" smtClean="0"/>
              <a:t>pecific </a:t>
            </a:r>
            <a:r>
              <a:rPr lang="en-CA" dirty="0"/>
              <a:t>n</a:t>
            </a:r>
            <a:r>
              <a:rPr lang="en-CA" dirty="0" smtClean="0"/>
              <a:t>eeds</a:t>
            </a:r>
            <a:r>
              <a:rPr lang="en-CA" dirty="0"/>
              <a:t>. </a:t>
            </a:r>
          </a:p>
          <a:p>
            <a:pPr lvl="0"/>
            <a:r>
              <a:rPr lang="en-CA" dirty="0"/>
              <a:t>Establishment of </a:t>
            </a:r>
            <a:r>
              <a:rPr lang="en-CA" dirty="0" smtClean="0"/>
              <a:t>literacy </a:t>
            </a:r>
            <a:r>
              <a:rPr lang="en-CA" dirty="0"/>
              <a:t>l</a:t>
            </a:r>
            <a:r>
              <a:rPr lang="en-CA" dirty="0" smtClean="0"/>
              <a:t>ibraries </a:t>
            </a:r>
            <a:r>
              <a:rPr lang="en-CA" dirty="0"/>
              <a:t>in </a:t>
            </a:r>
            <a:r>
              <a:rPr lang="en-CA" dirty="0" smtClean="0"/>
              <a:t>each </a:t>
            </a:r>
            <a:r>
              <a:rPr lang="en-CA" dirty="0"/>
              <a:t>s</a:t>
            </a:r>
            <a:r>
              <a:rPr lang="en-CA" dirty="0" smtClean="0"/>
              <a:t>chool</a:t>
            </a:r>
            <a:endParaRPr lang="en-CA" dirty="0"/>
          </a:p>
          <a:p>
            <a:pPr lvl="0"/>
            <a:r>
              <a:rPr lang="en-CA" dirty="0"/>
              <a:t>Purchased the N</a:t>
            </a:r>
            <a:r>
              <a:rPr lang="en-CA" dirty="0" smtClean="0"/>
              <a:t>elson </a:t>
            </a:r>
            <a:r>
              <a:rPr lang="en-CA" dirty="0"/>
              <a:t>L</a:t>
            </a:r>
            <a:r>
              <a:rPr lang="en-CA" dirty="0" smtClean="0"/>
              <a:t>iteracy </a:t>
            </a:r>
            <a:r>
              <a:rPr lang="en-CA" dirty="0"/>
              <a:t>Program from JK-Grade 10 for each school.</a:t>
            </a:r>
          </a:p>
          <a:p>
            <a:pPr lvl="0"/>
            <a:r>
              <a:rPr lang="en-CA" dirty="0"/>
              <a:t>Completed a 2 d</a:t>
            </a:r>
            <a:r>
              <a:rPr lang="en-CA" dirty="0" smtClean="0"/>
              <a:t>ay </a:t>
            </a:r>
            <a:r>
              <a:rPr lang="en-CA" dirty="0"/>
              <a:t>p</a:t>
            </a:r>
            <a:r>
              <a:rPr lang="en-CA" dirty="0" smtClean="0"/>
              <a:t>rofessional development </a:t>
            </a:r>
            <a:r>
              <a:rPr lang="en-CA" dirty="0"/>
              <a:t>s</a:t>
            </a:r>
            <a:r>
              <a:rPr lang="en-CA" dirty="0" smtClean="0"/>
              <a:t>ession </a:t>
            </a:r>
            <a:r>
              <a:rPr lang="en-CA" dirty="0"/>
              <a:t>on Balanced Literacy and Guided Reading.</a:t>
            </a:r>
          </a:p>
          <a:p>
            <a:pPr lvl="0"/>
            <a:r>
              <a:rPr lang="en-CA" dirty="0"/>
              <a:t>Completed a 2 Day </a:t>
            </a:r>
            <a:r>
              <a:rPr lang="en-CA" dirty="0" smtClean="0"/>
              <a:t>professional </a:t>
            </a:r>
            <a:r>
              <a:rPr lang="en-CA" dirty="0"/>
              <a:t>d</a:t>
            </a:r>
            <a:r>
              <a:rPr lang="en-CA" dirty="0" smtClean="0"/>
              <a:t>evelopment </a:t>
            </a:r>
            <a:r>
              <a:rPr lang="en-CA" dirty="0"/>
              <a:t>s</a:t>
            </a:r>
            <a:r>
              <a:rPr lang="en-CA" dirty="0" smtClean="0"/>
              <a:t>ession </a:t>
            </a:r>
            <a:r>
              <a:rPr lang="en-CA" dirty="0"/>
              <a:t>to </a:t>
            </a:r>
            <a:r>
              <a:rPr lang="en-CA" dirty="0" smtClean="0"/>
              <a:t>support </a:t>
            </a:r>
            <a:r>
              <a:rPr lang="en-CA" dirty="0"/>
              <a:t>the Nelson Literacy Program and the EQAO Testing</a:t>
            </a:r>
            <a:r>
              <a:rPr lang="en-CA" dirty="0" smtClean="0"/>
              <a:t>.</a:t>
            </a:r>
          </a:p>
          <a:p>
            <a:pPr lvl="0"/>
            <a:r>
              <a:rPr lang="en-CA" dirty="0" smtClean="0"/>
              <a:t>Completed a 1 day professional development session on Literacy Best Practices</a:t>
            </a:r>
            <a:endParaRPr lang="en-CA" dirty="0"/>
          </a:p>
          <a:p>
            <a:pPr marL="137160" indent="0">
              <a:buNone/>
            </a:pPr>
            <a:endParaRPr lang="en-CA" dirty="0"/>
          </a:p>
        </p:txBody>
      </p:sp>
    </p:spTree>
    <p:extLst>
      <p:ext uri="{BB962C8B-B14F-4D97-AF65-F5344CB8AC3E}">
        <p14:creationId xmlns:p14="http://schemas.microsoft.com/office/powerpoint/2010/main" xmlns="" val="249748718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Program</a:t>
            </a:r>
            <a:endParaRPr lang="en-CA" dirty="0"/>
          </a:p>
        </p:txBody>
      </p:sp>
      <p:sp>
        <p:nvSpPr>
          <p:cNvPr id="3" name="Content Placeholder 2"/>
          <p:cNvSpPr>
            <a:spLocks noGrp="1"/>
          </p:cNvSpPr>
          <p:nvPr>
            <p:ph idx="1"/>
          </p:nvPr>
        </p:nvSpPr>
        <p:spPr/>
        <p:txBody>
          <a:bodyPr>
            <a:normAutofit fontScale="85000" lnSpcReduction="20000"/>
          </a:bodyPr>
          <a:lstStyle/>
          <a:p>
            <a:pPr marL="137160" indent="0">
              <a:buNone/>
            </a:pPr>
            <a:r>
              <a:rPr lang="en-CA" dirty="0" smtClean="0"/>
              <a:t>Literacy</a:t>
            </a:r>
          </a:p>
          <a:p>
            <a:pPr lvl="0"/>
            <a:r>
              <a:rPr lang="en-CA" dirty="0"/>
              <a:t>Purchased all </a:t>
            </a:r>
            <a:r>
              <a:rPr lang="en-CA" dirty="0" smtClean="0"/>
              <a:t>materials </a:t>
            </a:r>
            <a:r>
              <a:rPr lang="en-CA" dirty="0"/>
              <a:t>and </a:t>
            </a:r>
            <a:r>
              <a:rPr lang="en-CA" dirty="0" smtClean="0"/>
              <a:t>equipment </a:t>
            </a:r>
            <a:r>
              <a:rPr lang="en-CA" dirty="0"/>
              <a:t>to </a:t>
            </a:r>
            <a:r>
              <a:rPr lang="en-CA" dirty="0" smtClean="0"/>
              <a:t>set-up </a:t>
            </a:r>
            <a:r>
              <a:rPr lang="en-CA" dirty="0"/>
              <a:t>Literacy Centres in all JK-Grade 3 </a:t>
            </a:r>
            <a:r>
              <a:rPr lang="en-CA" dirty="0" smtClean="0"/>
              <a:t>classrooms</a:t>
            </a:r>
            <a:r>
              <a:rPr lang="en-CA" dirty="0"/>
              <a:t>.</a:t>
            </a:r>
          </a:p>
          <a:p>
            <a:pPr lvl="0"/>
            <a:r>
              <a:rPr lang="en-CA" dirty="0"/>
              <a:t>Worked with </a:t>
            </a:r>
            <a:r>
              <a:rPr lang="en-CA" dirty="0" smtClean="0"/>
              <a:t>teachers </a:t>
            </a:r>
            <a:r>
              <a:rPr lang="en-CA" dirty="0"/>
              <a:t>to </a:t>
            </a:r>
            <a:r>
              <a:rPr lang="en-CA" dirty="0" smtClean="0"/>
              <a:t>establish </a:t>
            </a:r>
            <a:r>
              <a:rPr lang="en-CA" dirty="0"/>
              <a:t>Guided Reading and Literacy Centres in </a:t>
            </a:r>
            <a:r>
              <a:rPr lang="en-CA" dirty="0" smtClean="0"/>
              <a:t>their </a:t>
            </a:r>
            <a:r>
              <a:rPr lang="en-CA" dirty="0"/>
              <a:t>c</a:t>
            </a:r>
            <a:r>
              <a:rPr lang="en-CA" dirty="0" smtClean="0"/>
              <a:t>lassrooms</a:t>
            </a:r>
            <a:r>
              <a:rPr lang="en-CA" dirty="0"/>
              <a:t>.</a:t>
            </a:r>
          </a:p>
          <a:p>
            <a:pPr lvl="0"/>
            <a:r>
              <a:rPr lang="en-CA" dirty="0"/>
              <a:t>Implemented the PM and </a:t>
            </a:r>
            <a:r>
              <a:rPr lang="en-CA" dirty="0" err="1" smtClean="0"/>
              <a:t>Fountas</a:t>
            </a:r>
            <a:r>
              <a:rPr lang="en-CA" dirty="0" smtClean="0"/>
              <a:t> </a:t>
            </a:r>
            <a:r>
              <a:rPr lang="en-CA" dirty="0"/>
              <a:t>and </a:t>
            </a:r>
            <a:r>
              <a:rPr lang="en-CA" smtClean="0"/>
              <a:t>Pinnell</a:t>
            </a:r>
            <a:r>
              <a:rPr lang="en-CA" dirty="0" smtClean="0"/>
              <a:t> </a:t>
            </a:r>
            <a:r>
              <a:rPr lang="en-CA" dirty="0"/>
              <a:t>Benchmarks in </a:t>
            </a:r>
            <a:r>
              <a:rPr lang="en-CA" dirty="0" smtClean="0"/>
              <a:t>all </a:t>
            </a:r>
            <a:r>
              <a:rPr lang="en-CA" dirty="0"/>
              <a:t>s</a:t>
            </a:r>
            <a:r>
              <a:rPr lang="en-CA" dirty="0" smtClean="0"/>
              <a:t>chools.</a:t>
            </a:r>
          </a:p>
          <a:p>
            <a:pPr lvl="0"/>
            <a:r>
              <a:rPr lang="en-CA" dirty="0" smtClean="0"/>
              <a:t>Purchased First Nation books and Literacy resources for all of our schools</a:t>
            </a:r>
          </a:p>
          <a:p>
            <a:pPr lvl="0"/>
            <a:r>
              <a:rPr lang="en-CA" dirty="0" smtClean="0"/>
              <a:t>Beatrice </a:t>
            </a:r>
            <a:r>
              <a:rPr lang="en-CA" dirty="0" err="1" smtClean="0"/>
              <a:t>Culleton</a:t>
            </a:r>
            <a:r>
              <a:rPr lang="en-CA" dirty="0" smtClean="0"/>
              <a:t>, author of ‘April </a:t>
            </a:r>
            <a:r>
              <a:rPr lang="en-CA" dirty="0" err="1" smtClean="0"/>
              <a:t>Raintree</a:t>
            </a:r>
            <a:r>
              <a:rPr lang="en-CA" dirty="0" smtClean="0"/>
              <a:t>’ will be visiting our schools in May</a:t>
            </a:r>
          </a:p>
          <a:p>
            <a:pPr lvl="0"/>
            <a:r>
              <a:rPr lang="en-CA" dirty="0" smtClean="0"/>
              <a:t>Writing Anthology for our schools</a:t>
            </a:r>
          </a:p>
          <a:p>
            <a:pPr lvl="0"/>
            <a:r>
              <a:rPr lang="en-CA" dirty="0" smtClean="0"/>
              <a:t>Authors’ Workshop for the Fall</a:t>
            </a:r>
          </a:p>
          <a:p>
            <a:pPr marL="137160" lvl="0" indent="0">
              <a:buNone/>
            </a:pPr>
            <a:endParaRPr lang="en-CA" dirty="0"/>
          </a:p>
          <a:p>
            <a:pPr marL="137160" indent="0">
              <a:buNone/>
            </a:pPr>
            <a:endParaRPr lang="en-CA" dirty="0"/>
          </a:p>
        </p:txBody>
      </p:sp>
    </p:spTree>
    <p:extLst>
      <p:ext uri="{BB962C8B-B14F-4D97-AF65-F5344CB8AC3E}">
        <p14:creationId xmlns:p14="http://schemas.microsoft.com/office/powerpoint/2010/main" xmlns="" val="994027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Program</a:t>
            </a:r>
            <a:endParaRPr lang="en-CA" dirty="0"/>
          </a:p>
        </p:txBody>
      </p:sp>
      <p:sp>
        <p:nvSpPr>
          <p:cNvPr id="3" name="Content Placeholder 2"/>
          <p:cNvSpPr>
            <a:spLocks noGrp="1"/>
          </p:cNvSpPr>
          <p:nvPr>
            <p:ph idx="1"/>
          </p:nvPr>
        </p:nvSpPr>
        <p:spPr/>
        <p:txBody>
          <a:bodyPr/>
          <a:lstStyle/>
          <a:p>
            <a:pPr marL="137160" indent="0">
              <a:buNone/>
            </a:pPr>
            <a:r>
              <a:rPr lang="en-CA" dirty="0" smtClean="0"/>
              <a:t>Literacy</a:t>
            </a:r>
          </a:p>
          <a:p>
            <a:r>
              <a:rPr lang="en-CA" dirty="0" smtClean="0"/>
              <a:t>Welcome to Kindergarten</a:t>
            </a:r>
          </a:p>
          <a:p>
            <a:r>
              <a:rPr lang="en-CA" dirty="0" smtClean="0"/>
              <a:t>Online Language Dictionary</a:t>
            </a:r>
          </a:p>
          <a:p>
            <a:r>
              <a:rPr lang="en-CA" dirty="0" smtClean="0"/>
              <a:t>School Twinning in Southern Ontario</a:t>
            </a:r>
          </a:p>
          <a:p>
            <a:r>
              <a:rPr lang="en-CA" dirty="0" smtClean="0"/>
              <a:t>Parent </a:t>
            </a:r>
            <a:r>
              <a:rPr lang="en-CA" dirty="0"/>
              <a:t>s</a:t>
            </a:r>
            <a:r>
              <a:rPr lang="en-CA" dirty="0" smtClean="0"/>
              <a:t>upport sessions in each </a:t>
            </a:r>
            <a:r>
              <a:rPr lang="en-CA" dirty="0"/>
              <a:t>c</a:t>
            </a:r>
            <a:r>
              <a:rPr lang="en-CA" dirty="0" smtClean="0"/>
              <a:t>ommunity</a:t>
            </a:r>
          </a:p>
          <a:p>
            <a:pPr lvl="1"/>
            <a:r>
              <a:rPr lang="en-CA" dirty="0" smtClean="0"/>
              <a:t>Benchmarks</a:t>
            </a:r>
          </a:p>
          <a:p>
            <a:pPr lvl="1"/>
            <a:r>
              <a:rPr lang="en-CA" dirty="0" smtClean="0"/>
              <a:t>Home reading program</a:t>
            </a:r>
          </a:p>
          <a:p>
            <a:pPr lvl="1"/>
            <a:r>
              <a:rPr lang="en-CA" dirty="0" smtClean="0"/>
              <a:t>Tips to support students</a:t>
            </a:r>
          </a:p>
        </p:txBody>
      </p:sp>
    </p:spTree>
    <p:extLst>
      <p:ext uri="{BB962C8B-B14F-4D97-AF65-F5344CB8AC3E}">
        <p14:creationId xmlns:p14="http://schemas.microsoft.com/office/powerpoint/2010/main" xmlns="" val="356075756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Program</a:t>
            </a:r>
            <a:endParaRPr lang="en-C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432983" y="1600200"/>
            <a:ext cx="6278033" cy="4708525"/>
          </a:xfrm>
        </p:spPr>
      </p:pic>
    </p:spTree>
    <p:extLst>
      <p:ext uri="{BB962C8B-B14F-4D97-AF65-F5344CB8AC3E}">
        <p14:creationId xmlns:p14="http://schemas.microsoft.com/office/powerpoint/2010/main" xmlns="" val="371686797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Timelines</a:t>
            </a:r>
            <a:endParaRPr lang="en-CA" dirty="0"/>
          </a:p>
        </p:txBody>
      </p:sp>
      <p:sp>
        <p:nvSpPr>
          <p:cNvPr id="3" name="Content Placeholder 2"/>
          <p:cNvSpPr>
            <a:spLocks noGrp="1"/>
          </p:cNvSpPr>
          <p:nvPr>
            <p:ph idx="1"/>
          </p:nvPr>
        </p:nvSpPr>
        <p:spPr/>
        <p:txBody>
          <a:bodyPr/>
          <a:lstStyle/>
          <a:p>
            <a:r>
              <a:rPr lang="en-CA" dirty="0" smtClean="0"/>
              <a:t>May-July 2010-The FNSSP Workplan was Developed and Approved by INAC</a:t>
            </a:r>
          </a:p>
          <a:p>
            <a:r>
              <a:rPr lang="en-CA" dirty="0" smtClean="0"/>
              <a:t>August 2010-Program Coordinator was hired by the Advisory Committee</a:t>
            </a:r>
          </a:p>
          <a:p>
            <a:r>
              <a:rPr lang="en-CA" dirty="0" smtClean="0"/>
              <a:t>September 2010-Literacy and Student Success/Student Retention Specialists were hired</a:t>
            </a:r>
          </a:p>
          <a:p>
            <a:r>
              <a:rPr lang="en-CA" dirty="0" smtClean="0"/>
              <a:t>December 2010-Data Management and Information System and Service Technicians were hired</a:t>
            </a:r>
            <a:endParaRPr lang="en-CA" dirty="0"/>
          </a:p>
        </p:txBody>
      </p:sp>
    </p:spTree>
    <p:extLst>
      <p:ext uri="{BB962C8B-B14F-4D97-AF65-F5344CB8AC3E}">
        <p14:creationId xmlns:p14="http://schemas.microsoft.com/office/powerpoint/2010/main" xmlns="" val="400174929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Program</a:t>
            </a:r>
            <a:endParaRPr lang="en-C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432983" y="1600200"/>
            <a:ext cx="6278033" cy="4708525"/>
          </a:xfrm>
        </p:spPr>
      </p:pic>
    </p:spTree>
    <p:extLst>
      <p:ext uri="{BB962C8B-B14F-4D97-AF65-F5344CB8AC3E}">
        <p14:creationId xmlns:p14="http://schemas.microsoft.com/office/powerpoint/2010/main" xmlns="" val="360425325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Program</a:t>
            </a:r>
            <a:endParaRPr lang="en-CA"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432983" y="1600200"/>
            <a:ext cx="6278033" cy="4708525"/>
          </a:xfrm>
        </p:spPr>
      </p:pic>
    </p:spTree>
    <p:extLst>
      <p:ext uri="{BB962C8B-B14F-4D97-AF65-F5344CB8AC3E}">
        <p14:creationId xmlns:p14="http://schemas.microsoft.com/office/powerpoint/2010/main" xmlns="" val="117549982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Program</a:t>
            </a:r>
            <a:endParaRPr lang="en-C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432983" y="1600200"/>
            <a:ext cx="6278033" cy="4708525"/>
          </a:xfrm>
        </p:spPr>
      </p:pic>
    </p:spTree>
    <p:extLst>
      <p:ext uri="{BB962C8B-B14F-4D97-AF65-F5344CB8AC3E}">
        <p14:creationId xmlns:p14="http://schemas.microsoft.com/office/powerpoint/2010/main" xmlns="" val="389485158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Program</a:t>
            </a:r>
            <a:endParaRPr lang="en-C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432983" y="1600200"/>
            <a:ext cx="6278033" cy="4708525"/>
          </a:xfrm>
        </p:spPr>
      </p:pic>
    </p:spTree>
    <p:extLst>
      <p:ext uri="{BB962C8B-B14F-4D97-AF65-F5344CB8AC3E}">
        <p14:creationId xmlns:p14="http://schemas.microsoft.com/office/powerpoint/2010/main" xmlns="" val="417779398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Program</a:t>
            </a:r>
            <a:endParaRPr lang="en-CA" dirty="0"/>
          </a:p>
        </p:txBody>
      </p:sp>
      <p:sp>
        <p:nvSpPr>
          <p:cNvPr id="3" name="Content Placeholder 2"/>
          <p:cNvSpPr>
            <a:spLocks noGrp="1"/>
          </p:cNvSpPr>
          <p:nvPr>
            <p:ph idx="1"/>
          </p:nvPr>
        </p:nvSpPr>
        <p:spPr/>
        <p:txBody>
          <a:bodyPr>
            <a:normAutofit fontScale="92500" lnSpcReduction="20000"/>
          </a:bodyPr>
          <a:lstStyle/>
          <a:p>
            <a:pPr marL="137160" indent="0">
              <a:buNone/>
            </a:pPr>
            <a:r>
              <a:rPr lang="en-CA" dirty="0" smtClean="0"/>
              <a:t>Student Success/Student Retention</a:t>
            </a:r>
          </a:p>
          <a:p>
            <a:pPr lvl="0"/>
            <a:r>
              <a:rPr lang="en-CA" dirty="0"/>
              <a:t>Established </a:t>
            </a:r>
            <a:r>
              <a:rPr lang="en-CA" dirty="0" smtClean="0"/>
              <a:t>a Co-op </a:t>
            </a:r>
            <a:r>
              <a:rPr lang="en-CA" dirty="0"/>
              <a:t>Program at the </a:t>
            </a:r>
            <a:r>
              <a:rPr lang="en-CA" dirty="0" smtClean="0"/>
              <a:t>two </a:t>
            </a:r>
            <a:r>
              <a:rPr lang="en-CA" dirty="0"/>
              <a:t>High Schools.</a:t>
            </a:r>
          </a:p>
          <a:p>
            <a:pPr lvl="0"/>
            <a:r>
              <a:rPr lang="en-CA" dirty="0"/>
              <a:t>Completed a s</a:t>
            </a:r>
            <a:r>
              <a:rPr lang="en-CA" dirty="0" smtClean="0"/>
              <a:t>tudent survey </a:t>
            </a:r>
            <a:r>
              <a:rPr lang="en-CA" dirty="0"/>
              <a:t>of </a:t>
            </a:r>
            <a:r>
              <a:rPr lang="en-CA" dirty="0" smtClean="0"/>
              <a:t>all </a:t>
            </a:r>
            <a:r>
              <a:rPr lang="en-CA" dirty="0"/>
              <a:t>Grades 4-12 Students.</a:t>
            </a:r>
          </a:p>
          <a:p>
            <a:pPr lvl="0"/>
            <a:r>
              <a:rPr lang="en-CA" dirty="0"/>
              <a:t>Organized a </a:t>
            </a:r>
            <a:r>
              <a:rPr lang="en-CA" dirty="0" smtClean="0"/>
              <a:t>professional </a:t>
            </a:r>
            <a:r>
              <a:rPr lang="en-CA" dirty="0"/>
              <a:t>d</a:t>
            </a:r>
            <a:r>
              <a:rPr lang="en-CA" dirty="0" smtClean="0"/>
              <a:t>evelopment </a:t>
            </a:r>
            <a:r>
              <a:rPr lang="en-CA" dirty="0"/>
              <a:t>s</a:t>
            </a:r>
            <a:r>
              <a:rPr lang="en-CA" dirty="0" smtClean="0"/>
              <a:t>ession </a:t>
            </a:r>
            <a:r>
              <a:rPr lang="en-CA" dirty="0"/>
              <a:t>for the Education Counsellors.</a:t>
            </a:r>
          </a:p>
          <a:p>
            <a:pPr lvl="0"/>
            <a:r>
              <a:rPr lang="en-CA" dirty="0"/>
              <a:t>Organized a </a:t>
            </a:r>
            <a:r>
              <a:rPr lang="en-CA" dirty="0" smtClean="0"/>
              <a:t>parent </a:t>
            </a:r>
            <a:r>
              <a:rPr lang="en-CA" dirty="0"/>
              <a:t>s</a:t>
            </a:r>
            <a:r>
              <a:rPr lang="en-CA" dirty="0" smtClean="0"/>
              <a:t>urvey </a:t>
            </a:r>
            <a:r>
              <a:rPr lang="en-CA" dirty="0"/>
              <a:t>for </a:t>
            </a:r>
            <a:r>
              <a:rPr lang="en-CA" dirty="0" smtClean="0"/>
              <a:t>each </a:t>
            </a:r>
            <a:r>
              <a:rPr lang="en-CA" dirty="0"/>
              <a:t>s</a:t>
            </a:r>
            <a:r>
              <a:rPr lang="en-CA" dirty="0" smtClean="0"/>
              <a:t>chool</a:t>
            </a:r>
            <a:r>
              <a:rPr lang="en-CA" dirty="0"/>
              <a:t>.</a:t>
            </a:r>
          </a:p>
          <a:p>
            <a:pPr lvl="0"/>
            <a:r>
              <a:rPr lang="en-CA" dirty="0"/>
              <a:t>Organized a </a:t>
            </a:r>
            <a:r>
              <a:rPr lang="en-CA" dirty="0" smtClean="0"/>
              <a:t>detailed </a:t>
            </a:r>
            <a:r>
              <a:rPr lang="en-CA" dirty="0"/>
              <a:t>i</a:t>
            </a:r>
            <a:r>
              <a:rPr lang="en-CA" dirty="0" smtClean="0"/>
              <a:t>nterview </a:t>
            </a:r>
            <a:r>
              <a:rPr lang="en-CA" dirty="0"/>
              <a:t>p</a:t>
            </a:r>
            <a:r>
              <a:rPr lang="en-CA" dirty="0" smtClean="0"/>
              <a:t>rocess </a:t>
            </a:r>
            <a:r>
              <a:rPr lang="en-CA" dirty="0"/>
              <a:t>for </a:t>
            </a:r>
            <a:r>
              <a:rPr lang="en-CA" dirty="0" smtClean="0"/>
              <a:t>students </a:t>
            </a:r>
            <a:r>
              <a:rPr lang="en-CA" dirty="0"/>
              <a:t>at the </a:t>
            </a:r>
            <a:r>
              <a:rPr lang="en-CA" dirty="0" smtClean="0"/>
              <a:t>two </a:t>
            </a:r>
            <a:r>
              <a:rPr lang="en-CA" dirty="0"/>
              <a:t>High Schools </a:t>
            </a:r>
            <a:r>
              <a:rPr lang="en-CA" dirty="0" smtClean="0"/>
              <a:t>who </a:t>
            </a:r>
            <a:r>
              <a:rPr lang="en-CA" dirty="0"/>
              <a:t>h</a:t>
            </a:r>
            <a:r>
              <a:rPr lang="en-CA" dirty="0" smtClean="0"/>
              <a:t>ave </a:t>
            </a:r>
            <a:r>
              <a:rPr lang="en-CA" dirty="0"/>
              <a:t>d</a:t>
            </a:r>
            <a:r>
              <a:rPr lang="en-CA" dirty="0" smtClean="0"/>
              <a:t>ropped out </a:t>
            </a:r>
            <a:r>
              <a:rPr lang="en-CA" dirty="0"/>
              <a:t>of </a:t>
            </a:r>
            <a:r>
              <a:rPr lang="en-CA" dirty="0" smtClean="0"/>
              <a:t>school</a:t>
            </a:r>
            <a:r>
              <a:rPr lang="en-CA" dirty="0"/>
              <a:t>.</a:t>
            </a:r>
          </a:p>
          <a:p>
            <a:pPr lvl="0"/>
            <a:r>
              <a:rPr lang="en-CA" dirty="0"/>
              <a:t>Organized </a:t>
            </a:r>
            <a:r>
              <a:rPr lang="en-CA" dirty="0" smtClean="0"/>
              <a:t>a High </a:t>
            </a:r>
            <a:r>
              <a:rPr lang="en-CA" dirty="0"/>
              <a:t>School </a:t>
            </a:r>
            <a:r>
              <a:rPr lang="en-CA" dirty="0" smtClean="0"/>
              <a:t>Teacher’s </a:t>
            </a:r>
            <a:r>
              <a:rPr lang="en-CA" dirty="0"/>
              <a:t>m</a:t>
            </a:r>
            <a:r>
              <a:rPr lang="en-CA" dirty="0" smtClean="0"/>
              <a:t>eetings </a:t>
            </a:r>
            <a:r>
              <a:rPr lang="en-CA" dirty="0"/>
              <a:t>to d</a:t>
            </a:r>
            <a:r>
              <a:rPr lang="en-CA" dirty="0" smtClean="0"/>
              <a:t>iscuss </a:t>
            </a:r>
            <a:r>
              <a:rPr lang="en-CA" dirty="0"/>
              <a:t>s</a:t>
            </a:r>
            <a:r>
              <a:rPr lang="en-CA" dirty="0" smtClean="0"/>
              <a:t>econdary issues</a:t>
            </a:r>
            <a:r>
              <a:rPr lang="en-CA" dirty="0"/>
              <a:t>.</a:t>
            </a:r>
          </a:p>
          <a:p>
            <a:pPr marL="137160" indent="0">
              <a:buNone/>
            </a:pPr>
            <a:endParaRPr lang="en-CA" dirty="0"/>
          </a:p>
        </p:txBody>
      </p:sp>
    </p:spTree>
    <p:extLst>
      <p:ext uri="{BB962C8B-B14F-4D97-AF65-F5344CB8AC3E}">
        <p14:creationId xmlns:p14="http://schemas.microsoft.com/office/powerpoint/2010/main" xmlns="" val="168758451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Program</a:t>
            </a:r>
            <a:endParaRPr lang="en-CA" dirty="0"/>
          </a:p>
        </p:txBody>
      </p:sp>
      <p:sp>
        <p:nvSpPr>
          <p:cNvPr id="3" name="Content Placeholder 2"/>
          <p:cNvSpPr>
            <a:spLocks noGrp="1"/>
          </p:cNvSpPr>
          <p:nvPr>
            <p:ph idx="1"/>
          </p:nvPr>
        </p:nvSpPr>
        <p:spPr/>
        <p:txBody>
          <a:bodyPr>
            <a:normAutofit fontScale="92500" lnSpcReduction="20000"/>
          </a:bodyPr>
          <a:lstStyle/>
          <a:p>
            <a:pPr marL="137160" indent="0">
              <a:buNone/>
            </a:pPr>
            <a:r>
              <a:rPr lang="en-CA" dirty="0" smtClean="0"/>
              <a:t>Student Success/Student Retention</a:t>
            </a:r>
          </a:p>
          <a:p>
            <a:pPr lvl="0"/>
            <a:r>
              <a:rPr lang="en-CA" dirty="0"/>
              <a:t>Began the </a:t>
            </a:r>
            <a:r>
              <a:rPr lang="en-CA" dirty="0" smtClean="0"/>
              <a:t>establishment </a:t>
            </a:r>
            <a:r>
              <a:rPr lang="en-CA" dirty="0"/>
              <a:t>of a Fiddling Program at each </a:t>
            </a:r>
            <a:r>
              <a:rPr lang="en-CA" dirty="0" smtClean="0"/>
              <a:t>school.</a:t>
            </a:r>
          </a:p>
          <a:p>
            <a:pPr lvl="0"/>
            <a:r>
              <a:rPr lang="en-CA" dirty="0" smtClean="0"/>
              <a:t>Organize Student Success Teams in our two High Schools</a:t>
            </a:r>
            <a:endParaRPr lang="en-CA" dirty="0"/>
          </a:p>
          <a:p>
            <a:pPr lvl="0"/>
            <a:r>
              <a:rPr lang="en-CA" dirty="0"/>
              <a:t>Organized </a:t>
            </a:r>
            <a:r>
              <a:rPr lang="en-CA" dirty="0" smtClean="0"/>
              <a:t>2 professional </a:t>
            </a:r>
            <a:r>
              <a:rPr lang="en-CA" dirty="0"/>
              <a:t>d</a:t>
            </a:r>
            <a:r>
              <a:rPr lang="en-CA" dirty="0" smtClean="0"/>
              <a:t>evelopment sessions </a:t>
            </a:r>
            <a:r>
              <a:rPr lang="en-CA" dirty="0"/>
              <a:t>for our Ojibway </a:t>
            </a:r>
            <a:r>
              <a:rPr lang="en-CA" dirty="0" smtClean="0"/>
              <a:t>Teachers </a:t>
            </a:r>
            <a:r>
              <a:rPr lang="en-CA" dirty="0"/>
              <a:t>in </a:t>
            </a:r>
            <a:r>
              <a:rPr lang="en-CA" dirty="0" smtClean="0"/>
              <a:t>conjunction </a:t>
            </a:r>
            <a:r>
              <a:rPr lang="en-CA" dirty="0"/>
              <a:t>with Keewatin-Patricia District School Board.</a:t>
            </a:r>
          </a:p>
          <a:p>
            <a:pPr lvl="0"/>
            <a:r>
              <a:rPr lang="en-CA" dirty="0"/>
              <a:t>Began the </a:t>
            </a:r>
            <a:r>
              <a:rPr lang="en-CA" dirty="0" smtClean="0"/>
              <a:t>process </a:t>
            </a:r>
            <a:r>
              <a:rPr lang="en-CA" dirty="0"/>
              <a:t>of </a:t>
            </a:r>
            <a:r>
              <a:rPr lang="en-CA" dirty="0" smtClean="0"/>
              <a:t>entry </a:t>
            </a:r>
            <a:r>
              <a:rPr lang="en-CA" dirty="0"/>
              <a:t>the </a:t>
            </a:r>
            <a:r>
              <a:rPr lang="en-CA" dirty="0" smtClean="0"/>
              <a:t>two </a:t>
            </a:r>
            <a:r>
              <a:rPr lang="en-CA" dirty="0"/>
              <a:t>H</a:t>
            </a:r>
            <a:r>
              <a:rPr lang="en-CA" dirty="0" smtClean="0"/>
              <a:t>igh </a:t>
            </a:r>
            <a:r>
              <a:rPr lang="en-CA" dirty="0"/>
              <a:t>S</a:t>
            </a:r>
            <a:r>
              <a:rPr lang="en-CA" dirty="0" smtClean="0"/>
              <a:t>chools </a:t>
            </a:r>
            <a:r>
              <a:rPr lang="en-CA" dirty="0"/>
              <a:t>into </a:t>
            </a:r>
            <a:r>
              <a:rPr lang="en-CA" dirty="0" err="1"/>
              <a:t>NorWASSA</a:t>
            </a:r>
            <a:r>
              <a:rPr lang="en-CA" dirty="0"/>
              <a:t> Sports </a:t>
            </a:r>
            <a:r>
              <a:rPr lang="en-CA" dirty="0" smtClean="0"/>
              <a:t>Competition</a:t>
            </a:r>
          </a:p>
          <a:p>
            <a:pPr lvl="0"/>
            <a:r>
              <a:rPr lang="en-CA" dirty="0" smtClean="0"/>
              <a:t>Supported a student language session at Shoal Lake 39 to discuss language retention</a:t>
            </a:r>
            <a:endParaRPr lang="en-CA" dirty="0"/>
          </a:p>
          <a:p>
            <a:pPr marL="137160" indent="0">
              <a:buNone/>
            </a:pPr>
            <a:endParaRPr lang="en-CA" dirty="0"/>
          </a:p>
        </p:txBody>
      </p:sp>
    </p:spTree>
    <p:extLst>
      <p:ext uri="{BB962C8B-B14F-4D97-AF65-F5344CB8AC3E}">
        <p14:creationId xmlns:p14="http://schemas.microsoft.com/office/powerpoint/2010/main" xmlns="" val="213824105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Program</a:t>
            </a:r>
            <a:endParaRPr lang="en-CA" dirty="0"/>
          </a:p>
        </p:txBody>
      </p:sp>
      <p:sp>
        <p:nvSpPr>
          <p:cNvPr id="3" name="Content Placeholder 2"/>
          <p:cNvSpPr>
            <a:spLocks noGrp="1"/>
          </p:cNvSpPr>
          <p:nvPr>
            <p:ph idx="1"/>
          </p:nvPr>
        </p:nvSpPr>
        <p:spPr/>
        <p:txBody>
          <a:bodyPr>
            <a:normAutofit lnSpcReduction="10000"/>
          </a:bodyPr>
          <a:lstStyle/>
          <a:p>
            <a:pPr marL="137160" indent="0">
              <a:buNone/>
            </a:pPr>
            <a:r>
              <a:rPr lang="en-CA" dirty="0" smtClean="0"/>
              <a:t>Data Management and Information Technology</a:t>
            </a:r>
          </a:p>
          <a:p>
            <a:pPr lvl="0"/>
            <a:r>
              <a:rPr lang="en-CA" dirty="0"/>
              <a:t>Began the </a:t>
            </a:r>
            <a:r>
              <a:rPr lang="en-CA" dirty="0" smtClean="0"/>
              <a:t>set-up </a:t>
            </a:r>
            <a:r>
              <a:rPr lang="en-CA" dirty="0"/>
              <a:t>of the Trillium Student Data Software on the </a:t>
            </a:r>
            <a:r>
              <a:rPr lang="en-CA" dirty="0" smtClean="0"/>
              <a:t>server </a:t>
            </a:r>
            <a:r>
              <a:rPr lang="en-CA" dirty="0"/>
              <a:t>and </a:t>
            </a:r>
            <a:r>
              <a:rPr lang="en-CA" dirty="0" smtClean="0"/>
              <a:t>at </a:t>
            </a:r>
            <a:r>
              <a:rPr lang="en-CA" dirty="0"/>
              <a:t>e</a:t>
            </a:r>
            <a:r>
              <a:rPr lang="en-CA" dirty="0" smtClean="0"/>
              <a:t>ach </a:t>
            </a:r>
            <a:r>
              <a:rPr lang="en-CA" dirty="0"/>
              <a:t>s</a:t>
            </a:r>
            <a:r>
              <a:rPr lang="en-CA" dirty="0" smtClean="0"/>
              <a:t>chool</a:t>
            </a:r>
            <a:r>
              <a:rPr lang="en-CA" dirty="0"/>
              <a:t>.</a:t>
            </a:r>
          </a:p>
          <a:p>
            <a:pPr lvl="0"/>
            <a:r>
              <a:rPr lang="en-CA" dirty="0"/>
              <a:t>Purchased and </a:t>
            </a:r>
            <a:r>
              <a:rPr lang="en-CA" dirty="0" smtClean="0"/>
              <a:t>set-up </a:t>
            </a:r>
            <a:r>
              <a:rPr lang="en-CA" dirty="0"/>
              <a:t>12 SMART Boards.</a:t>
            </a:r>
          </a:p>
          <a:p>
            <a:pPr lvl="0"/>
            <a:r>
              <a:rPr lang="en-CA" dirty="0"/>
              <a:t>Purchased and s</a:t>
            </a:r>
            <a:r>
              <a:rPr lang="en-CA" dirty="0" smtClean="0"/>
              <a:t>et-up </a:t>
            </a:r>
            <a:r>
              <a:rPr lang="en-CA" dirty="0"/>
              <a:t>n</a:t>
            </a:r>
            <a:r>
              <a:rPr lang="en-CA" dirty="0" smtClean="0"/>
              <a:t>ew </a:t>
            </a:r>
            <a:r>
              <a:rPr lang="en-CA" dirty="0"/>
              <a:t>a</a:t>
            </a:r>
            <a:r>
              <a:rPr lang="en-CA" dirty="0" smtClean="0"/>
              <a:t>dministration </a:t>
            </a:r>
            <a:r>
              <a:rPr lang="en-CA" dirty="0"/>
              <a:t>c</a:t>
            </a:r>
            <a:r>
              <a:rPr lang="en-CA" dirty="0" smtClean="0"/>
              <a:t>omputers </a:t>
            </a:r>
            <a:r>
              <a:rPr lang="en-CA" dirty="0"/>
              <a:t>for e</a:t>
            </a:r>
            <a:r>
              <a:rPr lang="en-CA" dirty="0" smtClean="0"/>
              <a:t>ach school</a:t>
            </a:r>
            <a:r>
              <a:rPr lang="en-CA" dirty="0"/>
              <a:t>.</a:t>
            </a:r>
          </a:p>
          <a:p>
            <a:pPr lvl="0"/>
            <a:r>
              <a:rPr lang="en-CA" dirty="0"/>
              <a:t>Purchased and </a:t>
            </a:r>
            <a:r>
              <a:rPr lang="en-CA" dirty="0" smtClean="0"/>
              <a:t>set-up </a:t>
            </a:r>
            <a:r>
              <a:rPr lang="en-CA" dirty="0"/>
              <a:t>a </a:t>
            </a:r>
            <a:r>
              <a:rPr lang="en-CA" dirty="0" smtClean="0"/>
              <a:t>new </a:t>
            </a:r>
            <a:r>
              <a:rPr lang="en-CA" dirty="0"/>
              <a:t>s</a:t>
            </a:r>
            <a:r>
              <a:rPr lang="en-CA" dirty="0" smtClean="0"/>
              <a:t>erver </a:t>
            </a:r>
            <a:r>
              <a:rPr lang="en-CA" dirty="0"/>
              <a:t>to </a:t>
            </a:r>
            <a:r>
              <a:rPr lang="en-CA" dirty="0" smtClean="0"/>
              <a:t>store </a:t>
            </a:r>
            <a:r>
              <a:rPr lang="en-CA" dirty="0"/>
              <a:t>s</a:t>
            </a:r>
            <a:r>
              <a:rPr lang="en-CA" dirty="0" smtClean="0"/>
              <a:t>tudent </a:t>
            </a:r>
            <a:r>
              <a:rPr lang="en-CA" dirty="0"/>
              <a:t>d</a:t>
            </a:r>
            <a:r>
              <a:rPr lang="en-CA" dirty="0" smtClean="0"/>
              <a:t>ata</a:t>
            </a:r>
            <a:r>
              <a:rPr lang="en-CA" dirty="0"/>
              <a:t>.</a:t>
            </a:r>
          </a:p>
          <a:p>
            <a:pPr lvl="0"/>
            <a:r>
              <a:rPr lang="en-CA" dirty="0"/>
              <a:t>Investigated the </a:t>
            </a:r>
            <a:r>
              <a:rPr lang="en-CA" dirty="0" smtClean="0"/>
              <a:t>set-up </a:t>
            </a:r>
            <a:r>
              <a:rPr lang="en-CA" dirty="0"/>
              <a:t>of LIVE@EDU in </a:t>
            </a:r>
            <a:r>
              <a:rPr lang="en-CA" dirty="0" smtClean="0"/>
              <a:t>all </a:t>
            </a:r>
            <a:r>
              <a:rPr lang="en-CA" dirty="0"/>
              <a:t>of </a:t>
            </a:r>
            <a:r>
              <a:rPr lang="en-CA" dirty="0" smtClean="0"/>
              <a:t>our </a:t>
            </a:r>
            <a:r>
              <a:rPr lang="en-CA" dirty="0"/>
              <a:t>s</a:t>
            </a:r>
            <a:r>
              <a:rPr lang="en-CA" dirty="0" smtClean="0"/>
              <a:t>chools</a:t>
            </a:r>
            <a:r>
              <a:rPr lang="en-CA" dirty="0"/>
              <a:t>.</a:t>
            </a:r>
          </a:p>
          <a:p>
            <a:pPr marL="137160" indent="0">
              <a:buNone/>
            </a:pPr>
            <a:endParaRPr lang="en-CA" dirty="0"/>
          </a:p>
        </p:txBody>
      </p:sp>
    </p:spTree>
    <p:extLst>
      <p:ext uri="{BB962C8B-B14F-4D97-AF65-F5344CB8AC3E}">
        <p14:creationId xmlns:p14="http://schemas.microsoft.com/office/powerpoint/2010/main" xmlns="" val="35218023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Program</a:t>
            </a:r>
            <a:endParaRPr lang="en-CA" dirty="0"/>
          </a:p>
        </p:txBody>
      </p:sp>
      <p:sp>
        <p:nvSpPr>
          <p:cNvPr id="3" name="Content Placeholder 2"/>
          <p:cNvSpPr>
            <a:spLocks noGrp="1"/>
          </p:cNvSpPr>
          <p:nvPr>
            <p:ph idx="1"/>
          </p:nvPr>
        </p:nvSpPr>
        <p:spPr/>
        <p:txBody>
          <a:bodyPr/>
          <a:lstStyle/>
          <a:p>
            <a:pPr marL="137160" indent="0">
              <a:buNone/>
            </a:pPr>
            <a:r>
              <a:rPr lang="en-CA" dirty="0" smtClean="0"/>
              <a:t>Data Management and Information Technology</a:t>
            </a:r>
          </a:p>
          <a:p>
            <a:pPr lvl="0"/>
            <a:r>
              <a:rPr lang="en-CA" dirty="0"/>
              <a:t>Completed an </a:t>
            </a:r>
            <a:r>
              <a:rPr lang="en-CA" dirty="0" smtClean="0"/>
              <a:t>inventory </a:t>
            </a:r>
            <a:r>
              <a:rPr lang="en-CA" dirty="0"/>
              <a:t>and </a:t>
            </a:r>
            <a:r>
              <a:rPr lang="en-CA" dirty="0" smtClean="0"/>
              <a:t>analysis </a:t>
            </a:r>
            <a:r>
              <a:rPr lang="en-CA" dirty="0"/>
              <a:t>of </a:t>
            </a:r>
            <a:r>
              <a:rPr lang="en-CA" dirty="0" smtClean="0"/>
              <a:t>all </a:t>
            </a:r>
            <a:r>
              <a:rPr lang="en-CA" dirty="0"/>
              <a:t>of the </a:t>
            </a:r>
            <a:r>
              <a:rPr lang="en-CA" dirty="0" smtClean="0"/>
              <a:t>computer systems </a:t>
            </a:r>
            <a:r>
              <a:rPr lang="en-CA" dirty="0"/>
              <a:t>i</a:t>
            </a:r>
            <a:r>
              <a:rPr lang="en-CA" dirty="0" smtClean="0"/>
              <a:t>n </a:t>
            </a:r>
            <a:r>
              <a:rPr lang="en-CA" dirty="0"/>
              <a:t>e</a:t>
            </a:r>
            <a:r>
              <a:rPr lang="en-CA" dirty="0" smtClean="0"/>
              <a:t>ach </a:t>
            </a:r>
            <a:r>
              <a:rPr lang="en-CA" dirty="0"/>
              <a:t>s</a:t>
            </a:r>
            <a:r>
              <a:rPr lang="en-CA" dirty="0" smtClean="0"/>
              <a:t>chool</a:t>
            </a:r>
            <a:r>
              <a:rPr lang="en-CA" dirty="0"/>
              <a:t>.</a:t>
            </a:r>
          </a:p>
          <a:p>
            <a:pPr lvl="0"/>
            <a:r>
              <a:rPr lang="en-CA" dirty="0"/>
              <a:t>Established a </a:t>
            </a:r>
            <a:r>
              <a:rPr lang="en-CA" dirty="0" smtClean="0"/>
              <a:t>remote </a:t>
            </a:r>
            <a:r>
              <a:rPr lang="en-CA" dirty="0"/>
              <a:t>l</a:t>
            </a:r>
            <a:r>
              <a:rPr lang="en-CA" dirty="0" smtClean="0"/>
              <a:t>ink </a:t>
            </a:r>
            <a:r>
              <a:rPr lang="en-CA" dirty="0"/>
              <a:t>to </a:t>
            </a:r>
            <a:r>
              <a:rPr lang="en-CA" dirty="0" smtClean="0"/>
              <a:t>each </a:t>
            </a:r>
            <a:r>
              <a:rPr lang="en-CA" dirty="0"/>
              <a:t>s</a:t>
            </a:r>
            <a:r>
              <a:rPr lang="en-CA" dirty="0" smtClean="0"/>
              <a:t>chool </a:t>
            </a:r>
            <a:r>
              <a:rPr lang="en-CA" dirty="0"/>
              <a:t>s</a:t>
            </a:r>
            <a:r>
              <a:rPr lang="en-CA" dirty="0" smtClean="0"/>
              <a:t>erver</a:t>
            </a:r>
            <a:r>
              <a:rPr lang="en-CA" dirty="0"/>
              <a:t>.</a:t>
            </a:r>
          </a:p>
          <a:p>
            <a:pPr lvl="0"/>
            <a:r>
              <a:rPr lang="en-CA" dirty="0"/>
              <a:t>Addressed any </a:t>
            </a:r>
            <a:r>
              <a:rPr lang="en-CA" dirty="0" smtClean="0"/>
              <a:t>maintenance </a:t>
            </a:r>
            <a:r>
              <a:rPr lang="en-CA" dirty="0"/>
              <a:t>i</a:t>
            </a:r>
            <a:r>
              <a:rPr lang="en-CA" dirty="0" smtClean="0"/>
              <a:t>ssues </a:t>
            </a:r>
            <a:r>
              <a:rPr lang="en-CA" dirty="0"/>
              <a:t>as </a:t>
            </a:r>
            <a:r>
              <a:rPr lang="en-CA" dirty="0" smtClean="0"/>
              <a:t>they </a:t>
            </a:r>
            <a:r>
              <a:rPr lang="en-CA" dirty="0"/>
              <a:t>h</a:t>
            </a:r>
            <a:r>
              <a:rPr lang="en-CA" dirty="0" smtClean="0"/>
              <a:t>ave </a:t>
            </a:r>
            <a:r>
              <a:rPr lang="en-CA" dirty="0"/>
              <a:t>a</a:t>
            </a:r>
            <a:r>
              <a:rPr lang="en-CA" dirty="0" smtClean="0"/>
              <a:t>risen</a:t>
            </a:r>
            <a:r>
              <a:rPr lang="en-CA" dirty="0"/>
              <a:t>.</a:t>
            </a:r>
          </a:p>
          <a:p>
            <a:pPr marL="137160" indent="0">
              <a:buNone/>
            </a:pPr>
            <a:endParaRPr lang="en-CA" dirty="0"/>
          </a:p>
        </p:txBody>
      </p:sp>
    </p:spTree>
    <p:extLst>
      <p:ext uri="{BB962C8B-B14F-4D97-AF65-F5344CB8AC3E}">
        <p14:creationId xmlns:p14="http://schemas.microsoft.com/office/powerpoint/2010/main" xmlns="" val="271308033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Program</a:t>
            </a:r>
            <a:endParaRPr lang="en-C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432983" y="1600200"/>
            <a:ext cx="6278033" cy="4708525"/>
          </a:xfrm>
        </p:spPr>
      </p:pic>
    </p:spTree>
    <p:extLst>
      <p:ext uri="{BB962C8B-B14F-4D97-AF65-F5344CB8AC3E}">
        <p14:creationId xmlns:p14="http://schemas.microsoft.com/office/powerpoint/2010/main" xmlns="" val="362142732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Program</a:t>
            </a:r>
            <a:endParaRPr lang="en-C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432983" y="1600200"/>
            <a:ext cx="6278033" cy="4708525"/>
          </a:xfrm>
        </p:spPr>
      </p:pic>
    </p:spTree>
    <p:extLst>
      <p:ext uri="{BB962C8B-B14F-4D97-AF65-F5344CB8AC3E}">
        <p14:creationId xmlns:p14="http://schemas.microsoft.com/office/powerpoint/2010/main" xmlns="" val="168830449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Timeline</a:t>
            </a:r>
            <a:endParaRPr lang="en-CA" dirty="0"/>
          </a:p>
        </p:txBody>
      </p:sp>
      <p:sp>
        <p:nvSpPr>
          <p:cNvPr id="3" name="Content Placeholder 2"/>
          <p:cNvSpPr>
            <a:spLocks noGrp="1"/>
          </p:cNvSpPr>
          <p:nvPr>
            <p:ph idx="1"/>
          </p:nvPr>
        </p:nvSpPr>
        <p:spPr/>
        <p:txBody>
          <a:bodyPr/>
          <a:lstStyle/>
          <a:p>
            <a:r>
              <a:rPr lang="en-CA" dirty="0" smtClean="0"/>
              <a:t>January 2011-Student Behaviour Support Specialist was hired through New Paths program</a:t>
            </a:r>
            <a:endParaRPr lang="en-CA" dirty="0"/>
          </a:p>
        </p:txBody>
      </p:sp>
    </p:spTree>
    <p:extLst>
      <p:ext uri="{BB962C8B-B14F-4D97-AF65-F5344CB8AC3E}">
        <p14:creationId xmlns:p14="http://schemas.microsoft.com/office/powerpoint/2010/main" xmlns="" val="353516296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Program</a:t>
            </a:r>
            <a:endParaRPr lang="en-CA" dirty="0"/>
          </a:p>
        </p:txBody>
      </p:sp>
      <p:sp>
        <p:nvSpPr>
          <p:cNvPr id="3" name="Content Placeholder 2"/>
          <p:cNvSpPr>
            <a:spLocks noGrp="1"/>
          </p:cNvSpPr>
          <p:nvPr>
            <p:ph idx="1"/>
          </p:nvPr>
        </p:nvSpPr>
        <p:spPr/>
        <p:txBody>
          <a:bodyPr>
            <a:normAutofit fontScale="85000" lnSpcReduction="20000"/>
          </a:bodyPr>
          <a:lstStyle/>
          <a:p>
            <a:pPr marL="137160" indent="0">
              <a:buNone/>
            </a:pPr>
            <a:r>
              <a:rPr lang="en-CA" dirty="0" smtClean="0"/>
              <a:t>Student Behaviour Support</a:t>
            </a:r>
          </a:p>
          <a:p>
            <a:pPr lvl="0"/>
            <a:r>
              <a:rPr lang="en-CA" dirty="0"/>
              <a:t>Organized Professional Development for ‘Handwriting Without Tears’, Lion’s Quest and </a:t>
            </a:r>
            <a:r>
              <a:rPr lang="en-CA" dirty="0" smtClean="0"/>
              <a:t>Anti-Bullying with Barbara </a:t>
            </a:r>
            <a:r>
              <a:rPr lang="en-CA" dirty="0" err="1" smtClean="0"/>
              <a:t>Colloroso</a:t>
            </a:r>
            <a:r>
              <a:rPr lang="en-CA" dirty="0" smtClean="0"/>
              <a:t>.</a:t>
            </a:r>
            <a:endParaRPr lang="en-CA" dirty="0"/>
          </a:p>
          <a:p>
            <a:pPr lvl="0"/>
            <a:r>
              <a:rPr lang="en-CA" dirty="0"/>
              <a:t>Completed a </a:t>
            </a:r>
            <a:r>
              <a:rPr lang="en-CA" dirty="0" smtClean="0"/>
              <a:t>training </a:t>
            </a:r>
            <a:r>
              <a:rPr lang="en-CA" dirty="0"/>
              <a:t>s</a:t>
            </a:r>
            <a:r>
              <a:rPr lang="en-CA" dirty="0" smtClean="0"/>
              <a:t>ession </a:t>
            </a:r>
            <a:r>
              <a:rPr lang="en-CA" dirty="0"/>
              <a:t>with </a:t>
            </a:r>
            <a:r>
              <a:rPr lang="en-CA" dirty="0" smtClean="0"/>
              <a:t>staffs </a:t>
            </a:r>
            <a:r>
              <a:rPr lang="en-CA" dirty="0"/>
              <a:t>on </a:t>
            </a:r>
            <a:r>
              <a:rPr lang="en-CA" dirty="0" smtClean="0"/>
              <a:t>fine/gross </a:t>
            </a:r>
            <a:r>
              <a:rPr lang="en-CA" dirty="0"/>
              <a:t>m</a:t>
            </a:r>
            <a:r>
              <a:rPr lang="en-CA" dirty="0" smtClean="0"/>
              <a:t>otor </a:t>
            </a:r>
            <a:r>
              <a:rPr lang="en-CA" dirty="0"/>
              <a:t>s</a:t>
            </a:r>
            <a:r>
              <a:rPr lang="en-CA" dirty="0" smtClean="0"/>
              <a:t>kills</a:t>
            </a:r>
            <a:r>
              <a:rPr lang="en-CA" dirty="0"/>
              <a:t>.</a:t>
            </a:r>
          </a:p>
          <a:p>
            <a:pPr lvl="0"/>
            <a:r>
              <a:rPr lang="en-CA" dirty="0"/>
              <a:t>Met with a</a:t>
            </a:r>
            <a:r>
              <a:rPr lang="en-CA" dirty="0" smtClean="0"/>
              <a:t>ll </a:t>
            </a:r>
            <a:r>
              <a:rPr lang="en-CA" dirty="0"/>
              <a:t>s</a:t>
            </a:r>
            <a:r>
              <a:rPr lang="en-CA" dirty="0" smtClean="0"/>
              <a:t>pecial </a:t>
            </a:r>
            <a:r>
              <a:rPr lang="en-CA" dirty="0"/>
              <a:t>e</a:t>
            </a:r>
            <a:r>
              <a:rPr lang="en-CA" dirty="0" smtClean="0"/>
              <a:t>ducation </a:t>
            </a:r>
            <a:r>
              <a:rPr lang="en-CA" dirty="0"/>
              <a:t>t</a:t>
            </a:r>
            <a:r>
              <a:rPr lang="en-CA" dirty="0" smtClean="0"/>
              <a:t>eachers </a:t>
            </a:r>
            <a:r>
              <a:rPr lang="en-CA" dirty="0"/>
              <a:t>and </a:t>
            </a:r>
            <a:r>
              <a:rPr lang="en-CA" dirty="0" smtClean="0"/>
              <a:t>most </a:t>
            </a:r>
            <a:r>
              <a:rPr lang="en-CA" dirty="0"/>
              <a:t>c</a:t>
            </a:r>
            <a:r>
              <a:rPr lang="en-CA" dirty="0" smtClean="0"/>
              <a:t>lassroom teachers </a:t>
            </a:r>
            <a:r>
              <a:rPr lang="en-CA" dirty="0"/>
              <a:t>to </a:t>
            </a:r>
            <a:r>
              <a:rPr lang="en-CA" dirty="0" smtClean="0"/>
              <a:t>review </a:t>
            </a:r>
            <a:r>
              <a:rPr lang="en-CA" dirty="0"/>
              <a:t>any </a:t>
            </a:r>
            <a:r>
              <a:rPr lang="en-CA" dirty="0" smtClean="0"/>
              <a:t>students </a:t>
            </a:r>
            <a:r>
              <a:rPr lang="en-CA" dirty="0"/>
              <a:t>with </a:t>
            </a:r>
            <a:r>
              <a:rPr lang="en-CA" dirty="0" smtClean="0"/>
              <a:t>behaviour </a:t>
            </a:r>
            <a:r>
              <a:rPr lang="en-CA" dirty="0"/>
              <a:t>i</a:t>
            </a:r>
            <a:r>
              <a:rPr lang="en-CA" dirty="0" smtClean="0"/>
              <a:t>ssues </a:t>
            </a:r>
            <a:r>
              <a:rPr lang="en-CA" dirty="0"/>
              <a:t>and </a:t>
            </a:r>
            <a:r>
              <a:rPr lang="en-CA" dirty="0" smtClean="0"/>
              <a:t>suggestions </a:t>
            </a:r>
            <a:r>
              <a:rPr lang="en-CA" dirty="0"/>
              <a:t>for </a:t>
            </a:r>
            <a:r>
              <a:rPr lang="en-CA" dirty="0" smtClean="0"/>
              <a:t>professional </a:t>
            </a:r>
            <a:r>
              <a:rPr lang="en-CA" dirty="0"/>
              <a:t>d</a:t>
            </a:r>
            <a:r>
              <a:rPr lang="en-CA" dirty="0" smtClean="0"/>
              <a:t>evelopment</a:t>
            </a:r>
            <a:r>
              <a:rPr lang="en-CA" dirty="0"/>
              <a:t>.</a:t>
            </a:r>
          </a:p>
          <a:p>
            <a:pPr lvl="0"/>
            <a:r>
              <a:rPr lang="en-CA" dirty="0"/>
              <a:t>Continuing Learning Lunches/ Teacher Workshops on a variety of topics</a:t>
            </a:r>
            <a:r>
              <a:rPr lang="en-CA" dirty="0" smtClean="0"/>
              <a:t>.</a:t>
            </a:r>
          </a:p>
          <a:p>
            <a:pPr lvl="0"/>
            <a:r>
              <a:rPr lang="en-CA" dirty="0" smtClean="0"/>
              <a:t>Developed a common Special Education handbook for our schools with IEP templates</a:t>
            </a:r>
            <a:endParaRPr lang="en-CA" dirty="0"/>
          </a:p>
          <a:p>
            <a:pPr marL="137160" indent="0">
              <a:buNone/>
            </a:pPr>
            <a:endParaRPr lang="en-CA" dirty="0"/>
          </a:p>
        </p:txBody>
      </p:sp>
    </p:spTree>
    <p:extLst>
      <p:ext uri="{BB962C8B-B14F-4D97-AF65-F5344CB8AC3E}">
        <p14:creationId xmlns:p14="http://schemas.microsoft.com/office/powerpoint/2010/main" xmlns="" val="131966019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Program</a:t>
            </a:r>
            <a:endParaRPr lang="en-CA" dirty="0"/>
          </a:p>
        </p:txBody>
      </p:sp>
      <p:sp>
        <p:nvSpPr>
          <p:cNvPr id="3" name="Content Placeholder 2"/>
          <p:cNvSpPr>
            <a:spLocks noGrp="1"/>
          </p:cNvSpPr>
          <p:nvPr>
            <p:ph idx="1"/>
          </p:nvPr>
        </p:nvSpPr>
        <p:spPr/>
        <p:txBody>
          <a:bodyPr/>
          <a:lstStyle/>
          <a:p>
            <a:pPr marL="137160" indent="0">
              <a:buNone/>
            </a:pPr>
            <a:r>
              <a:rPr lang="en-CA" dirty="0" smtClean="0"/>
              <a:t>School Effectiveness Plans</a:t>
            </a:r>
          </a:p>
          <a:p>
            <a:r>
              <a:rPr lang="en-CA" dirty="0" smtClean="0"/>
              <a:t>Our initial school plans involved a needs assessment and identification of common practices/materials for each school.</a:t>
            </a:r>
          </a:p>
          <a:p>
            <a:r>
              <a:rPr lang="en-CA" dirty="0" smtClean="0"/>
              <a:t>Our next step will be the be the implementation of the provincial School Effectiveness Framework planning process in our schools</a:t>
            </a:r>
            <a:endParaRPr lang="en-CA" dirty="0"/>
          </a:p>
        </p:txBody>
      </p:sp>
    </p:spTree>
    <p:extLst>
      <p:ext uri="{BB962C8B-B14F-4D97-AF65-F5344CB8AC3E}">
        <p14:creationId xmlns:p14="http://schemas.microsoft.com/office/powerpoint/2010/main" xmlns="" val="41160651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Program</a:t>
            </a:r>
            <a:endParaRPr lang="en-CA" dirty="0"/>
          </a:p>
        </p:txBody>
      </p:sp>
      <p:sp>
        <p:nvSpPr>
          <p:cNvPr id="3" name="Content Placeholder 2"/>
          <p:cNvSpPr>
            <a:spLocks noGrp="1"/>
          </p:cNvSpPr>
          <p:nvPr>
            <p:ph idx="1"/>
          </p:nvPr>
        </p:nvSpPr>
        <p:spPr/>
        <p:txBody>
          <a:bodyPr/>
          <a:lstStyle/>
          <a:p>
            <a:pPr marL="137160" indent="0">
              <a:buNone/>
            </a:pPr>
            <a:r>
              <a:rPr lang="en-CA" dirty="0" smtClean="0"/>
              <a:t>School Effectiveness Framework</a:t>
            </a:r>
          </a:p>
          <a:p>
            <a:r>
              <a:rPr lang="en-CA" dirty="0" smtClean="0"/>
              <a:t>The framework is a continual planning process that focuses on 4 key areas-Literacy, Numeracy, Pathways and Culture, Community and Caring</a:t>
            </a:r>
          </a:p>
          <a:p>
            <a:r>
              <a:rPr lang="en-CA" dirty="0" smtClean="0"/>
              <a:t>The schools will be involved in annual District Reviews that look at the success of their plan</a:t>
            </a:r>
          </a:p>
          <a:p>
            <a:r>
              <a:rPr lang="en-CA" dirty="0" smtClean="0"/>
              <a:t>Some funding will be flowed to the school to support their plans</a:t>
            </a:r>
          </a:p>
          <a:p>
            <a:r>
              <a:rPr lang="en-CA" dirty="0" smtClean="0"/>
              <a:t>PLCs and TCLPs will also support their plans </a:t>
            </a:r>
            <a:endParaRPr lang="en-CA" dirty="0"/>
          </a:p>
        </p:txBody>
      </p:sp>
    </p:spTree>
    <p:extLst>
      <p:ext uri="{BB962C8B-B14F-4D97-AF65-F5344CB8AC3E}">
        <p14:creationId xmlns:p14="http://schemas.microsoft.com/office/powerpoint/2010/main" xmlns="" val="152035710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Partnerships</a:t>
            </a:r>
            <a:endParaRPr lang="en-CA"/>
          </a:p>
        </p:txBody>
      </p:sp>
      <p:sp>
        <p:nvSpPr>
          <p:cNvPr id="3" name="Content Placeholder 2"/>
          <p:cNvSpPr>
            <a:spLocks noGrp="1"/>
          </p:cNvSpPr>
          <p:nvPr>
            <p:ph idx="1"/>
          </p:nvPr>
        </p:nvSpPr>
        <p:spPr/>
        <p:txBody>
          <a:bodyPr/>
          <a:lstStyle/>
          <a:p>
            <a:pPr marL="137160" indent="0">
              <a:buNone/>
            </a:pPr>
            <a:r>
              <a:rPr lang="en-CA" dirty="0" smtClean="0"/>
              <a:t>Partnerships with Local School Boards</a:t>
            </a:r>
          </a:p>
          <a:p>
            <a:r>
              <a:rPr lang="en-CA" dirty="0" smtClean="0"/>
              <a:t>Currently we do not share services agreements with our 2 local school boards</a:t>
            </a:r>
          </a:p>
          <a:p>
            <a:r>
              <a:rPr lang="en-CA" dirty="0" smtClean="0"/>
              <a:t>We have been invited to participate in KPDSB’s Native Language PD sessions</a:t>
            </a:r>
          </a:p>
          <a:p>
            <a:r>
              <a:rPr lang="en-CA" dirty="0" smtClean="0"/>
              <a:t>The two local boards have sent representatives to our PD sessions</a:t>
            </a:r>
          </a:p>
          <a:p>
            <a:r>
              <a:rPr lang="en-CA" dirty="0" smtClean="0"/>
              <a:t>Our secondary students have participated in a Secondary Health and Wellness Forum.</a:t>
            </a:r>
          </a:p>
        </p:txBody>
      </p:sp>
    </p:spTree>
    <p:extLst>
      <p:ext uri="{BB962C8B-B14F-4D97-AF65-F5344CB8AC3E}">
        <p14:creationId xmlns:p14="http://schemas.microsoft.com/office/powerpoint/2010/main" xmlns="" val="137160697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Partnerships</a:t>
            </a:r>
            <a:endParaRPr lang="en-CA" dirty="0"/>
          </a:p>
        </p:txBody>
      </p:sp>
      <p:sp>
        <p:nvSpPr>
          <p:cNvPr id="3" name="Content Placeholder 2"/>
          <p:cNvSpPr>
            <a:spLocks noGrp="1"/>
          </p:cNvSpPr>
          <p:nvPr>
            <p:ph idx="1"/>
          </p:nvPr>
        </p:nvSpPr>
        <p:spPr/>
        <p:txBody>
          <a:bodyPr/>
          <a:lstStyle/>
          <a:p>
            <a:pPr marL="137160" indent="0">
              <a:buNone/>
            </a:pPr>
            <a:r>
              <a:rPr lang="en-CA" dirty="0" smtClean="0"/>
              <a:t>Future Partnerships</a:t>
            </a:r>
          </a:p>
          <a:p>
            <a:r>
              <a:rPr lang="en-CA" dirty="0" smtClean="0"/>
              <a:t>Development of a Evening Fiddling Program in the Kenora area</a:t>
            </a:r>
          </a:p>
          <a:p>
            <a:r>
              <a:rPr lang="en-CA" dirty="0" smtClean="0"/>
              <a:t>The development of a high skills major type of program that would be run at our two high schools and at the two public secondary schools based on Environmental Studies</a:t>
            </a:r>
          </a:p>
          <a:p>
            <a:r>
              <a:rPr lang="en-CA" dirty="0" smtClean="0"/>
              <a:t>More formalized PD planning (i.e. use of common PD days)</a:t>
            </a:r>
          </a:p>
          <a:p>
            <a:pPr marL="137160" indent="0">
              <a:buNone/>
            </a:pPr>
            <a:endParaRPr lang="en-CA" dirty="0"/>
          </a:p>
        </p:txBody>
      </p:sp>
    </p:spTree>
    <p:extLst>
      <p:ext uri="{BB962C8B-B14F-4D97-AF65-F5344CB8AC3E}">
        <p14:creationId xmlns:p14="http://schemas.microsoft.com/office/powerpoint/2010/main" xmlns="" val="24750901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Partnerships</a:t>
            </a:r>
            <a:endParaRPr lang="en-CA" dirty="0"/>
          </a:p>
        </p:txBody>
      </p:sp>
      <p:sp>
        <p:nvSpPr>
          <p:cNvPr id="3" name="Content Placeholder 2"/>
          <p:cNvSpPr>
            <a:spLocks noGrp="1"/>
          </p:cNvSpPr>
          <p:nvPr>
            <p:ph idx="1"/>
          </p:nvPr>
        </p:nvSpPr>
        <p:spPr/>
        <p:txBody>
          <a:bodyPr/>
          <a:lstStyle/>
          <a:p>
            <a:pPr marL="137160" indent="0">
              <a:buNone/>
            </a:pPr>
            <a:r>
              <a:rPr lang="en-CA" dirty="0" smtClean="0"/>
              <a:t>Provincial Level</a:t>
            </a:r>
          </a:p>
          <a:p>
            <a:r>
              <a:rPr lang="en-CA" dirty="0" smtClean="0"/>
              <a:t>We currently receive no provincial funding</a:t>
            </a:r>
          </a:p>
          <a:p>
            <a:r>
              <a:rPr lang="en-CA" dirty="0" smtClean="0"/>
              <a:t>Regionally, we have been invited to participate in all NOEL (Northern Ontario Education Leaders) projects and initiatives, but we have not been allowed to participate in the Directors meetings yet.</a:t>
            </a:r>
          </a:p>
          <a:p>
            <a:r>
              <a:rPr lang="en-CA" dirty="0" smtClean="0"/>
              <a:t>We are in the process of becoming a member of the regional data warehouse through Compass to Success (Cognos)</a:t>
            </a:r>
            <a:endParaRPr lang="en-CA" dirty="0"/>
          </a:p>
        </p:txBody>
      </p:sp>
    </p:spTree>
    <p:extLst>
      <p:ext uri="{BB962C8B-B14F-4D97-AF65-F5344CB8AC3E}">
        <p14:creationId xmlns:p14="http://schemas.microsoft.com/office/powerpoint/2010/main" xmlns="" val="160420073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Partnerships</a:t>
            </a:r>
            <a:endParaRPr lang="en-CA" dirty="0"/>
          </a:p>
        </p:txBody>
      </p:sp>
      <p:sp>
        <p:nvSpPr>
          <p:cNvPr id="3" name="Content Placeholder 2"/>
          <p:cNvSpPr>
            <a:spLocks noGrp="1"/>
          </p:cNvSpPr>
          <p:nvPr>
            <p:ph idx="1"/>
          </p:nvPr>
        </p:nvSpPr>
        <p:spPr/>
        <p:txBody>
          <a:bodyPr/>
          <a:lstStyle/>
          <a:p>
            <a:pPr marL="137160" indent="0">
              <a:buNone/>
            </a:pPr>
            <a:r>
              <a:rPr lang="en-CA" dirty="0" smtClean="0"/>
              <a:t>Provincial Level Cont.</a:t>
            </a:r>
          </a:p>
          <a:p>
            <a:r>
              <a:rPr lang="en-CA" dirty="0" smtClean="0"/>
              <a:t>The LNS as allowed our teachers to participate in all initiatives and projects (i.e. Schools in the Middle)</a:t>
            </a:r>
          </a:p>
          <a:p>
            <a:r>
              <a:rPr lang="en-CA" dirty="0" smtClean="0"/>
              <a:t>The regional office of the MOE has also invited all of our program staff to any regional meetings.</a:t>
            </a:r>
          </a:p>
          <a:p>
            <a:pPr marL="137160" indent="0">
              <a:buNone/>
            </a:pPr>
            <a:endParaRPr lang="en-CA" dirty="0"/>
          </a:p>
          <a:p>
            <a:pPr marL="137160" indent="0">
              <a:buNone/>
            </a:pPr>
            <a:endParaRPr lang="en-CA" dirty="0"/>
          </a:p>
        </p:txBody>
      </p:sp>
    </p:spTree>
    <p:extLst>
      <p:ext uri="{BB962C8B-B14F-4D97-AF65-F5344CB8AC3E}">
        <p14:creationId xmlns:p14="http://schemas.microsoft.com/office/powerpoint/2010/main" xmlns="" val="11625987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Partnerships</a:t>
            </a:r>
            <a:endParaRPr lang="en-CA" dirty="0"/>
          </a:p>
        </p:txBody>
      </p:sp>
      <p:sp>
        <p:nvSpPr>
          <p:cNvPr id="3" name="Content Placeholder 2"/>
          <p:cNvSpPr>
            <a:spLocks noGrp="1"/>
          </p:cNvSpPr>
          <p:nvPr>
            <p:ph idx="1"/>
          </p:nvPr>
        </p:nvSpPr>
        <p:spPr/>
        <p:txBody>
          <a:bodyPr/>
          <a:lstStyle/>
          <a:p>
            <a:pPr marL="137160" indent="0">
              <a:buNone/>
            </a:pPr>
            <a:r>
              <a:rPr lang="en-CA" dirty="0" smtClean="0"/>
              <a:t>Future Provincial Partnerships</a:t>
            </a:r>
          </a:p>
          <a:p>
            <a:r>
              <a:rPr lang="en-CA" dirty="0" err="1" smtClean="0"/>
              <a:t>NorWASSA</a:t>
            </a:r>
            <a:r>
              <a:rPr lang="en-CA" dirty="0" smtClean="0"/>
              <a:t> membership for our schools</a:t>
            </a:r>
          </a:p>
          <a:p>
            <a:r>
              <a:rPr lang="en-CA" dirty="0" smtClean="0"/>
              <a:t>We applying to a number of provincial programs for funding to support our schools and program</a:t>
            </a:r>
          </a:p>
          <a:p>
            <a:pPr lvl="1"/>
            <a:r>
              <a:rPr lang="en-CA" dirty="0" smtClean="0"/>
              <a:t>NOHF-Emerging Technology Fund</a:t>
            </a:r>
          </a:p>
          <a:p>
            <a:pPr lvl="1"/>
            <a:r>
              <a:rPr lang="en-CA" dirty="0" smtClean="0"/>
              <a:t>NOHF-Youth Internship program</a:t>
            </a:r>
            <a:endParaRPr lang="en-CA" dirty="0"/>
          </a:p>
        </p:txBody>
      </p:sp>
    </p:spTree>
    <p:extLst>
      <p:ext uri="{BB962C8B-B14F-4D97-AF65-F5344CB8AC3E}">
        <p14:creationId xmlns:p14="http://schemas.microsoft.com/office/powerpoint/2010/main" xmlns="" val="109968579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Partnerships</a:t>
            </a:r>
            <a:endParaRPr lang="en-CA" dirty="0"/>
          </a:p>
        </p:txBody>
      </p:sp>
      <p:sp>
        <p:nvSpPr>
          <p:cNvPr id="3" name="Content Placeholder 2"/>
          <p:cNvSpPr>
            <a:spLocks noGrp="1"/>
          </p:cNvSpPr>
          <p:nvPr>
            <p:ph idx="1"/>
          </p:nvPr>
        </p:nvSpPr>
        <p:spPr/>
        <p:txBody>
          <a:bodyPr/>
          <a:lstStyle/>
          <a:p>
            <a:pPr marL="137160" indent="0">
              <a:buNone/>
            </a:pPr>
            <a:r>
              <a:rPr lang="en-CA" dirty="0" smtClean="0"/>
              <a:t>Other Partnerships</a:t>
            </a:r>
          </a:p>
          <a:p>
            <a:r>
              <a:rPr lang="en-CA" dirty="0" smtClean="0"/>
              <a:t>Common Ground Initiative</a:t>
            </a:r>
          </a:p>
          <a:p>
            <a:r>
              <a:rPr lang="en-CA" dirty="0" smtClean="0"/>
              <a:t>University of Manitoba/Confederation College/AKRC Post Secondary Program</a:t>
            </a:r>
          </a:p>
          <a:p>
            <a:r>
              <a:rPr lang="en-CA" dirty="0" smtClean="0"/>
              <a:t>Apple Canada/Smart Canada</a:t>
            </a:r>
          </a:p>
          <a:p>
            <a:r>
              <a:rPr lang="en-CA" dirty="0" smtClean="0"/>
              <a:t>Welcome to Kindergarten program though The Learning Partnership</a:t>
            </a:r>
          </a:p>
          <a:p>
            <a:endParaRPr lang="en-CA" dirty="0" smtClean="0"/>
          </a:p>
          <a:p>
            <a:endParaRPr lang="en-CA" dirty="0"/>
          </a:p>
        </p:txBody>
      </p:sp>
    </p:spTree>
    <p:extLst>
      <p:ext uri="{BB962C8B-B14F-4D97-AF65-F5344CB8AC3E}">
        <p14:creationId xmlns:p14="http://schemas.microsoft.com/office/powerpoint/2010/main" xmlns="" val="415790646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What Makes the Bimose Tribal Council FNSSP Great</a:t>
            </a:r>
            <a:endParaRPr lang="en-CA" dirty="0"/>
          </a:p>
        </p:txBody>
      </p:sp>
      <p:sp>
        <p:nvSpPr>
          <p:cNvPr id="3" name="Content Placeholder 2"/>
          <p:cNvSpPr>
            <a:spLocks noGrp="1"/>
          </p:cNvSpPr>
          <p:nvPr>
            <p:ph idx="1"/>
          </p:nvPr>
        </p:nvSpPr>
        <p:spPr/>
        <p:txBody>
          <a:bodyPr>
            <a:normAutofit fontScale="92500" lnSpcReduction="10000"/>
          </a:bodyPr>
          <a:lstStyle/>
          <a:p>
            <a:r>
              <a:rPr lang="en-CA" dirty="0" smtClean="0"/>
              <a:t>Strong </a:t>
            </a:r>
            <a:r>
              <a:rPr lang="en-CA" dirty="0"/>
              <a:t>c</a:t>
            </a:r>
            <a:r>
              <a:rPr lang="en-CA" dirty="0" smtClean="0"/>
              <a:t>ommunity and </a:t>
            </a:r>
            <a:r>
              <a:rPr lang="en-CA" dirty="0"/>
              <a:t>s</a:t>
            </a:r>
            <a:r>
              <a:rPr lang="en-CA" dirty="0" smtClean="0"/>
              <a:t>taff support</a:t>
            </a:r>
          </a:p>
          <a:p>
            <a:r>
              <a:rPr lang="en-CA" dirty="0" smtClean="0"/>
              <a:t>A focus on technology to promote learning (i.e. IPADS in all of our classrooms)</a:t>
            </a:r>
          </a:p>
          <a:p>
            <a:r>
              <a:rPr lang="en-CA" dirty="0" smtClean="0"/>
              <a:t>A strong focus on best practices instead of using a set program  </a:t>
            </a:r>
          </a:p>
          <a:p>
            <a:r>
              <a:rPr lang="en-CA" dirty="0" smtClean="0"/>
              <a:t>Strong partnerships</a:t>
            </a:r>
          </a:p>
          <a:p>
            <a:r>
              <a:rPr lang="en-CA" dirty="0" smtClean="0"/>
              <a:t>Strong planning process</a:t>
            </a:r>
          </a:p>
          <a:p>
            <a:r>
              <a:rPr lang="en-CA" dirty="0" smtClean="0"/>
              <a:t>Getting the best of the best for our schools, staff and students</a:t>
            </a:r>
          </a:p>
          <a:p>
            <a:r>
              <a:rPr lang="en-CA" dirty="0" smtClean="0"/>
              <a:t>Common spirit of success </a:t>
            </a:r>
          </a:p>
          <a:p>
            <a:r>
              <a:rPr lang="en-CA" dirty="0" smtClean="0"/>
              <a:t>A willingness to think ‘outside </a:t>
            </a:r>
            <a:r>
              <a:rPr lang="en-CA" smtClean="0"/>
              <a:t>the box’</a:t>
            </a:r>
            <a:endParaRPr lang="en-CA" dirty="0"/>
          </a:p>
        </p:txBody>
      </p:sp>
    </p:spTree>
    <p:extLst>
      <p:ext uri="{BB962C8B-B14F-4D97-AF65-F5344CB8AC3E}">
        <p14:creationId xmlns:p14="http://schemas.microsoft.com/office/powerpoint/2010/main" xmlns="" val="323853882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Organization and Governance</a:t>
            </a:r>
            <a:endParaRPr lang="en-CA" dirty="0"/>
          </a:p>
        </p:txBody>
      </p:sp>
      <p:sp>
        <p:nvSpPr>
          <p:cNvPr id="3" name="Content Placeholder 2"/>
          <p:cNvSpPr>
            <a:spLocks noGrp="1"/>
          </p:cNvSpPr>
          <p:nvPr>
            <p:ph idx="1"/>
          </p:nvPr>
        </p:nvSpPr>
        <p:spPr>
          <a:xfrm>
            <a:off x="457200" y="1268760"/>
            <a:ext cx="8229600" cy="5589240"/>
          </a:xfrm>
        </p:spPr>
        <p:txBody>
          <a:bodyPr/>
          <a:lstStyle/>
          <a:p>
            <a:pPr marL="137160" indent="0">
              <a:buNone/>
            </a:pPr>
            <a:r>
              <a:rPr lang="en-CA" dirty="0" smtClean="0"/>
              <a:t>We currently have 5 communities involved in our program, with a 6</a:t>
            </a:r>
            <a:r>
              <a:rPr lang="en-CA" baseline="30000" dirty="0" smtClean="0"/>
              <a:t>th</a:t>
            </a:r>
            <a:r>
              <a:rPr lang="en-CA" dirty="0" smtClean="0"/>
              <a:t> community joining as of April 1</a:t>
            </a:r>
            <a:r>
              <a:rPr lang="en-CA" baseline="30000" dirty="0" smtClean="0"/>
              <a:t>st</a:t>
            </a:r>
            <a:r>
              <a:rPr lang="en-CA" dirty="0" smtClean="0"/>
              <a:t>, 2011</a:t>
            </a:r>
          </a:p>
          <a:p>
            <a:pPr marL="137160" indent="0">
              <a:buNone/>
            </a:pPr>
            <a:endParaRPr lang="en-CA" dirty="0"/>
          </a:p>
        </p:txBody>
      </p:sp>
      <p:graphicFrame>
        <p:nvGraphicFramePr>
          <p:cNvPr id="4" name="Table 3"/>
          <p:cNvGraphicFramePr>
            <a:graphicFrameLocks noGrp="1"/>
          </p:cNvGraphicFramePr>
          <p:nvPr>
            <p:extLst>
              <p:ext uri="{D42A27DB-BD31-4B8C-83A1-F6EECF244321}">
                <p14:modId xmlns:p14="http://schemas.microsoft.com/office/powerpoint/2010/main" xmlns="" val="459600637"/>
              </p:ext>
            </p:extLst>
          </p:nvPr>
        </p:nvGraphicFramePr>
        <p:xfrm>
          <a:off x="539552" y="2708920"/>
          <a:ext cx="8208912" cy="3973980"/>
        </p:xfrm>
        <a:graphic>
          <a:graphicData uri="http://schemas.openxmlformats.org/drawingml/2006/table">
            <a:tbl>
              <a:tblPr firstRow="1" bandRow="1">
                <a:tableStyleId>{5C22544A-7EE6-4342-B048-85BDC9FD1C3A}</a:tableStyleId>
              </a:tblPr>
              <a:tblGrid>
                <a:gridCol w="3384376"/>
                <a:gridCol w="2160240"/>
                <a:gridCol w="1368152"/>
                <a:gridCol w="1296144"/>
              </a:tblGrid>
              <a:tr h="627287">
                <a:tc>
                  <a:txBody>
                    <a:bodyPr/>
                    <a:lstStyle/>
                    <a:p>
                      <a:r>
                        <a:rPr lang="en-CA" dirty="0" smtClean="0"/>
                        <a:t>School</a:t>
                      </a:r>
                      <a:endParaRPr lang="en-CA" dirty="0"/>
                    </a:p>
                  </a:txBody>
                  <a:tcPr/>
                </a:tc>
                <a:tc>
                  <a:txBody>
                    <a:bodyPr/>
                    <a:lstStyle/>
                    <a:p>
                      <a:r>
                        <a:rPr lang="en-CA" dirty="0" smtClean="0"/>
                        <a:t>Community</a:t>
                      </a:r>
                      <a:endParaRPr lang="en-CA" dirty="0"/>
                    </a:p>
                  </a:txBody>
                  <a:tcPr/>
                </a:tc>
                <a:tc>
                  <a:txBody>
                    <a:bodyPr/>
                    <a:lstStyle/>
                    <a:p>
                      <a:r>
                        <a:rPr lang="en-CA" dirty="0" smtClean="0"/>
                        <a:t>Number of Students</a:t>
                      </a:r>
                      <a:endParaRPr lang="en-CA" dirty="0"/>
                    </a:p>
                  </a:txBody>
                  <a:tcPr/>
                </a:tc>
                <a:tc>
                  <a:txBody>
                    <a:bodyPr/>
                    <a:lstStyle/>
                    <a:p>
                      <a:r>
                        <a:rPr lang="en-CA" dirty="0" smtClean="0"/>
                        <a:t>Number of Teachers</a:t>
                      </a:r>
                      <a:endParaRPr lang="en-CA" dirty="0"/>
                    </a:p>
                  </a:txBody>
                  <a:tcPr/>
                </a:tc>
              </a:tr>
              <a:tr h="483900">
                <a:tc>
                  <a:txBody>
                    <a:bodyPr/>
                    <a:lstStyle/>
                    <a:p>
                      <a:r>
                        <a:rPr lang="en-CA" dirty="0" smtClean="0"/>
                        <a:t>David</a:t>
                      </a:r>
                      <a:r>
                        <a:rPr lang="en-CA" baseline="0" dirty="0" smtClean="0"/>
                        <a:t> Kejick (K-8)</a:t>
                      </a:r>
                      <a:endParaRPr lang="en-CA" dirty="0"/>
                    </a:p>
                  </a:txBody>
                  <a:tcPr/>
                </a:tc>
                <a:tc>
                  <a:txBody>
                    <a:bodyPr/>
                    <a:lstStyle/>
                    <a:p>
                      <a:r>
                        <a:rPr lang="en-CA" dirty="0" smtClean="0"/>
                        <a:t>Shoal Lake</a:t>
                      </a:r>
                      <a:r>
                        <a:rPr lang="en-CA" baseline="0" dirty="0" smtClean="0"/>
                        <a:t> 39</a:t>
                      </a:r>
                      <a:endParaRPr lang="en-CA" dirty="0"/>
                    </a:p>
                  </a:txBody>
                  <a:tcPr/>
                </a:tc>
                <a:tc>
                  <a:txBody>
                    <a:bodyPr/>
                    <a:lstStyle/>
                    <a:p>
                      <a:r>
                        <a:rPr lang="en-CA" dirty="0" smtClean="0"/>
                        <a:t>85</a:t>
                      </a:r>
                      <a:endParaRPr lang="en-CA" dirty="0"/>
                    </a:p>
                  </a:txBody>
                  <a:tcPr/>
                </a:tc>
                <a:tc>
                  <a:txBody>
                    <a:bodyPr/>
                    <a:lstStyle/>
                    <a:p>
                      <a:r>
                        <a:rPr lang="en-CA" dirty="0" smtClean="0"/>
                        <a:t>9</a:t>
                      </a:r>
                      <a:endParaRPr lang="en-CA" dirty="0"/>
                    </a:p>
                  </a:txBody>
                  <a:tcPr/>
                </a:tc>
              </a:tr>
              <a:tr h="483900">
                <a:tc>
                  <a:txBody>
                    <a:bodyPr/>
                    <a:lstStyle/>
                    <a:p>
                      <a:r>
                        <a:rPr lang="en-CA" dirty="0" err="1" smtClean="0"/>
                        <a:t>Wabaseemoong</a:t>
                      </a:r>
                      <a:r>
                        <a:rPr lang="en-CA" dirty="0" smtClean="0"/>
                        <a:t> (K-12)</a:t>
                      </a:r>
                      <a:endParaRPr lang="en-CA" dirty="0"/>
                    </a:p>
                  </a:txBody>
                  <a:tcPr/>
                </a:tc>
                <a:tc>
                  <a:txBody>
                    <a:bodyPr/>
                    <a:lstStyle/>
                    <a:p>
                      <a:r>
                        <a:rPr lang="en-CA" dirty="0" err="1" smtClean="0"/>
                        <a:t>Wabaseemoong</a:t>
                      </a:r>
                      <a:endParaRPr lang="en-CA" dirty="0" smtClean="0"/>
                    </a:p>
                    <a:p>
                      <a:r>
                        <a:rPr lang="en-CA" dirty="0" smtClean="0"/>
                        <a:t>(</a:t>
                      </a:r>
                      <a:r>
                        <a:rPr lang="en-CA" dirty="0" err="1" smtClean="0"/>
                        <a:t>Whitedog</a:t>
                      </a:r>
                      <a:r>
                        <a:rPr lang="en-CA" dirty="0" smtClean="0"/>
                        <a:t>)</a:t>
                      </a:r>
                      <a:endParaRPr lang="en-CA" dirty="0"/>
                    </a:p>
                  </a:txBody>
                  <a:tcPr/>
                </a:tc>
                <a:tc>
                  <a:txBody>
                    <a:bodyPr/>
                    <a:lstStyle/>
                    <a:p>
                      <a:r>
                        <a:rPr lang="en-CA" dirty="0" smtClean="0"/>
                        <a:t>310</a:t>
                      </a:r>
                      <a:endParaRPr lang="en-CA" dirty="0"/>
                    </a:p>
                  </a:txBody>
                  <a:tcPr/>
                </a:tc>
                <a:tc>
                  <a:txBody>
                    <a:bodyPr/>
                    <a:lstStyle/>
                    <a:p>
                      <a:r>
                        <a:rPr lang="en-CA" dirty="0" smtClean="0"/>
                        <a:t>23</a:t>
                      </a:r>
                      <a:endParaRPr lang="en-CA" dirty="0"/>
                    </a:p>
                  </a:txBody>
                  <a:tcPr/>
                </a:tc>
              </a:tr>
              <a:tr h="483900">
                <a:tc>
                  <a:txBody>
                    <a:bodyPr/>
                    <a:lstStyle/>
                    <a:p>
                      <a:r>
                        <a:rPr lang="en-CA" dirty="0" smtClean="0"/>
                        <a:t>Ojibway Heritage (K-8)</a:t>
                      </a:r>
                      <a:endParaRPr lang="en-CA" dirty="0"/>
                    </a:p>
                  </a:txBody>
                  <a:tcPr/>
                </a:tc>
                <a:tc>
                  <a:txBody>
                    <a:bodyPr/>
                    <a:lstStyle/>
                    <a:p>
                      <a:r>
                        <a:rPr lang="en-CA" dirty="0" smtClean="0"/>
                        <a:t>Shoal Lake</a:t>
                      </a:r>
                      <a:r>
                        <a:rPr lang="en-CA" baseline="0" dirty="0" smtClean="0"/>
                        <a:t> 40</a:t>
                      </a:r>
                      <a:endParaRPr lang="en-CA" dirty="0"/>
                    </a:p>
                  </a:txBody>
                  <a:tcPr/>
                </a:tc>
                <a:tc>
                  <a:txBody>
                    <a:bodyPr/>
                    <a:lstStyle/>
                    <a:p>
                      <a:r>
                        <a:rPr lang="en-CA" dirty="0" smtClean="0"/>
                        <a:t>42</a:t>
                      </a:r>
                      <a:endParaRPr lang="en-CA" dirty="0"/>
                    </a:p>
                  </a:txBody>
                  <a:tcPr/>
                </a:tc>
                <a:tc>
                  <a:txBody>
                    <a:bodyPr/>
                    <a:lstStyle/>
                    <a:p>
                      <a:r>
                        <a:rPr lang="en-CA" dirty="0" smtClean="0"/>
                        <a:t>6</a:t>
                      </a:r>
                      <a:endParaRPr lang="en-CA" dirty="0"/>
                    </a:p>
                  </a:txBody>
                  <a:tcPr/>
                </a:tc>
              </a:tr>
              <a:tr h="483900">
                <a:tc>
                  <a:txBody>
                    <a:bodyPr/>
                    <a:lstStyle/>
                    <a:p>
                      <a:r>
                        <a:rPr kumimoji="0" lang="en-CA" sz="1800" kern="1200" dirty="0" err="1" smtClean="0">
                          <a:solidFill>
                            <a:schemeClr val="dk1"/>
                          </a:solidFill>
                          <a:effectLst/>
                          <a:latin typeface="+mn-lt"/>
                          <a:ea typeface="+mn-ea"/>
                          <a:cs typeface="+mn-cs"/>
                        </a:rPr>
                        <a:t>Wapshki</a:t>
                      </a:r>
                      <a:r>
                        <a:rPr kumimoji="0" lang="en-CA" sz="1800" kern="1200" dirty="0" smtClean="0">
                          <a:solidFill>
                            <a:schemeClr val="dk1"/>
                          </a:solidFill>
                          <a:effectLst/>
                          <a:latin typeface="+mn-lt"/>
                          <a:ea typeface="+mn-ea"/>
                          <a:cs typeface="+mn-cs"/>
                        </a:rPr>
                        <a:t> </a:t>
                      </a:r>
                      <a:r>
                        <a:rPr kumimoji="0" lang="en-CA" sz="1800" kern="1200" dirty="0" err="1" smtClean="0">
                          <a:solidFill>
                            <a:schemeClr val="dk1"/>
                          </a:solidFill>
                          <a:effectLst/>
                          <a:latin typeface="+mn-lt"/>
                          <a:ea typeface="+mn-ea"/>
                          <a:cs typeface="+mn-cs"/>
                        </a:rPr>
                        <a:t>Penasi</a:t>
                      </a:r>
                      <a:r>
                        <a:rPr kumimoji="0" lang="en-CA" sz="1800" kern="1200" dirty="0" smtClean="0">
                          <a:solidFill>
                            <a:schemeClr val="dk1"/>
                          </a:solidFill>
                          <a:effectLst/>
                          <a:latin typeface="+mn-lt"/>
                          <a:ea typeface="+mn-ea"/>
                          <a:cs typeface="+mn-cs"/>
                        </a:rPr>
                        <a:t> School (K-6)</a:t>
                      </a:r>
                      <a:endParaRPr lang="en-CA" dirty="0"/>
                    </a:p>
                  </a:txBody>
                  <a:tcPr/>
                </a:tc>
                <a:tc>
                  <a:txBody>
                    <a:bodyPr/>
                    <a:lstStyle/>
                    <a:p>
                      <a:r>
                        <a:rPr lang="en-CA" dirty="0" err="1" smtClean="0"/>
                        <a:t>Wabagoon</a:t>
                      </a:r>
                      <a:r>
                        <a:rPr lang="en-CA" dirty="0" smtClean="0"/>
                        <a:t> Lake</a:t>
                      </a:r>
                      <a:endParaRPr lang="en-CA" dirty="0"/>
                    </a:p>
                  </a:txBody>
                  <a:tcPr/>
                </a:tc>
                <a:tc>
                  <a:txBody>
                    <a:bodyPr/>
                    <a:lstStyle/>
                    <a:p>
                      <a:r>
                        <a:rPr lang="en-CA" dirty="0" smtClean="0"/>
                        <a:t>26</a:t>
                      </a:r>
                      <a:endParaRPr lang="en-CA" dirty="0"/>
                    </a:p>
                  </a:txBody>
                  <a:tcPr/>
                </a:tc>
                <a:tc>
                  <a:txBody>
                    <a:bodyPr/>
                    <a:lstStyle/>
                    <a:p>
                      <a:r>
                        <a:rPr lang="en-CA" dirty="0" smtClean="0"/>
                        <a:t>4</a:t>
                      </a:r>
                      <a:endParaRPr lang="en-CA" dirty="0"/>
                    </a:p>
                  </a:txBody>
                  <a:tcPr/>
                </a:tc>
              </a:tr>
              <a:tr h="483900">
                <a:tc>
                  <a:txBody>
                    <a:bodyPr/>
                    <a:lstStyle/>
                    <a:p>
                      <a:r>
                        <a:rPr kumimoji="0" lang="en-CA" sz="1800" kern="1200" dirty="0" err="1" smtClean="0">
                          <a:solidFill>
                            <a:schemeClr val="dk1"/>
                          </a:solidFill>
                          <a:effectLst/>
                          <a:latin typeface="+mn-lt"/>
                          <a:ea typeface="+mn-ea"/>
                          <a:cs typeface="+mn-cs"/>
                        </a:rPr>
                        <a:t>Migisi</a:t>
                      </a:r>
                      <a:r>
                        <a:rPr kumimoji="0" lang="en-CA" sz="1800" kern="1200" dirty="0" smtClean="0">
                          <a:solidFill>
                            <a:schemeClr val="dk1"/>
                          </a:solidFill>
                          <a:effectLst/>
                          <a:latin typeface="+mn-lt"/>
                          <a:ea typeface="+mn-ea"/>
                          <a:cs typeface="+mn-cs"/>
                        </a:rPr>
                        <a:t> </a:t>
                      </a:r>
                      <a:r>
                        <a:rPr kumimoji="0" lang="en-CA" sz="1800" kern="1200" dirty="0" err="1" smtClean="0">
                          <a:solidFill>
                            <a:schemeClr val="dk1"/>
                          </a:solidFill>
                          <a:effectLst/>
                          <a:latin typeface="+mn-lt"/>
                          <a:ea typeface="+mn-ea"/>
                          <a:cs typeface="+mn-cs"/>
                        </a:rPr>
                        <a:t>Sahgaigan</a:t>
                      </a:r>
                      <a:r>
                        <a:rPr kumimoji="0" lang="en-CA" sz="1800" kern="1200" dirty="0" smtClean="0">
                          <a:solidFill>
                            <a:schemeClr val="dk1"/>
                          </a:solidFill>
                          <a:effectLst/>
                          <a:latin typeface="+mn-lt"/>
                          <a:ea typeface="+mn-ea"/>
                          <a:cs typeface="+mn-cs"/>
                        </a:rPr>
                        <a:t> School (K-6)</a:t>
                      </a:r>
                      <a:endParaRPr lang="en-CA" dirty="0"/>
                    </a:p>
                  </a:txBody>
                  <a:tcPr/>
                </a:tc>
                <a:tc>
                  <a:txBody>
                    <a:bodyPr/>
                    <a:lstStyle/>
                    <a:p>
                      <a:r>
                        <a:rPr lang="en-CA" dirty="0" smtClean="0"/>
                        <a:t>Eagle Lake</a:t>
                      </a:r>
                      <a:endParaRPr lang="en-CA" dirty="0"/>
                    </a:p>
                  </a:txBody>
                  <a:tcPr/>
                </a:tc>
                <a:tc>
                  <a:txBody>
                    <a:bodyPr/>
                    <a:lstStyle/>
                    <a:p>
                      <a:r>
                        <a:rPr lang="en-CA" dirty="0" smtClean="0"/>
                        <a:t>25</a:t>
                      </a:r>
                      <a:endParaRPr lang="en-CA" dirty="0"/>
                    </a:p>
                  </a:txBody>
                  <a:tcPr/>
                </a:tc>
                <a:tc>
                  <a:txBody>
                    <a:bodyPr/>
                    <a:lstStyle/>
                    <a:p>
                      <a:r>
                        <a:rPr lang="en-CA" dirty="0" smtClean="0"/>
                        <a:t>5</a:t>
                      </a:r>
                      <a:endParaRPr lang="en-CA" dirty="0"/>
                    </a:p>
                  </a:txBody>
                  <a:tcPr/>
                </a:tc>
              </a:tr>
              <a:tr h="483900">
                <a:tc>
                  <a:txBody>
                    <a:bodyPr/>
                    <a:lstStyle/>
                    <a:p>
                      <a:r>
                        <a:rPr kumimoji="0" lang="en-CA" sz="1800" kern="1200" dirty="0" err="1" smtClean="0">
                          <a:solidFill>
                            <a:schemeClr val="dk1"/>
                          </a:solidFill>
                          <a:effectLst/>
                          <a:latin typeface="+mn-lt"/>
                          <a:ea typeface="+mn-ea"/>
                          <a:cs typeface="+mn-cs"/>
                        </a:rPr>
                        <a:t>Sakatcheway</a:t>
                      </a:r>
                      <a:r>
                        <a:rPr kumimoji="0" lang="en-CA" sz="1800" kern="1200" dirty="0" smtClean="0">
                          <a:solidFill>
                            <a:schemeClr val="dk1"/>
                          </a:solidFill>
                          <a:effectLst/>
                          <a:latin typeface="+mn-lt"/>
                          <a:ea typeface="+mn-ea"/>
                          <a:cs typeface="+mn-cs"/>
                        </a:rPr>
                        <a:t> School (K-12)</a:t>
                      </a:r>
                      <a:endParaRPr lang="en-CA" dirty="0"/>
                    </a:p>
                  </a:txBody>
                  <a:tcPr/>
                </a:tc>
                <a:tc>
                  <a:txBody>
                    <a:bodyPr/>
                    <a:lstStyle/>
                    <a:p>
                      <a:r>
                        <a:rPr lang="en-CA" dirty="0" smtClean="0"/>
                        <a:t>Grassy Narrows</a:t>
                      </a:r>
                      <a:endParaRPr lang="en-CA" dirty="0"/>
                    </a:p>
                  </a:txBody>
                  <a:tcPr/>
                </a:tc>
                <a:tc>
                  <a:txBody>
                    <a:bodyPr/>
                    <a:lstStyle/>
                    <a:p>
                      <a:r>
                        <a:rPr lang="en-CA" dirty="0" smtClean="0"/>
                        <a:t>218</a:t>
                      </a:r>
                      <a:endParaRPr lang="en-CA" dirty="0"/>
                    </a:p>
                  </a:txBody>
                  <a:tcPr/>
                </a:tc>
                <a:tc>
                  <a:txBody>
                    <a:bodyPr/>
                    <a:lstStyle/>
                    <a:p>
                      <a:r>
                        <a:rPr lang="en-CA" dirty="0" smtClean="0"/>
                        <a:t>17</a:t>
                      </a:r>
                      <a:endParaRPr lang="en-CA" dirty="0"/>
                    </a:p>
                  </a:txBody>
                  <a:tcPr/>
                </a:tc>
              </a:tr>
            </a:tbl>
          </a:graphicData>
        </a:graphic>
      </p:graphicFrame>
    </p:spTree>
    <p:extLst>
      <p:ext uri="{BB962C8B-B14F-4D97-AF65-F5344CB8AC3E}">
        <p14:creationId xmlns:p14="http://schemas.microsoft.com/office/powerpoint/2010/main" xmlns="" val="357234910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930226"/>
          </a:xfrm>
        </p:spPr>
        <p:txBody>
          <a:bodyPr>
            <a:normAutofit fontScale="90000"/>
          </a:bodyPr>
          <a:lstStyle/>
          <a:p>
            <a:r>
              <a:rPr lang="en-CA" dirty="0" smtClean="0"/>
              <a:t>Miigwetch</a:t>
            </a:r>
            <a:br>
              <a:rPr lang="en-CA" dirty="0" smtClean="0"/>
            </a:br>
            <a:r>
              <a:rPr lang="en-CA" dirty="0" smtClean="0"/>
              <a:t>From the Staffs and Students of the </a:t>
            </a:r>
            <a:br>
              <a:rPr lang="en-CA" dirty="0" smtClean="0"/>
            </a:br>
            <a:r>
              <a:rPr lang="en-CA" dirty="0" smtClean="0"/>
              <a:t>Bimose Tribal Council FNSSP</a:t>
            </a:r>
            <a:br>
              <a:rPr lang="en-CA" dirty="0" smtClean="0"/>
            </a:br>
            <a:endParaRPr lang="en-CA" dirty="0"/>
          </a:p>
        </p:txBody>
      </p:sp>
      <p:pic>
        <p:nvPicPr>
          <p:cNvPr id="4" name="Content Placeholder 3" descr="FNSSP Logo.JPG"/>
          <p:cNvPicPr>
            <a:picLocks noGrp="1"/>
          </p:cNvPicPr>
          <p:nvPr>
            <p:ph idx="1"/>
          </p:nvPr>
        </p:nvPicPr>
        <p:blipFill>
          <a:blip r:embed="rId2" cstate="print"/>
          <a:stretch>
            <a:fillRect/>
          </a:stretch>
        </p:blipFill>
        <p:spPr>
          <a:xfrm>
            <a:off x="1691680" y="2132856"/>
            <a:ext cx="5688631" cy="4032447"/>
          </a:xfrm>
          <a:prstGeom prst="flowChartAlternateProcess">
            <a:avLst/>
          </a:prstGeom>
        </p:spPr>
      </p:pic>
    </p:spTree>
    <p:extLst>
      <p:ext uri="{BB962C8B-B14F-4D97-AF65-F5344CB8AC3E}">
        <p14:creationId xmlns:p14="http://schemas.microsoft.com/office/powerpoint/2010/main" xmlns="" val="241742656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Organization and </a:t>
            </a:r>
            <a:r>
              <a:rPr lang="en-CA" dirty="0" err="1" smtClean="0"/>
              <a:t>Goverance</a:t>
            </a:r>
            <a:endParaRPr lang="en-CA" dirty="0"/>
          </a:p>
        </p:txBody>
      </p:sp>
      <p:sp>
        <p:nvSpPr>
          <p:cNvPr id="3" name="Content Placeholder 2"/>
          <p:cNvSpPr>
            <a:spLocks noGrp="1"/>
          </p:cNvSpPr>
          <p:nvPr>
            <p:ph idx="1"/>
          </p:nvPr>
        </p:nvSpPr>
        <p:spPr/>
        <p:txBody>
          <a:bodyPr/>
          <a:lstStyle/>
          <a:p>
            <a:r>
              <a:rPr lang="en-CA" dirty="0" smtClean="0"/>
              <a:t>Our schools are all within a 1.5 hour drive from our central office in Kenora</a:t>
            </a:r>
          </a:p>
          <a:p>
            <a:r>
              <a:rPr lang="en-CA" dirty="0" smtClean="0"/>
              <a:t>Most of our professional development sessions are in Kenora</a:t>
            </a:r>
          </a:p>
          <a:p>
            <a:r>
              <a:rPr lang="en-CA" dirty="0" smtClean="0"/>
              <a:t>Currently Bimose Tribal Council has 9 member communities with </a:t>
            </a:r>
            <a:r>
              <a:rPr lang="en-CA" smtClean="0"/>
              <a:t>5 schools</a:t>
            </a:r>
          </a:p>
          <a:p>
            <a:endParaRPr lang="en-CA" dirty="0" smtClean="0"/>
          </a:p>
          <a:p>
            <a:endParaRPr lang="en-CA" dirty="0"/>
          </a:p>
        </p:txBody>
      </p:sp>
    </p:spTree>
    <p:extLst>
      <p:ext uri="{BB962C8B-B14F-4D97-AF65-F5344CB8AC3E}">
        <p14:creationId xmlns:p14="http://schemas.microsoft.com/office/powerpoint/2010/main" xmlns="" val="161374116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Organization and Governance</a:t>
            </a:r>
            <a:endParaRPr lang="en-CA" dirty="0"/>
          </a:p>
        </p:txBody>
      </p:sp>
      <p:sp>
        <p:nvSpPr>
          <p:cNvPr id="3" name="Content Placeholder 2"/>
          <p:cNvSpPr>
            <a:spLocks noGrp="1"/>
          </p:cNvSpPr>
          <p:nvPr>
            <p:ph idx="1"/>
          </p:nvPr>
        </p:nvSpPr>
        <p:spPr/>
        <p:txBody>
          <a:bodyPr>
            <a:normAutofit lnSpcReduction="10000"/>
          </a:bodyPr>
          <a:lstStyle/>
          <a:p>
            <a:pPr marL="137160" indent="0">
              <a:buNone/>
            </a:pPr>
            <a:r>
              <a:rPr lang="en-CA" dirty="0" smtClean="0"/>
              <a:t>Advisory Committee </a:t>
            </a:r>
          </a:p>
          <a:p>
            <a:r>
              <a:rPr lang="en-CA" dirty="0" smtClean="0"/>
              <a:t>Our Advisory Committee consists of one member for each community and one member from the Bimose Tribal Council Board of Directors</a:t>
            </a:r>
          </a:p>
          <a:p>
            <a:r>
              <a:rPr lang="en-CA" dirty="0" smtClean="0"/>
              <a:t>The Committee meets once a month.</a:t>
            </a:r>
          </a:p>
          <a:p>
            <a:r>
              <a:rPr lang="en-CA" dirty="0" smtClean="0"/>
              <a:t>There role includes:</a:t>
            </a:r>
          </a:p>
          <a:p>
            <a:pPr lvl="1"/>
            <a:r>
              <a:rPr lang="en-CA" dirty="0" smtClean="0"/>
              <a:t>Budget development and approval</a:t>
            </a:r>
          </a:p>
          <a:p>
            <a:pPr lvl="1"/>
            <a:r>
              <a:rPr lang="en-CA" dirty="0" smtClean="0"/>
              <a:t>Hiring of all staff</a:t>
            </a:r>
          </a:p>
          <a:p>
            <a:pPr lvl="1"/>
            <a:r>
              <a:rPr lang="en-CA" dirty="0" smtClean="0"/>
              <a:t>Approval of new programs/program changes</a:t>
            </a:r>
          </a:p>
          <a:p>
            <a:pPr lvl="1"/>
            <a:r>
              <a:rPr lang="en-CA" dirty="0" smtClean="0"/>
              <a:t>Review all new proposals </a:t>
            </a:r>
            <a:endParaRPr lang="en-CA" dirty="0"/>
          </a:p>
        </p:txBody>
      </p:sp>
    </p:spTree>
    <p:extLst>
      <p:ext uri="{BB962C8B-B14F-4D97-AF65-F5344CB8AC3E}">
        <p14:creationId xmlns:p14="http://schemas.microsoft.com/office/powerpoint/2010/main" xmlns="" val="259190978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Organization and Governance</a:t>
            </a:r>
            <a:endParaRPr lang="en-CA" dirty="0"/>
          </a:p>
        </p:txBody>
      </p:sp>
      <p:sp>
        <p:nvSpPr>
          <p:cNvPr id="3" name="Content Placeholder 2"/>
          <p:cNvSpPr>
            <a:spLocks noGrp="1"/>
          </p:cNvSpPr>
          <p:nvPr>
            <p:ph idx="1"/>
          </p:nvPr>
        </p:nvSpPr>
        <p:spPr/>
        <p:txBody>
          <a:bodyPr/>
          <a:lstStyle/>
          <a:p>
            <a:pPr marL="137160" indent="0">
              <a:buNone/>
            </a:pPr>
            <a:r>
              <a:rPr lang="en-CA" dirty="0" smtClean="0"/>
              <a:t>Advisory Committee</a:t>
            </a:r>
          </a:p>
          <a:p>
            <a:r>
              <a:rPr lang="en-CA" dirty="0" smtClean="0"/>
              <a:t>The committee has completed a Draft Terms of Reference to ensure consistency and define and authority of the group</a:t>
            </a:r>
          </a:p>
          <a:p>
            <a:r>
              <a:rPr lang="en-CA" dirty="0" smtClean="0"/>
              <a:t>The committee also has a Chair and Vice Chair, with plans to establish various working committee (i.e. finance and Human Resource)</a:t>
            </a:r>
          </a:p>
          <a:p>
            <a:r>
              <a:rPr lang="en-CA" dirty="0" smtClean="0"/>
              <a:t>The Draft Terms of Reference also outlined the ways the committee could move into more aggregate of services (i.e. New Paths proposals)</a:t>
            </a:r>
            <a:endParaRPr lang="en-CA" dirty="0"/>
          </a:p>
        </p:txBody>
      </p:sp>
    </p:spTree>
    <p:extLst>
      <p:ext uri="{BB962C8B-B14F-4D97-AF65-F5344CB8AC3E}">
        <p14:creationId xmlns:p14="http://schemas.microsoft.com/office/powerpoint/2010/main" xmlns="" val="220926334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Organization and Governance</a:t>
            </a:r>
            <a:endParaRPr lang="en-CA" dirty="0"/>
          </a:p>
        </p:txBody>
      </p:sp>
      <p:sp>
        <p:nvSpPr>
          <p:cNvPr id="3" name="Content Placeholder 2"/>
          <p:cNvSpPr>
            <a:spLocks noGrp="1"/>
          </p:cNvSpPr>
          <p:nvPr>
            <p:ph idx="1"/>
          </p:nvPr>
        </p:nvSpPr>
        <p:spPr/>
        <p:txBody>
          <a:bodyPr>
            <a:normAutofit lnSpcReduction="10000"/>
          </a:bodyPr>
          <a:lstStyle/>
          <a:p>
            <a:pPr marL="137160" indent="0">
              <a:buNone/>
            </a:pPr>
            <a:r>
              <a:rPr lang="en-CA" dirty="0" smtClean="0"/>
              <a:t>Development of an RMO</a:t>
            </a:r>
          </a:p>
          <a:p>
            <a:r>
              <a:rPr lang="en-CA" dirty="0" smtClean="0"/>
              <a:t>Our advisory committee and tribal council is looking into the possibility of creating a RMO or Education aggregate</a:t>
            </a:r>
          </a:p>
          <a:p>
            <a:r>
              <a:rPr lang="en-CA" dirty="0" smtClean="0"/>
              <a:t>The advisory committee agrees that shared 2</a:t>
            </a:r>
            <a:r>
              <a:rPr lang="en-CA" baseline="30000" dirty="0" smtClean="0"/>
              <a:t>nd</a:t>
            </a:r>
            <a:r>
              <a:rPr lang="en-CA" dirty="0" smtClean="0"/>
              <a:t> level services would be of great benefit to their schools but do not wish to see direct administration of the schools  </a:t>
            </a:r>
          </a:p>
          <a:p>
            <a:r>
              <a:rPr lang="en-CA" dirty="0" smtClean="0"/>
              <a:t>Focusing in developing and implementing 2</a:t>
            </a:r>
            <a:r>
              <a:rPr lang="en-CA" baseline="30000" dirty="0" smtClean="0"/>
              <a:t>nd</a:t>
            </a:r>
            <a:r>
              <a:rPr lang="en-CA" dirty="0" smtClean="0"/>
              <a:t> level shared services and enhancing partnerships is key</a:t>
            </a:r>
            <a:endParaRPr lang="en-CA" dirty="0"/>
          </a:p>
        </p:txBody>
      </p:sp>
    </p:spTree>
    <p:extLst>
      <p:ext uri="{BB962C8B-B14F-4D97-AF65-F5344CB8AC3E}">
        <p14:creationId xmlns:p14="http://schemas.microsoft.com/office/powerpoint/2010/main" xmlns="" val="33487690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420</TotalTime>
  <Words>1976</Words>
  <Application>Microsoft Office PowerPoint</Application>
  <PresentationFormat>On-screen Show (4:3)</PresentationFormat>
  <Paragraphs>276</Paragraphs>
  <Slides>50</Slides>
  <Notes>0</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Apex</vt:lpstr>
      <vt:lpstr>Bimose Tribal Council First Nation student success program</vt:lpstr>
      <vt:lpstr>Our Staff</vt:lpstr>
      <vt:lpstr>Timelines</vt:lpstr>
      <vt:lpstr>Timeline</vt:lpstr>
      <vt:lpstr>Organization and Governance</vt:lpstr>
      <vt:lpstr>Organization and Goverance</vt:lpstr>
      <vt:lpstr>Organization and Governance</vt:lpstr>
      <vt:lpstr>Organization and Governance</vt:lpstr>
      <vt:lpstr>Organization and Governance</vt:lpstr>
      <vt:lpstr>Policy</vt:lpstr>
      <vt:lpstr>Policy</vt:lpstr>
      <vt:lpstr>Policy</vt:lpstr>
      <vt:lpstr>Policy</vt:lpstr>
      <vt:lpstr>Policy</vt:lpstr>
      <vt:lpstr>Policy</vt:lpstr>
      <vt:lpstr>Policy</vt:lpstr>
      <vt:lpstr>Policy</vt:lpstr>
      <vt:lpstr>Policy</vt:lpstr>
      <vt:lpstr>Policy</vt:lpstr>
      <vt:lpstr>Policy</vt:lpstr>
      <vt:lpstr>Policy</vt:lpstr>
      <vt:lpstr>Policy</vt:lpstr>
      <vt:lpstr>Policy</vt:lpstr>
      <vt:lpstr>Policy</vt:lpstr>
      <vt:lpstr>Program</vt:lpstr>
      <vt:lpstr>Program</vt:lpstr>
      <vt:lpstr>Program</vt:lpstr>
      <vt:lpstr>Program</vt:lpstr>
      <vt:lpstr>Program</vt:lpstr>
      <vt:lpstr>Program</vt:lpstr>
      <vt:lpstr>Program</vt:lpstr>
      <vt:lpstr>Program</vt:lpstr>
      <vt:lpstr>Program</vt:lpstr>
      <vt:lpstr>Program</vt:lpstr>
      <vt:lpstr>Program</vt:lpstr>
      <vt:lpstr>Program</vt:lpstr>
      <vt:lpstr>Program</vt:lpstr>
      <vt:lpstr>Program</vt:lpstr>
      <vt:lpstr>Program</vt:lpstr>
      <vt:lpstr>Program</vt:lpstr>
      <vt:lpstr>Program</vt:lpstr>
      <vt:lpstr>Program</vt:lpstr>
      <vt:lpstr>Partnerships</vt:lpstr>
      <vt:lpstr>Partnerships</vt:lpstr>
      <vt:lpstr>Partnerships</vt:lpstr>
      <vt:lpstr>Partnerships</vt:lpstr>
      <vt:lpstr>Partnerships</vt:lpstr>
      <vt:lpstr>Partnerships</vt:lpstr>
      <vt:lpstr>What Makes the Bimose Tribal Council FNSSP Great</vt:lpstr>
      <vt:lpstr>Miigwetch From the Staffs and Students of the  Bimose Tribal Council FNSSP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Bimose Tribal Council</dc:title>
  <dc:creator>Andy Graham</dc:creator>
  <cp:lastModifiedBy>Owner</cp:lastModifiedBy>
  <cp:revision>50</cp:revision>
  <dcterms:created xsi:type="dcterms:W3CDTF">2011-03-26T13:39:52Z</dcterms:created>
  <dcterms:modified xsi:type="dcterms:W3CDTF">2011-03-31T13:14:12Z</dcterms:modified>
</cp:coreProperties>
</file>