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71" r:id="rId5"/>
    <p:sldId id="259" r:id="rId6"/>
    <p:sldId id="278" r:id="rId7"/>
    <p:sldId id="272" r:id="rId8"/>
    <p:sldId id="277" r:id="rId9"/>
    <p:sldId id="260" r:id="rId10"/>
    <p:sldId id="261" r:id="rId11"/>
    <p:sldId id="263" r:id="rId12"/>
    <p:sldId id="264" r:id="rId13"/>
    <p:sldId id="265" r:id="rId14"/>
    <p:sldId id="262" r:id="rId15"/>
    <p:sldId id="266" r:id="rId16"/>
    <p:sldId id="267" r:id="rId17"/>
    <p:sldId id="268" r:id="rId18"/>
    <p:sldId id="269" r:id="rId19"/>
    <p:sldId id="279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3458" autoAdjust="0"/>
  </p:normalViewPr>
  <p:slideViewPr>
    <p:cSldViewPr>
      <p:cViewPr varScale="1">
        <p:scale>
          <a:sx n="32" d="100"/>
          <a:sy n="32" d="100"/>
        </p:scale>
        <p:origin x="-93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CFA02E1-D701-4950-A2D5-F7619941F591}" type="datetimeFigureOut">
              <a:rPr lang="en-US"/>
              <a:pPr>
                <a:defRPr/>
              </a:pPr>
              <a:t>11/8/2010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C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C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67E53E9-0AA4-47A0-AAB4-538322643BA8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673A8C-A7FD-45FF-AE54-E8B14BE4A66C}" type="slidenum">
              <a:rPr lang="en-C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CA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31FD5-14DA-4988-8291-2B2BBEAFAD5E}" type="datetimeFigureOut">
              <a:rPr lang="en-US"/>
              <a:pPr>
                <a:defRPr/>
              </a:pPr>
              <a:t>11/8/2010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426A2-9D24-4FFB-A987-C5FF1350D624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34C9A-6F6E-49B8-BEF0-D961849EE958}" type="datetimeFigureOut">
              <a:rPr lang="en-US"/>
              <a:pPr>
                <a:defRPr/>
              </a:pPr>
              <a:t>11/8/2010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F0F41-6269-40E0-98B4-F8CF70E5D678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CFB26-5832-49D1-A1B2-01223BF3F5AE}" type="datetimeFigureOut">
              <a:rPr lang="en-US"/>
              <a:pPr>
                <a:defRPr/>
              </a:pPr>
              <a:t>11/8/2010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8B9D0-7442-4C8E-9944-F54E646C5EC0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C9076-AAA4-4F91-9A47-22E6115B4649}" type="datetimeFigureOut">
              <a:rPr lang="en-US"/>
              <a:pPr>
                <a:defRPr/>
              </a:pPr>
              <a:t>11/8/2010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26610-CA75-441E-A0CC-0145FB30D270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EA139-78FF-4BE0-8B24-78DDB1A025E5}" type="datetimeFigureOut">
              <a:rPr lang="en-US"/>
              <a:pPr>
                <a:defRPr/>
              </a:pPr>
              <a:t>11/8/2010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CA4C8-50A6-449F-891A-345DA40ECD86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456C0-6B5D-4D1D-A05D-C9CBE4A6C8D5}" type="datetimeFigureOut">
              <a:rPr lang="en-US"/>
              <a:pPr>
                <a:defRPr/>
              </a:pPr>
              <a:t>11/8/2010</a:t>
            </a:fld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E75C2-BF12-46BB-85E5-4CD7CEB42FCE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A43D2-09AD-45F1-B737-82F76B4F5589}" type="datetimeFigureOut">
              <a:rPr lang="en-US"/>
              <a:pPr>
                <a:defRPr/>
              </a:pPr>
              <a:t>11/8/2010</a:t>
            </a:fld>
            <a:endParaRPr lang="en-C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BF4B5-3CAB-4F7C-8747-577A20C8A70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E5FE7-6331-43BD-AFEB-AE4237C457F5}" type="datetimeFigureOut">
              <a:rPr lang="en-US"/>
              <a:pPr>
                <a:defRPr/>
              </a:pPr>
              <a:t>11/8/2010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84E4F-A131-4979-9B3A-0D010221B7A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291DB-72EE-4776-886B-F4527DDADBE8}" type="datetimeFigureOut">
              <a:rPr lang="en-US"/>
              <a:pPr>
                <a:defRPr/>
              </a:pPr>
              <a:t>11/8/2010</a:t>
            </a:fld>
            <a:endParaRPr lang="en-C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91BE4-62BE-4D99-B304-21A95A076E07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18908-C2D3-484B-B794-968A9B6776CB}" type="datetimeFigureOut">
              <a:rPr lang="en-US"/>
              <a:pPr>
                <a:defRPr/>
              </a:pPr>
              <a:t>11/8/2010</a:t>
            </a:fld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8E0BC-E433-4F04-87EC-913CCB86CA71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81079-0A1F-4B47-83C6-02312A5717B2}" type="datetimeFigureOut">
              <a:rPr lang="en-US"/>
              <a:pPr>
                <a:defRPr/>
              </a:pPr>
              <a:t>11/8/2010</a:t>
            </a:fld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B0627-D907-428F-BF26-C8108DB0D96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CA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182B2A-578E-4F6A-9BA2-DC33BF9521F3}" type="datetimeFigureOut">
              <a:rPr lang="en-US"/>
              <a:pPr>
                <a:defRPr/>
              </a:pPr>
              <a:t>11/8/2010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08BD20-6719-4883-BB7A-5BA039F51A0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northfieldhouse.leicester.sch.uk/images/curriculum/numeracy.gi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uwsp.edu/psych/stat/7/i42.gi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a/imgres?imgurl=http://www.instructorweb.com/images/math/geometry.gif&amp;imgrefurl=http://www.instructorweb.com/math.asp&amp;usg=__1T5DaPufN_pFlhioFt-wz8GL5V4=&amp;h=92&amp;w=130&amp;sz=4&amp;hl=en&amp;start=28&amp;zoom=1&amp;um=1&amp;itbs=1&amp;tbnid=RzjCb3KozJ46YM:&amp;tbnh=64&amp;tbnw=91&amp;prev=/images?q=math+measurement+figures&amp;start=20&amp;um=1&amp;hl=en&amp;sa=N&amp;ndsp=20&amp;tbs=isch:1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a/imgres?imgurl=http://failedmessiah.typepad.com/failed_messiahcom/images/fish_cartoon.jpg&amp;imgrefurl=http://failedmessiah.typepad.com/failed_messiahcom/2005/08/the_next_ban_po.html&amp;usg=__iVFxEdXe6lCPu6D0B7EoaBJrn4I=&amp;h=304&amp;w=300&amp;sz=12&amp;hl=en&amp;start=2&amp;zoom=1&amp;um=1&amp;itbs=1&amp;tbnid=nf7uwygWoNf6_M:&amp;tbnh=116&amp;tbnw=114&amp;prev=/images?q=fish+cartoon&amp;um=1&amp;hl=en&amp;tbs=isch: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714375" y="1285875"/>
            <a:ext cx="7772400" cy="1470025"/>
          </a:xfrm>
        </p:spPr>
        <p:txBody>
          <a:bodyPr/>
          <a:lstStyle/>
          <a:p>
            <a:pPr eaLnBrk="1" hangingPunct="1"/>
            <a:r>
              <a:rPr lang="en-CA" sz="7200" smtClean="0"/>
              <a:t>Numeracy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285875" y="2571750"/>
            <a:ext cx="6400800" cy="1752600"/>
          </a:xfrm>
        </p:spPr>
        <p:txBody>
          <a:bodyPr/>
          <a:lstStyle/>
          <a:p>
            <a:pPr eaLnBrk="1" hangingPunct="1"/>
            <a:r>
              <a:rPr lang="en-CA" sz="4000" smtClean="0">
                <a:solidFill>
                  <a:schemeClr val="tx1"/>
                </a:solidFill>
              </a:rPr>
              <a:t>At PFFNHS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3125" y="3786188"/>
            <a:ext cx="485775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CA" sz="2800" dirty="0">
                <a:latin typeface="+mj-lt"/>
              </a:rPr>
              <a:t>PLC</a:t>
            </a:r>
          </a:p>
          <a:p>
            <a:pPr algn="ctr">
              <a:defRPr/>
            </a:pPr>
            <a:r>
              <a:rPr lang="en-CA" sz="2800" dirty="0">
                <a:latin typeface="+mj-lt"/>
              </a:rPr>
              <a:t>November 4,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Content Placeholder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45545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CA" smtClean="0"/>
              <a:t>Determine how many molecules of the toxin are in one...</a:t>
            </a:r>
          </a:p>
          <a:p>
            <a:pPr marL="971550" lvl="1" indent="-514350" eaLnBrk="1" hangingPunct="1">
              <a:buFont typeface="Calibri" pitchFamily="34" charset="0"/>
              <a:buAutoNum type="alphaLcParenR"/>
            </a:pPr>
            <a:r>
              <a:rPr lang="en-CA" smtClean="0"/>
              <a:t>Plant? </a:t>
            </a:r>
          </a:p>
          <a:p>
            <a:pPr marL="971550" lvl="1" indent="-514350" eaLnBrk="1" hangingPunct="1">
              <a:buFont typeface="Calibri" pitchFamily="34" charset="0"/>
              <a:buAutoNum type="alphaLcParenR"/>
            </a:pPr>
            <a:r>
              <a:rPr lang="en-CA" smtClean="0"/>
              <a:t>Insect? </a:t>
            </a:r>
          </a:p>
          <a:p>
            <a:pPr marL="971550" lvl="1" indent="-514350" eaLnBrk="1" hangingPunct="1">
              <a:buFont typeface="Calibri" pitchFamily="34" charset="0"/>
              <a:buAutoNum type="alphaLcParenR"/>
            </a:pPr>
            <a:r>
              <a:rPr lang="en-CA" smtClean="0"/>
              <a:t>Small Fish?</a:t>
            </a:r>
          </a:p>
          <a:p>
            <a:pPr marL="971550" lvl="1" indent="-514350" eaLnBrk="1" hangingPunct="1">
              <a:buFont typeface="Calibri" pitchFamily="34" charset="0"/>
              <a:buAutoNum type="alphaLcParenR"/>
            </a:pPr>
            <a:r>
              <a:rPr lang="en-CA" smtClean="0"/>
              <a:t>Large fish?</a:t>
            </a:r>
          </a:p>
          <a:p>
            <a:pPr marL="971550" lvl="1" indent="-514350" eaLnBrk="1" hangingPunct="1">
              <a:buFont typeface="Calibri" pitchFamily="34" charset="0"/>
              <a:buAutoNum type="alphaLcParenR"/>
            </a:pPr>
            <a:r>
              <a:rPr lang="en-CA" smtClean="0"/>
              <a:t>Human? </a:t>
            </a:r>
          </a:p>
          <a:p>
            <a:pPr eaLnBrk="1" hangingPunct="1"/>
            <a:endParaRPr lang="en-CA" smtClean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The Task…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" grpId="0" build="p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 smtClean="0"/>
              <a:t>How many drops of the toxin are in each plant? </a:t>
            </a:r>
            <a:endParaRPr lang="en-CA" dirty="0"/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043238" cy="4525963"/>
          </a:xfrm>
        </p:spPr>
        <p:txBody>
          <a:bodyPr/>
          <a:lstStyle/>
          <a:p>
            <a:pPr eaLnBrk="1" hangingPunct="1"/>
            <a:r>
              <a:rPr lang="en-CA" smtClean="0"/>
              <a:t>Students were able to tell me that each plant had one drop of the toxin </a:t>
            </a:r>
          </a:p>
        </p:txBody>
      </p:sp>
      <p:sp>
        <p:nvSpPr>
          <p:cNvPr id="4" name="plant"/>
          <p:cNvSpPr>
            <a:spLocks noEditPoints="1" noChangeArrowheads="1"/>
          </p:cNvSpPr>
          <p:nvPr/>
        </p:nvSpPr>
        <p:spPr bwMode="auto">
          <a:xfrm>
            <a:off x="928688" y="4286250"/>
            <a:ext cx="2071687" cy="200025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86314" y="1714488"/>
            <a:ext cx="3571868" cy="3785652"/>
          </a:xfrm>
          <a:prstGeom prst="rect">
            <a:avLst/>
          </a:prstGeom>
          <a:solidFill>
            <a:schemeClr val="bg2"/>
          </a:solidFill>
          <a:ln w="38100" cmpd="sng">
            <a:solidFill>
              <a:schemeClr val="tx1"/>
            </a:solidFill>
          </a:ln>
          <a:effectLst/>
          <a:scene3d>
            <a:camera prst="orthographicFront"/>
            <a:lightRig rig="threePt" dir="t"/>
          </a:scene3d>
          <a:sp3d>
            <a:bevelB w="165100" prst="coolSlant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CA" sz="2000" dirty="0">
                <a:latin typeface="Comic Sans MS" pitchFamily="66" charset="0"/>
              </a:rPr>
              <a:t>The situation: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Each plant in the ecosystem absorbed 1 drop of the toxin.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Insects each ate 25 plants.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Small fish each ate 10 insects.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Large fish ate 5 small fish.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You eat one fish a day for three days.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674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 smtClean="0"/>
              <a:t>How  many drops of the toxin were in each insect? </a:t>
            </a:r>
            <a:endParaRPr lang="en-CA" dirty="0"/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329113" cy="4525963"/>
          </a:xfrm>
        </p:spPr>
        <p:txBody>
          <a:bodyPr/>
          <a:lstStyle/>
          <a:p>
            <a:pPr eaLnBrk="1" hangingPunct="1"/>
            <a:r>
              <a:rPr lang="en-CA" sz="2400" smtClean="0"/>
              <a:t>Each insect ate 25 plants. </a:t>
            </a:r>
          </a:p>
          <a:p>
            <a:pPr eaLnBrk="1" hangingPunct="1"/>
            <a:r>
              <a:rPr lang="en-CA" sz="2400" smtClean="0"/>
              <a:t>Each plant has one drop of the toxin in it</a:t>
            </a:r>
          </a:p>
          <a:p>
            <a:pPr eaLnBrk="1" hangingPunct="1"/>
            <a:r>
              <a:rPr lang="en-CA" sz="2400" smtClean="0"/>
              <a:t>Students were able to tell me that each insect would eat 25 drops of the toxin </a:t>
            </a:r>
          </a:p>
        </p:txBody>
      </p:sp>
      <p:sp>
        <p:nvSpPr>
          <p:cNvPr id="2050" name="plant"/>
          <p:cNvSpPr>
            <a:spLocks noEditPoints="1" noChangeArrowheads="1"/>
          </p:cNvSpPr>
          <p:nvPr/>
        </p:nvSpPr>
        <p:spPr bwMode="auto">
          <a:xfrm rot="5400000">
            <a:off x="738188" y="4691063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6" name="plant"/>
          <p:cNvSpPr>
            <a:spLocks noEditPoints="1" noChangeArrowheads="1"/>
          </p:cNvSpPr>
          <p:nvPr/>
        </p:nvSpPr>
        <p:spPr bwMode="auto">
          <a:xfrm>
            <a:off x="714375" y="6286500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7" name="plant"/>
          <p:cNvSpPr>
            <a:spLocks noEditPoints="1" noChangeArrowheads="1"/>
          </p:cNvSpPr>
          <p:nvPr/>
        </p:nvSpPr>
        <p:spPr bwMode="auto">
          <a:xfrm>
            <a:off x="642938" y="5786438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8" name="plant"/>
          <p:cNvSpPr>
            <a:spLocks noEditPoints="1" noChangeArrowheads="1"/>
          </p:cNvSpPr>
          <p:nvPr/>
        </p:nvSpPr>
        <p:spPr bwMode="auto">
          <a:xfrm>
            <a:off x="1571625" y="5286375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9" name="plant"/>
          <p:cNvSpPr>
            <a:spLocks noEditPoints="1" noChangeArrowheads="1"/>
          </p:cNvSpPr>
          <p:nvPr/>
        </p:nvSpPr>
        <p:spPr bwMode="auto">
          <a:xfrm>
            <a:off x="1428750" y="4214813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10" name="plant"/>
          <p:cNvSpPr>
            <a:spLocks noEditPoints="1" noChangeArrowheads="1"/>
          </p:cNvSpPr>
          <p:nvPr/>
        </p:nvSpPr>
        <p:spPr bwMode="auto">
          <a:xfrm>
            <a:off x="1428750" y="5786438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11" name="plant"/>
          <p:cNvSpPr>
            <a:spLocks noEditPoints="1" noChangeArrowheads="1"/>
          </p:cNvSpPr>
          <p:nvPr/>
        </p:nvSpPr>
        <p:spPr bwMode="auto">
          <a:xfrm>
            <a:off x="1500188" y="6286500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12" name="plant"/>
          <p:cNvSpPr>
            <a:spLocks noEditPoints="1" noChangeArrowheads="1"/>
          </p:cNvSpPr>
          <p:nvPr/>
        </p:nvSpPr>
        <p:spPr bwMode="auto">
          <a:xfrm>
            <a:off x="2071688" y="4214813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13" name="plant"/>
          <p:cNvSpPr>
            <a:spLocks noEditPoints="1" noChangeArrowheads="1"/>
          </p:cNvSpPr>
          <p:nvPr/>
        </p:nvSpPr>
        <p:spPr bwMode="auto">
          <a:xfrm>
            <a:off x="714375" y="4214813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14" name="plant"/>
          <p:cNvSpPr>
            <a:spLocks noEditPoints="1" noChangeArrowheads="1"/>
          </p:cNvSpPr>
          <p:nvPr/>
        </p:nvSpPr>
        <p:spPr bwMode="auto">
          <a:xfrm>
            <a:off x="642938" y="5214938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15" name="plant"/>
          <p:cNvSpPr>
            <a:spLocks noEditPoints="1" noChangeArrowheads="1"/>
          </p:cNvSpPr>
          <p:nvPr/>
        </p:nvSpPr>
        <p:spPr bwMode="auto">
          <a:xfrm>
            <a:off x="1428750" y="4786313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16" name="plant"/>
          <p:cNvSpPr>
            <a:spLocks noEditPoints="1" noChangeArrowheads="1"/>
          </p:cNvSpPr>
          <p:nvPr/>
        </p:nvSpPr>
        <p:spPr bwMode="auto">
          <a:xfrm>
            <a:off x="2143125" y="4857750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17" name="plant"/>
          <p:cNvSpPr>
            <a:spLocks noEditPoints="1" noChangeArrowheads="1"/>
          </p:cNvSpPr>
          <p:nvPr/>
        </p:nvSpPr>
        <p:spPr bwMode="auto">
          <a:xfrm>
            <a:off x="2286000" y="5286375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18" name="plant"/>
          <p:cNvSpPr>
            <a:spLocks noEditPoints="1" noChangeArrowheads="1"/>
          </p:cNvSpPr>
          <p:nvPr/>
        </p:nvSpPr>
        <p:spPr bwMode="auto">
          <a:xfrm>
            <a:off x="2214563" y="6215063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19" name="plant"/>
          <p:cNvSpPr>
            <a:spLocks noEditPoints="1" noChangeArrowheads="1"/>
          </p:cNvSpPr>
          <p:nvPr/>
        </p:nvSpPr>
        <p:spPr bwMode="auto">
          <a:xfrm>
            <a:off x="2214563" y="5786438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20" name="plant"/>
          <p:cNvSpPr>
            <a:spLocks noEditPoints="1" noChangeArrowheads="1"/>
          </p:cNvSpPr>
          <p:nvPr/>
        </p:nvSpPr>
        <p:spPr bwMode="auto">
          <a:xfrm>
            <a:off x="2857500" y="4857750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21" name="plant"/>
          <p:cNvSpPr>
            <a:spLocks noEditPoints="1" noChangeArrowheads="1"/>
          </p:cNvSpPr>
          <p:nvPr/>
        </p:nvSpPr>
        <p:spPr bwMode="auto">
          <a:xfrm>
            <a:off x="2714625" y="4214813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22" name="plant"/>
          <p:cNvSpPr>
            <a:spLocks noEditPoints="1" noChangeArrowheads="1"/>
          </p:cNvSpPr>
          <p:nvPr/>
        </p:nvSpPr>
        <p:spPr bwMode="auto">
          <a:xfrm>
            <a:off x="2928938" y="5929313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23" name="plant"/>
          <p:cNvSpPr>
            <a:spLocks noEditPoints="1" noChangeArrowheads="1"/>
          </p:cNvSpPr>
          <p:nvPr/>
        </p:nvSpPr>
        <p:spPr bwMode="auto">
          <a:xfrm>
            <a:off x="2857500" y="5357813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24" name="plant"/>
          <p:cNvSpPr>
            <a:spLocks noEditPoints="1" noChangeArrowheads="1"/>
          </p:cNvSpPr>
          <p:nvPr/>
        </p:nvSpPr>
        <p:spPr bwMode="auto">
          <a:xfrm>
            <a:off x="3357563" y="4214813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25" name="plant"/>
          <p:cNvSpPr>
            <a:spLocks noEditPoints="1" noChangeArrowheads="1"/>
          </p:cNvSpPr>
          <p:nvPr/>
        </p:nvSpPr>
        <p:spPr bwMode="auto">
          <a:xfrm>
            <a:off x="2928938" y="6286500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26" name="plant"/>
          <p:cNvSpPr>
            <a:spLocks noEditPoints="1" noChangeArrowheads="1"/>
          </p:cNvSpPr>
          <p:nvPr/>
        </p:nvSpPr>
        <p:spPr bwMode="auto">
          <a:xfrm>
            <a:off x="3429000" y="4929188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27" name="plant"/>
          <p:cNvSpPr>
            <a:spLocks noEditPoints="1" noChangeArrowheads="1"/>
          </p:cNvSpPr>
          <p:nvPr/>
        </p:nvSpPr>
        <p:spPr bwMode="auto">
          <a:xfrm>
            <a:off x="3357563" y="5429250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28" name="plant"/>
          <p:cNvSpPr>
            <a:spLocks noEditPoints="1" noChangeArrowheads="1"/>
          </p:cNvSpPr>
          <p:nvPr/>
        </p:nvSpPr>
        <p:spPr bwMode="auto">
          <a:xfrm>
            <a:off x="3571875" y="5857875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29" name="plant"/>
          <p:cNvSpPr>
            <a:spLocks noEditPoints="1" noChangeArrowheads="1"/>
          </p:cNvSpPr>
          <p:nvPr/>
        </p:nvSpPr>
        <p:spPr bwMode="auto">
          <a:xfrm>
            <a:off x="3571875" y="6215063"/>
            <a:ext cx="428625" cy="3333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>
              <a:latin typeface="+mn-lt"/>
              <a:cs typeface="+mn-cs"/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4071938" y="5214938"/>
            <a:ext cx="785812" cy="428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/>
          </a:p>
        </p:txBody>
      </p:sp>
      <p:sp>
        <p:nvSpPr>
          <p:cNvPr id="32" name="Rectangle 31"/>
          <p:cNvSpPr/>
          <p:nvPr/>
        </p:nvSpPr>
        <p:spPr>
          <a:xfrm>
            <a:off x="5715008" y="1571612"/>
            <a:ext cx="3000364" cy="3046988"/>
          </a:xfrm>
          <a:prstGeom prst="rect">
            <a:avLst/>
          </a:prstGeom>
          <a:solidFill>
            <a:schemeClr val="bg2"/>
          </a:solidFill>
          <a:ln w="38100" cmpd="sng">
            <a:solidFill>
              <a:schemeClr val="tx1"/>
            </a:solidFill>
          </a:ln>
          <a:effectLst/>
          <a:scene3d>
            <a:camera prst="orthographicFront"/>
            <a:lightRig rig="threePt" dir="t"/>
          </a:scene3d>
          <a:sp3d>
            <a:bevelB w="165100" prst="coolSlant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CA" sz="1600" dirty="0">
                <a:latin typeface="Comic Sans MS" pitchFamily="66" charset="0"/>
              </a:rPr>
              <a:t>The situation: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1600" dirty="0">
                <a:latin typeface="Comic Sans MS" pitchFamily="66" charset="0"/>
              </a:rPr>
              <a:t>Each plant in the ecosystem absorbed 1 drop of the toxin.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1600" dirty="0">
                <a:latin typeface="Comic Sans MS" pitchFamily="66" charset="0"/>
              </a:rPr>
              <a:t>Insects each ate 25 plants.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1600" dirty="0">
                <a:latin typeface="Comic Sans MS" pitchFamily="66" charset="0"/>
              </a:rPr>
              <a:t>Small fish each ate 10 insects.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1600" dirty="0">
                <a:latin typeface="Comic Sans MS" pitchFamily="66" charset="0"/>
              </a:rPr>
              <a:t>Large fish ate 5 small fish.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1600" dirty="0">
                <a:latin typeface="Comic Sans MS" pitchFamily="66" charset="0"/>
              </a:rPr>
              <a:t>You eat one fish a day for three days.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5157788"/>
            <a:ext cx="155575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50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 smtClean="0"/>
              <a:t>How many drops of the toxin were in the small Fish?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29175" cy="452596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dirty="0" smtClean="0"/>
              <a:t>A lot of students were stumped!  They could not tell me how many drops of the toxin were in the small fish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dirty="0" smtClean="0"/>
              <a:t>I drew a picture on the board to help them visualize the problem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dirty="0" smtClean="0"/>
              <a:t>I asked one student to share his reasoning: </a:t>
            </a:r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5214942" y="1714488"/>
            <a:ext cx="3571868" cy="3785652"/>
          </a:xfrm>
          <a:prstGeom prst="rect">
            <a:avLst/>
          </a:prstGeom>
          <a:solidFill>
            <a:schemeClr val="bg2"/>
          </a:solidFill>
          <a:ln w="38100" cmpd="sng">
            <a:solidFill>
              <a:schemeClr val="tx1"/>
            </a:solidFill>
          </a:ln>
          <a:effectLst/>
          <a:scene3d>
            <a:camera prst="orthographicFront"/>
            <a:lightRig rig="threePt" dir="t"/>
          </a:scene3d>
          <a:sp3d>
            <a:bevelB w="165100" prst="coolSlant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CA" sz="2000" dirty="0">
                <a:latin typeface="Comic Sans MS" pitchFamily="66" charset="0"/>
              </a:rPr>
              <a:t>The situation: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Each plant in the ecosystem absorbed 1 drop of the toxin.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Insects each ate 25 plants.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Small fish each ate 10 insects.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Large fish ate 5 small fish.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You eat one fish a day for three days.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8825" y="1401763"/>
            <a:ext cx="155575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0" y="1428750"/>
            <a:ext cx="155733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50" y="1384300"/>
            <a:ext cx="155733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00288" y="1384300"/>
            <a:ext cx="15573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688" y="1428750"/>
            <a:ext cx="15573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3" y="3151188"/>
            <a:ext cx="15573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3125788"/>
            <a:ext cx="155733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5" y="3097213"/>
            <a:ext cx="155733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75" y="3071813"/>
            <a:ext cx="155733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25" y="3057525"/>
            <a:ext cx="155733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Freeform 47"/>
          <p:cNvSpPr/>
          <p:nvPr/>
        </p:nvSpPr>
        <p:spPr>
          <a:xfrm>
            <a:off x="623888" y="858838"/>
            <a:ext cx="3255962" cy="3892550"/>
          </a:xfrm>
          <a:custGeom>
            <a:avLst/>
            <a:gdLst>
              <a:gd name="connsiteX0" fmla="*/ 96981 w 3255818"/>
              <a:gd name="connsiteY0" fmla="*/ 706582 h 3893127"/>
              <a:gd name="connsiteX1" fmla="*/ 110836 w 3255818"/>
              <a:gd name="connsiteY1" fmla="*/ 401782 h 3893127"/>
              <a:gd name="connsiteX2" fmla="*/ 124690 w 3255818"/>
              <a:gd name="connsiteY2" fmla="*/ 360218 h 3893127"/>
              <a:gd name="connsiteX3" fmla="*/ 221672 w 3255818"/>
              <a:gd name="connsiteY3" fmla="*/ 277091 h 3893127"/>
              <a:gd name="connsiteX4" fmla="*/ 277090 w 3255818"/>
              <a:gd name="connsiteY4" fmla="*/ 235527 h 3893127"/>
              <a:gd name="connsiteX5" fmla="*/ 415636 w 3255818"/>
              <a:gd name="connsiteY5" fmla="*/ 166254 h 3893127"/>
              <a:gd name="connsiteX6" fmla="*/ 471054 w 3255818"/>
              <a:gd name="connsiteY6" fmla="*/ 138545 h 3893127"/>
              <a:gd name="connsiteX7" fmla="*/ 540327 w 3255818"/>
              <a:gd name="connsiteY7" fmla="*/ 110836 h 3893127"/>
              <a:gd name="connsiteX8" fmla="*/ 734290 w 3255818"/>
              <a:gd name="connsiteY8" fmla="*/ 27709 h 3893127"/>
              <a:gd name="connsiteX9" fmla="*/ 872836 w 3255818"/>
              <a:gd name="connsiteY9" fmla="*/ 0 h 3893127"/>
              <a:gd name="connsiteX10" fmla="*/ 1704109 w 3255818"/>
              <a:gd name="connsiteY10" fmla="*/ 13854 h 3893127"/>
              <a:gd name="connsiteX11" fmla="*/ 1787236 w 3255818"/>
              <a:gd name="connsiteY11" fmla="*/ 27709 h 3893127"/>
              <a:gd name="connsiteX12" fmla="*/ 2064327 w 3255818"/>
              <a:gd name="connsiteY12" fmla="*/ 55418 h 3893127"/>
              <a:gd name="connsiteX13" fmla="*/ 2452254 w 3255818"/>
              <a:gd name="connsiteY13" fmla="*/ 69273 h 3893127"/>
              <a:gd name="connsiteX14" fmla="*/ 2549236 w 3255818"/>
              <a:gd name="connsiteY14" fmla="*/ 83127 h 3893127"/>
              <a:gd name="connsiteX15" fmla="*/ 2687781 w 3255818"/>
              <a:gd name="connsiteY15" fmla="*/ 96982 h 3893127"/>
              <a:gd name="connsiteX16" fmla="*/ 2757054 w 3255818"/>
              <a:gd name="connsiteY16" fmla="*/ 110836 h 3893127"/>
              <a:gd name="connsiteX17" fmla="*/ 2867890 w 3255818"/>
              <a:gd name="connsiteY17" fmla="*/ 124691 h 3893127"/>
              <a:gd name="connsiteX18" fmla="*/ 3158836 w 3255818"/>
              <a:gd name="connsiteY18" fmla="*/ 152400 h 3893127"/>
              <a:gd name="connsiteX19" fmla="*/ 3186545 w 3255818"/>
              <a:gd name="connsiteY19" fmla="*/ 207818 h 3893127"/>
              <a:gd name="connsiteX20" fmla="*/ 3214254 w 3255818"/>
              <a:gd name="connsiteY20" fmla="*/ 249382 h 3893127"/>
              <a:gd name="connsiteX21" fmla="*/ 3241963 w 3255818"/>
              <a:gd name="connsiteY21" fmla="*/ 429491 h 3893127"/>
              <a:gd name="connsiteX22" fmla="*/ 3255818 w 3255818"/>
              <a:gd name="connsiteY22" fmla="*/ 484909 h 3893127"/>
              <a:gd name="connsiteX23" fmla="*/ 3241963 w 3255818"/>
              <a:gd name="connsiteY23" fmla="*/ 734291 h 3893127"/>
              <a:gd name="connsiteX24" fmla="*/ 3228109 w 3255818"/>
              <a:gd name="connsiteY24" fmla="*/ 789709 h 3893127"/>
              <a:gd name="connsiteX25" fmla="*/ 3214254 w 3255818"/>
              <a:gd name="connsiteY25" fmla="*/ 872836 h 3893127"/>
              <a:gd name="connsiteX26" fmla="*/ 3200400 w 3255818"/>
              <a:gd name="connsiteY26" fmla="*/ 3699163 h 3893127"/>
              <a:gd name="connsiteX27" fmla="*/ 3103418 w 3255818"/>
              <a:gd name="connsiteY27" fmla="*/ 3768436 h 3893127"/>
              <a:gd name="connsiteX28" fmla="*/ 3034145 w 3255818"/>
              <a:gd name="connsiteY28" fmla="*/ 3810000 h 3893127"/>
              <a:gd name="connsiteX29" fmla="*/ 2964872 w 3255818"/>
              <a:gd name="connsiteY29" fmla="*/ 3837709 h 3893127"/>
              <a:gd name="connsiteX30" fmla="*/ 2798618 w 3255818"/>
              <a:gd name="connsiteY30" fmla="*/ 3879273 h 3893127"/>
              <a:gd name="connsiteX31" fmla="*/ 2701636 w 3255818"/>
              <a:gd name="connsiteY31" fmla="*/ 3893127 h 3893127"/>
              <a:gd name="connsiteX32" fmla="*/ 1316181 w 3255818"/>
              <a:gd name="connsiteY32" fmla="*/ 3879273 h 3893127"/>
              <a:gd name="connsiteX33" fmla="*/ 1080654 w 3255818"/>
              <a:gd name="connsiteY33" fmla="*/ 3865418 h 3893127"/>
              <a:gd name="connsiteX34" fmla="*/ 775854 w 3255818"/>
              <a:gd name="connsiteY34" fmla="*/ 3823854 h 3893127"/>
              <a:gd name="connsiteX35" fmla="*/ 706581 w 3255818"/>
              <a:gd name="connsiteY35" fmla="*/ 3810000 h 3893127"/>
              <a:gd name="connsiteX36" fmla="*/ 609600 w 3255818"/>
              <a:gd name="connsiteY36" fmla="*/ 3796145 h 3893127"/>
              <a:gd name="connsiteX37" fmla="*/ 498763 w 3255818"/>
              <a:gd name="connsiteY37" fmla="*/ 3768436 h 3893127"/>
              <a:gd name="connsiteX38" fmla="*/ 415636 w 3255818"/>
              <a:gd name="connsiteY38" fmla="*/ 3740727 h 3893127"/>
              <a:gd name="connsiteX39" fmla="*/ 332509 w 3255818"/>
              <a:gd name="connsiteY39" fmla="*/ 3726873 h 3893127"/>
              <a:gd name="connsiteX40" fmla="*/ 249381 w 3255818"/>
              <a:gd name="connsiteY40" fmla="*/ 3699163 h 3893127"/>
              <a:gd name="connsiteX41" fmla="*/ 207818 w 3255818"/>
              <a:gd name="connsiteY41" fmla="*/ 3685309 h 3893127"/>
              <a:gd name="connsiteX42" fmla="*/ 124690 w 3255818"/>
              <a:gd name="connsiteY42" fmla="*/ 3671454 h 3893127"/>
              <a:gd name="connsiteX43" fmla="*/ 83127 w 3255818"/>
              <a:gd name="connsiteY43" fmla="*/ 3643745 h 3893127"/>
              <a:gd name="connsiteX44" fmla="*/ 69272 w 3255818"/>
              <a:gd name="connsiteY44" fmla="*/ 3602182 h 3893127"/>
              <a:gd name="connsiteX45" fmla="*/ 55418 w 3255818"/>
              <a:gd name="connsiteY45" fmla="*/ 3477491 h 3893127"/>
              <a:gd name="connsiteX46" fmla="*/ 41563 w 3255818"/>
              <a:gd name="connsiteY46" fmla="*/ 3422073 h 3893127"/>
              <a:gd name="connsiteX47" fmla="*/ 0 w 3255818"/>
              <a:gd name="connsiteY47" fmla="*/ 3255818 h 3893127"/>
              <a:gd name="connsiteX48" fmla="*/ 13854 w 3255818"/>
              <a:gd name="connsiteY48" fmla="*/ 2299854 h 3893127"/>
              <a:gd name="connsiteX49" fmla="*/ 55418 w 3255818"/>
              <a:gd name="connsiteY49" fmla="*/ 1607127 h 3893127"/>
              <a:gd name="connsiteX50" fmla="*/ 69272 w 3255818"/>
              <a:gd name="connsiteY50" fmla="*/ 1565563 h 3893127"/>
              <a:gd name="connsiteX51" fmla="*/ 83127 w 3255818"/>
              <a:gd name="connsiteY51" fmla="*/ 1399309 h 3893127"/>
              <a:gd name="connsiteX52" fmla="*/ 96981 w 3255818"/>
              <a:gd name="connsiteY52" fmla="*/ 1288473 h 3893127"/>
              <a:gd name="connsiteX53" fmla="*/ 96981 w 3255818"/>
              <a:gd name="connsiteY53" fmla="*/ 706582 h 3893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255818" h="3893127">
                <a:moveTo>
                  <a:pt x="96981" y="706582"/>
                </a:moveTo>
                <a:cubicBezTo>
                  <a:pt x="99290" y="558800"/>
                  <a:pt x="102726" y="503163"/>
                  <a:pt x="110836" y="401782"/>
                </a:cubicBezTo>
                <a:cubicBezTo>
                  <a:pt x="112001" y="387224"/>
                  <a:pt x="117444" y="372898"/>
                  <a:pt x="124690" y="360218"/>
                </a:cubicBezTo>
                <a:cubicBezTo>
                  <a:pt x="168111" y="284230"/>
                  <a:pt x="155023" y="318747"/>
                  <a:pt x="221672" y="277091"/>
                </a:cubicBezTo>
                <a:cubicBezTo>
                  <a:pt x="241253" y="264853"/>
                  <a:pt x="257877" y="248336"/>
                  <a:pt x="277090" y="235527"/>
                </a:cubicBezTo>
                <a:cubicBezTo>
                  <a:pt x="360925" y="179637"/>
                  <a:pt x="327607" y="205378"/>
                  <a:pt x="415636" y="166254"/>
                </a:cubicBezTo>
                <a:cubicBezTo>
                  <a:pt x="434509" y="157866"/>
                  <a:pt x="452181" y="146933"/>
                  <a:pt x="471054" y="138545"/>
                </a:cubicBezTo>
                <a:cubicBezTo>
                  <a:pt x="493780" y="128444"/>
                  <a:pt x="517601" y="120937"/>
                  <a:pt x="540327" y="110836"/>
                </a:cubicBezTo>
                <a:cubicBezTo>
                  <a:pt x="605204" y="82002"/>
                  <a:pt x="660931" y="39936"/>
                  <a:pt x="734290" y="27709"/>
                </a:cubicBezTo>
                <a:cubicBezTo>
                  <a:pt x="836200" y="10724"/>
                  <a:pt x="790165" y="20667"/>
                  <a:pt x="872836" y="0"/>
                </a:cubicBezTo>
                <a:lnTo>
                  <a:pt x="1704109" y="13854"/>
                </a:lnTo>
                <a:cubicBezTo>
                  <a:pt x="1732187" y="14705"/>
                  <a:pt x="1759391" y="23996"/>
                  <a:pt x="1787236" y="27709"/>
                </a:cubicBezTo>
                <a:cubicBezTo>
                  <a:pt x="1838277" y="34514"/>
                  <a:pt x="2021953" y="53245"/>
                  <a:pt x="2064327" y="55418"/>
                </a:cubicBezTo>
                <a:cubicBezTo>
                  <a:pt x="2193549" y="62045"/>
                  <a:pt x="2322945" y="64655"/>
                  <a:pt x="2452254" y="69273"/>
                </a:cubicBezTo>
                <a:cubicBezTo>
                  <a:pt x="2484581" y="73891"/>
                  <a:pt x="2516804" y="79311"/>
                  <a:pt x="2549236" y="83127"/>
                </a:cubicBezTo>
                <a:cubicBezTo>
                  <a:pt x="2595330" y="88550"/>
                  <a:pt x="2641776" y="90848"/>
                  <a:pt x="2687781" y="96982"/>
                </a:cubicBezTo>
                <a:cubicBezTo>
                  <a:pt x="2711123" y="100094"/>
                  <a:pt x="2733780" y="107255"/>
                  <a:pt x="2757054" y="110836"/>
                </a:cubicBezTo>
                <a:cubicBezTo>
                  <a:pt x="2793854" y="116498"/>
                  <a:pt x="2830912" y="120341"/>
                  <a:pt x="2867890" y="124691"/>
                </a:cubicBezTo>
                <a:cubicBezTo>
                  <a:pt x="3013548" y="141827"/>
                  <a:pt x="2996522" y="138873"/>
                  <a:pt x="3158836" y="152400"/>
                </a:cubicBezTo>
                <a:cubicBezTo>
                  <a:pt x="3168072" y="170873"/>
                  <a:pt x="3176298" y="189886"/>
                  <a:pt x="3186545" y="207818"/>
                </a:cubicBezTo>
                <a:cubicBezTo>
                  <a:pt x="3194806" y="222275"/>
                  <a:pt x="3210216" y="233228"/>
                  <a:pt x="3214254" y="249382"/>
                </a:cubicBezTo>
                <a:cubicBezTo>
                  <a:pt x="3228986" y="308311"/>
                  <a:pt x="3231407" y="369673"/>
                  <a:pt x="3241963" y="429491"/>
                </a:cubicBezTo>
                <a:cubicBezTo>
                  <a:pt x="3245272" y="448242"/>
                  <a:pt x="3251200" y="466436"/>
                  <a:pt x="3255818" y="484909"/>
                </a:cubicBezTo>
                <a:cubicBezTo>
                  <a:pt x="3251200" y="568036"/>
                  <a:pt x="3249501" y="651377"/>
                  <a:pt x="3241963" y="734291"/>
                </a:cubicBezTo>
                <a:cubicBezTo>
                  <a:pt x="3240239" y="753254"/>
                  <a:pt x="3231843" y="771038"/>
                  <a:pt x="3228109" y="789709"/>
                </a:cubicBezTo>
                <a:cubicBezTo>
                  <a:pt x="3222600" y="817255"/>
                  <a:pt x="3218872" y="845127"/>
                  <a:pt x="3214254" y="872836"/>
                </a:cubicBezTo>
                <a:cubicBezTo>
                  <a:pt x="3209636" y="1814945"/>
                  <a:pt x="3218602" y="2757219"/>
                  <a:pt x="3200400" y="3699163"/>
                </a:cubicBezTo>
                <a:cubicBezTo>
                  <a:pt x="3199837" y="3728284"/>
                  <a:pt x="3117749" y="3760475"/>
                  <a:pt x="3103418" y="3768436"/>
                </a:cubicBezTo>
                <a:cubicBezTo>
                  <a:pt x="3079878" y="3781514"/>
                  <a:pt x="3058231" y="3797957"/>
                  <a:pt x="3034145" y="3810000"/>
                </a:cubicBezTo>
                <a:cubicBezTo>
                  <a:pt x="3011901" y="3821122"/>
                  <a:pt x="2988466" y="3829845"/>
                  <a:pt x="2964872" y="3837709"/>
                </a:cubicBezTo>
                <a:cubicBezTo>
                  <a:pt x="2908629" y="3856457"/>
                  <a:pt x="2856466" y="3869632"/>
                  <a:pt x="2798618" y="3879273"/>
                </a:cubicBezTo>
                <a:cubicBezTo>
                  <a:pt x="2766407" y="3884642"/>
                  <a:pt x="2733963" y="3888509"/>
                  <a:pt x="2701636" y="3893127"/>
                </a:cubicBezTo>
                <a:lnTo>
                  <a:pt x="1316181" y="3879273"/>
                </a:lnTo>
                <a:cubicBezTo>
                  <a:pt x="1237548" y="3877929"/>
                  <a:pt x="1158976" y="3872538"/>
                  <a:pt x="1080654" y="3865418"/>
                </a:cubicBezTo>
                <a:cubicBezTo>
                  <a:pt x="993834" y="3857525"/>
                  <a:pt x="871047" y="3841162"/>
                  <a:pt x="775854" y="3823854"/>
                </a:cubicBezTo>
                <a:cubicBezTo>
                  <a:pt x="752686" y="3819642"/>
                  <a:pt x="729809" y="3813871"/>
                  <a:pt x="706581" y="3810000"/>
                </a:cubicBezTo>
                <a:cubicBezTo>
                  <a:pt x="674370" y="3804632"/>
                  <a:pt x="641621" y="3802549"/>
                  <a:pt x="609600" y="3796145"/>
                </a:cubicBezTo>
                <a:cubicBezTo>
                  <a:pt x="572257" y="3788676"/>
                  <a:pt x="534891" y="3780479"/>
                  <a:pt x="498763" y="3768436"/>
                </a:cubicBezTo>
                <a:cubicBezTo>
                  <a:pt x="471054" y="3759200"/>
                  <a:pt x="444446" y="3745529"/>
                  <a:pt x="415636" y="3740727"/>
                </a:cubicBezTo>
                <a:lnTo>
                  <a:pt x="332509" y="3726873"/>
                </a:lnTo>
                <a:lnTo>
                  <a:pt x="249381" y="3699163"/>
                </a:lnTo>
                <a:cubicBezTo>
                  <a:pt x="235527" y="3694545"/>
                  <a:pt x="222223" y="3687710"/>
                  <a:pt x="207818" y="3685309"/>
                </a:cubicBezTo>
                <a:lnTo>
                  <a:pt x="124690" y="3671454"/>
                </a:lnTo>
                <a:cubicBezTo>
                  <a:pt x="110836" y="3662218"/>
                  <a:pt x="93529" y="3656747"/>
                  <a:pt x="83127" y="3643745"/>
                </a:cubicBezTo>
                <a:cubicBezTo>
                  <a:pt x="74004" y="3632341"/>
                  <a:pt x="71673" y="3616587"/>
                  <a:pt x="69272" y="3602182"/>
                </a:cubicBezTo>
                <a:cubicBezTo>
                  <a:pt x="62397" y="3560932"/>
                  <a:pt x="61777" y="3518824"/>
                  <a:pt x="55418" y="3477491"/>
                </a:cubicBezTo>
                <a:cubicBezTo>
                  <a:pt x="52523" y="3458671"/>
                  <a:pt x="45694" y="3440661"/>
                  <a:pt x="41563" y="3422073"/>
                </a:cubicBezTo>
                <a:cubicBezTo>
                  <a:pt x="10888" y="3284035"/>
                  <a:pt x="48781" y="3426552"/>
                  <a:pt x="0" y="3255818"/>
                </a:cubicBezTo>
                <a:cubicBezTo>
                  <a:pt x="4618" y="2937163"/>
                  <a:pt x="7785" y="2618484"/>
                  <a:pt x="13854" y="2299854"/>
                </a:cubicBezTo>
                <a:cubicBezTo>
                  <a:pt x="20288" y="1962073"/>
                  <a:pt x="7814" y="1876885"/>
                  <a:pt x="55418" y="1607127"/>
                </a:cubicBezTo>
                <a:cubicBezTo>
                  <a:pt x="57956" y="1592745"/>
                  <a:pt x="64654" y="1579418"/>
                  <a:pt x="69272" y="1565563"/>
                </a:cubicBezTo>
                <a:cubicBezTo>
                  <a:pt x="73890" y="1510145"/>
                  <a:pt x="77594" y="1454643"/>
                  <a:pt x="83127" y="1399309"/>
                </a:cubicBezTo>
                <a:cubicBezTo>
                  <a:pt x="86832" y="1362261"/>
                  <a:pt x="96265" y="1325699"/>
                  <a:pt x="96981" y="1288473"/>
                </a:cubicBezTo>
                <a:cubicBezTo>
                  <a:pt x="100888" y="1085311"/>
                  <a:pt x="94672" y="854364"/>
                  <a:pt x="96981" y="706582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sp>
        <p:nvSpPr>
          <p:cNvPr id="49" name="Freeform 48"/>
          <p:cNvSpPr/>
          <p:nvPr/>
        </p:nvSpPr>
        <p:spPr>
          <a:xfrm>
            <a:off x="3905250" y="812800"/>
            <a:ext cx="2667000" cy="3902075"/>
          </a:xfrm>
          <a:custGeom>
            <a:avLst/>
            <a:gdLst>
              <a:gd name="connsiteX0" fmla="*/ 2309 w 2773218"/>
              <a:gd name="connsiteY0" fmla="*/ 1223327 h 4271327"/>
              <a:gd name="connsiteX1" fmla="*/ 16163 w 2773218"/>
              <a:gd name="connsiteY1" fmla="*/ 960091 h 4271327"/>
              <a:gd name="connsiteX2" fmla="*/ 43872 w 2773218"/>
              <a:gd name="connsiteY2" fmla="*/ 696854 h 4271327"/>
              <a:gd name="connsiteX3" fmla="*/ 57727 w 2773218"/>
              <a:gd name="connsiteY3" fmla="*/ 641436 h 4271327"/>
              <a:gd name="connsiteX4" fmla="*/ 127000 w 2773218"/>
              <a:gd name="connsiteY4" fmla="*/ 544454 h 4271327"/>
              <a:gd name="connsiteX5" fmla="*/ 154709 w 2773218"/>
              <a:gd name="connsiteY5" fmla="*/ 502891 h 4271327"/>
              <a:gd name="connsiteX6" fmla="*/ 265545 w 2773218"/>
              <a:gd name="connsiteY6" fmla="*/ 392054 h 4271327"/>
              <a:gd name="connsiteX7" fmla="*/ 293254 w 2773218"/>
              <a:gd name="connsiteY7" fmla="*/ 336636 h 4271327"/>
              <a:gd name="connsiteX8" fmla="*/ 376382 w 2773218"/>
              <a:gd name="connsiteY8" fmla="*/ 253509 h 4271327"/>
              <a:gd name="connsiteX9" fmla="*/ 417945 w 2773218"/>
              <a:gd name="connsiteY9" fmla="*/ 211945 h 4271327"/>
              <a:gd name="connsiteX10" fmla="*/ 459509 w 2773218"/>
              <a:gd name="connsiteY10" fmla="*/ 184236 h 4271327"/>
              <a:gd name="connsiteX11" fmla="*/ 501072 w 2773218"/>
              <a:gd name="connsiteY11" fmla="*/ 142673 h 4271327"/>
              <a:gd name="connsiteX12" fmla="*/ 695036 w 2773218"/>
              <a:gd name="connsiteY12" fmla="*/ 59545 h 4271327"/>
              <a:gd name="connsiteX13" fmla="*/ 750454 w 2773218"/>
              <a:gd name="connsiteY13" fmla="*/ 45691 h 4271327"/>
              <a:gd name="connsiteX14" fmla="*/ 930563 w 2773218"/>
              <a:gd name="connsiteY14" fmla="*/ 4127 h 4271327"/>
              <a:gd name="connsiteX15" fmla="*/ 1581727 w 2773218"/>
              <a:gd name="connsiteY15" fmla="*/ 17982 h 4271327"/>
              <a:gd name="connsiteX16" fmla="*/ 1623291 w 2773218"/>
              <a:gd name="connsiteY16" fmla="*/ 31836 h 4271327"/>
              <a:gd name="connsiteX17" fmla="*/ 1692563 w 2773218"/>
              <a:gd name="connsiteY17" fmla="*/ 59545 h 4271327"/>
              <a:gd name="connsiteX18" fmla="*/ 1775691 w 2773218"/>
              <a:gd name="connsiteY18" fmla="*/ 101109 h 4271327"/>
              <a:gd name="connsiteX19" fmla="*/ 2011218 w 2773218"/>
              <a:gd name="connsiteY19" fmla="*/ 114964 h 4271327"/>
              <a:gd name="connsiteX20" fmla="*/ 2108200 w 2773218"/>
              <a:gd name="connsiteY20" fmla="*/ 142673 h 4271327"/>
              <a:gd name="connsiteX21" fmla="*/ 2149763 w 2773218"/>
              <a:gd name="connsiteY21" fmla="*/ 156527 h 4271327"/>
              <a:gd name="connsiteX22" fmla="*/ 2413000 w 2773218"/>
              <a:gd name="connsiteY22" fmla="*/ 170382 h 4271327"/>
              <a:gd name="connsiteX23" fmla="*/ 2523836 w 2773218"/>
              <a:gd name="connsiteY23" fmla="*/ 184236 h 4271327"/>
              <a:gd name="connsiteX24" fmla="*/ 2620818 w 2773218"/>
              <a:gd name="connsiteY24" fmla="*/ 253509 h 4271327"/>
              <a:gd name="connsiteX25" fmla="*/ 2648527 w 2773218"/>
              <a:gd name="connsiteY25" fmla="*/ 295073 h 4271327"/>
              <a:gd name="connsiteX26" fmla="*/ 2662382 w 2773218"/>
              <a:gd name="connsiteY26" fmla="*/ 336636 h 4271327"/>
              <a:gd name="connsiteX27" fmla="*/ 2690091 w 2773218"/>
              <a:gd name="connsiteY27" fmla="*/ 392054 h 4271327"/>
              <a:gd name="connsiteX28" fmla="*/ 2731654 w 2773218"/>
              <a:gd name="connsiteY28" fmla="*/ 516745 h 4271327"/>
              <a:gd name="connsiteX29" fmla="*/ 2745509 w 2773218"/>
              <a:gd name="connsiteY29" fmla="*/ 558309 h 4271327"/>
              <a:gd name="connsiteX30" fmla="*/ 2759363 w 2773218"/>
              <a:gd name="connsiteY30" fmla="*/ 2733473 h 4271327"/>
              <a:gd name="connsiteX31" fmla="*/ 2773218 w 2773218"/>
              <a:gd name="connsiteY31" fmla="*/ 2927436 h 4271327"/>
              <a:gd name="connsiteX32" fmla="*/ 2759363 w 2773218"/>
              <a:gd name="connsiteY32" fmla="*/ 3966527 h 4271327"/>
              <a:gd name="connsiteX33" fmla="*/ 2731654 w 2773218"/>
              <a:gd name="connsiteY33" fmla="*/ 4021945 h 4271327"/>
              <a:gd name="connsiteX34" fmla="*/ 2662382 w 2773218"/>
              <a:gd name="connsiteY34" fmla="*/ 4132782 h 4271327"/>
              <a:gd name="connsiteX35" fmla="*/ 2634672 w 2773218"/>
              <a:gd name="connsiteY35" fmla="*/ 4174345 h 4271327"/>
              <a:gd name="connsiteX36" fmla="*/ 2579254 w 2773218"/>
              <a:gd name="connsiteY36" fmla="*/ 4215909 h 4271327"/>
              <a:gd name="connsiteX37" fmla="*/ 2537691 w 2773218"/>
              <a:gd name="connsiteY37" fmla="*/ 4257473 h 4271327"/>
              <a:gd name="connsiteX38" fmla="*/ 2440709 w 2773218"/>
              <a:gd name="connsiteY38" fmla="*/ 4271327 h 4271327"/>
              <a:gd name="connsiteX39" fmla="*/ 1844963 w 2773218"/>
              <a:gd name="connsiteY39" fmla="*/ 4257473 h 4271327"/>
              <a:gd name="connsiteX40" fmla="*/ 1609436 w 2773218"/>
              <a:gd name="connsiteY40" fmla="*/ 4188200 h 4271327"/>
              <a:gd name="connsiteX41" fmla="*/ 1457036 w 2773218"/>
              <a:gd name="connsiteY41" fmla="*/ 4146636 h 4271327"/>
              <a:gd name="connsiteX42" fmla="*/ 1401618 w 2773218"/>
              <a:gd name="connsiteY42" fmla="*/ 4132782 h 4271327"/>
              <a:gd name="connsiteX43" fmla="*/ 1304636 w 2773218"/>
              <a:gd name="connsiteY43" fmla="*/ 4105073 h 4271327"/>
              <a:gd name="connsiteX44" fmla="*/ 1221509 w 2773218"/>
              <a:gd name="connsiteY44" fmla="*/ 4091218 h 4271327"/>
              <a:gd name="connsiteX45" fmla="*/ 1082963 w 2773218"/>
              <a:gd name="connsiteY45" fmla="*/ 4035800 h 4271327"/>
              <a:gd name="connsiteX46" fmla="*/ 958272 w 2773218"/>
              <a:gd name="connsiteY46" fmla="*/ 3980382 h 4271327"/>
              <a:gd name="connsiteX47" fmla="*/ 916709 w 2773218"/>
              <a:gd name="connsiteY47" fmla="*/ 3952673 h 4271327"/>
              <a:gd name="connsiteX48" fmla="*/ 805872 w 2773218"/>
              <a:gd name="connsiteY48" fmla="*/ 3924964 h 4271327"/>
              <a:gd name="connsiteX49" fmla="*/ 667327 w 2773218"/>
              <a:gd name="connsiteY49" fmla="*/ 3883400 h 4271327"/>
              <a:gd name="connsiteX50" fmla="*/ 625763 w 2773218"/>
              <a:gd name="connsiteY50" fmla="*/ 3869545 h 4271327"/>
              <a:gd name="connsiteX51" fmla="*/ 570345 w 2773218"/>
              <a:gd name="connsiteY51" fmla="*/ 3855691 h 4271327"/>
              <a:gd name="connsiteX52" fmla="*/ 528782 w 2773218"/>
              <a:gd name="connsiteY52" fmla="*/ 3841836 h 4271327"/>
              <a:gd name="connsiteX53" fmla="*/ 404091 w 2773218"/>
              <a:gd name="connsiteY53" fmla="*/ 3827982 h 4271327"/>
              <a:gd name="connsiteX54" fmla="*/ 307109 w 2773218"/>
              <a:gd name="connsiteY54" fmla="*/ 3800273 h 4271327"/>
              <a:gd name="connsiteX55" fmla="*/ 265545 w 2773218"/>
              <a:gd name="connsiteY55" fmla="*/ 3772564 h 4271327"/>
              <a:gd name="connsiteX56" fmla="*/ 251691 w 2773218"/>
              <a:gd name="connsiteY56" fmla="*/ 3731000 h 4271327"/>
              <a:gd name="connsiteX57" fmla="*/ 196272 w 2773218"/>
              <a:gd name="connsiteY57" fmla="*/ 3647873 h 4271327"/>
              <a:gd name="connsiteX58" fmla="*/ 182418 w 2773218"/>
              <a:gd name="connsiteY58" fmla="*/ 3606309 h 4271327"/>
              <a:gd name="connsiteX59" fmla="*/ 154709 w 2773218"/>
              <a:gd name="connsiteY59" fmla="*/ 3550891 h 4271327"/>
              <a:gd name="connsiteX60" fmla="*/ 140854 w 2773218"/>
              <a:gd name="connsiteY60" fmla="*/ 3467764 h 4271327"/>
              <a:gd name="connsiteX61" fmla="*/ 113145 w 2773218"/>
              <a:gd name="connsiteY61" fmla="*/ 3398491 h 4271327"/>
              <a:gd name="connsiteX62" fmla="*/ 99291 w 2773218"/>
              <a:gd name="connsiteY62" fmla="*/ 3356927 h 4271327"/>
              <a:gd name="connsiteX63" fmla="*/ 71582 w 2773218"/>
              <a:gd name="connsiteY63" fmla="*/ 3287654 h 4271327"/>
              <a:gd name="connsiteX64" fmla="*/ 57727 w 2773218"/>
              <a:gd name="connsiteY64" fmla="*/ 1320309 h 4271327"/>
              <a:gd name="connsiteX65" fmla="*/ 30018 w 2773218"/>
              <a:gd name="connsiteY65" fmla="*/ 1223327 h 4271327"/>
              <a:gd name="connsiteX66" fmla="*/ 2309 w 2773218"/>
              <a:gd name="connsiteY66" fmla="*/ 1223327 h 4271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773218" h="4271327">
                <a:moveTo>
                  <a:pt x="2309" y="1223327"/>
                </a:moveTo>
                <a:cubicBezTo>
                  <a:pt x="0" y="1179454"/>
                  <a:pt x="10848" y="1047797"/>
                  <a:pt x="16163" y="960091"/>
                </a:cubicBezTo>
                <a:cubicBezTo>
                  <a:pt x="25411" y="807497"/>
                  <a:pt x="19590" y="806125"/>
                  <a:pt x="43872" y="696854"/>
                </a:cubicBezTo>
                <a:cubicBezTo>
                  <a:pt x="48003" y="678266"/>
                  <a:pt x="50226" y="658938"/>
                  <a:pt x="57727" y="641436"/>
                </a:cubicBezTo>
                <a:cubicBezTo>
                  <a:pt x="64723" y="625113"/>
                  <a:pt x="121933" y="551547"/>
                  <a:pt x="127000" y="544454"/>
                </a:cubicBezTo>
                <a:cubicBezTo>
                  <a:pt x="136678" y="530905"/>
                  <a:pt x="143508" y="515212"/>
                  <a:pt x="154709" y="502891"/>
                </a:cubicBezTo>
                <a:cubicBezTo>
                  <a:pt x="189855" y="464230"/>
                  <a:pt x="242179" y="438787"/>
                  <a:pt x="265545" y="392054"/>
                </a:cubicBezTo>
                <a:cubicBezTo>
                  <a:pt x="274781" y="373581"/>
                  <a:pt x="280352" y="352763"/>
                  <a:pt x="293254" y="336636"/>
                </a:cubicBezTo>
                <a:cubicBezTo>
                  <a:pt x="317734" y="306036"/>
                  <a:pt x="348673" y="281218"/>
                  <a:pt x="376382" y="253509"/>
                </a:cubicBezTo>
                <a:cubicBezTo>
                  <a:pt x="390237" y="239654"/>
                  <a:pt x="401642" y="222813"/>
                  <a:pt x="417945" y="211945"/>
                </a:cubicBezTo>
                <a:cubicBezTo>
                  <a:pt x="431800" y="202709"/>
                  <a:pt x="446717" y="194896"/>
                  <a:pt x="459509" y="184236"/>
                </a:cubicBezTo>
                <a:cubicBezTo>
                  <a:pt x="474561" y="171693"/>
                  <a:pt x="484542" y="153192"/>
                  <a:pt x="501072" y="142673"/>
                </a:cubicBezTo>
                <a:cubicBezTo>
                  <a:pt x="552384" y="110020"/>
                  <a:pt x="633285" y="74982"/>
                  <a:pt x="695036" y="59545"/>
                </a:cubicBezTo>
                <a:cubicBezTo>
                  <a:pt x="713509" y="54927"/>
                  <a:pt x="732390" y="51712"/>
                  <a:pt x="750454" y="45691"/>
                </a:cubicBezTo>
                <a:cubicBezTo>
                  <a:pt x="887529" y="0"/>
                  <a:pt x="745296" y="27286"/>
                  <a:pt x="930563" y="4127"/>
                </a:cubicBezTo>
                <a:lnTo>
                  <a:pt x="1581727" y="17982"/>
                </a:lnTo>
                <a:cubicBezTo>
                  <a:pt x="1596319" y="18566"/>
                  <a:pt x="1609617" y="26708"/>
                  <a:pt x="1623291" y="31836"/>
                </a:cubicBezTo>
                <a:cubicBezTo>
                  <a:pt x="1646577" y="40568"/>
                  <a:pt x="1669923" y="49254"/>
                  <a:pt x="1692563" y="59545"/>
                </a:cubicBezTo>
                <a:cubicBezTo>
                  <a:pt x="1720766" y="72365"/>
                  <a:pt x="1745169" y="95801"/>
                  <a:pt x="1775691" y="101109"/>
                </a:cubicBezTo>
                <a:cubicBezTo>
                  <a:pt x="1853173" y="114584"/>
                  <a:pt x="1932709" y="110346"/>
                  <a:pt x="2011218" y="114964"/>
                </a:cubicBezTo>
                <a:cubicBezTo>
                  <a:pt x="2110880" y="148183"/>
                  <a:pt x="1986416" y="107878"/>
                  <a:pt x="2108200" y="142673"/>
                </a:cubicBezTo>
                <a:cubicBezTo>
                  <a:pt x="2122242" y="146685"/>
                  <a:pt x="2135219" y="155205"/>
                  <a:pt x="2149763" y="156527"/>
                </a:cubicBezTo>
                <a:cubicBezTo>
                  <a:pt x="2237269" y="164482"/>
                  <a:pt x="2325254" y="165764"/>
                  <a:pt x="2413000" y="170382"/>
                </a:cubicBezTo>
                <a:cubicBezTo>
                  <a:pt x="2449945" y="175000"/>
                  <a:pt x="2487715" y="175206"/>
                  <a:pt x="2523836" y="184236"/>
                </a:cubicBezTo>
                <a:cubicBezTo>
                  <a:pt x="2565119" y="194557"/>
                  <a:pt x="2594686" y="222150"/>
                  <a:pt x="2620818" y="253509"/>
                </a:cubicBezTo>
                <a:cubicBezTo>
                  <a:pt x="2631478" y="266301"/>
                  <a:pt x="2641080" y="280180"/>
                  <a:pt x="2648527" y="295073"/>
                </a:cubicBezTo>
                <a:cubicBezTo>
                  <a:pt x="2655058" y="308135"/>
                  <a:pt x="2656629" y="323213"/>
                  <a:pt x="2662382" y="336636"/>
                </a:cubicBezTo>
                <a:cubicBezTo>
                  <a:pt x="2670518" y="355619"/>
                  <a:pt x="2682421" y="372878"/>
                  <a:pt x="2690091" y="392054"/>
                </a:cubicBezTo>
                <a:cubicBezTo>
                  <a:pt x="2690095" y="392065"/>
                  <a:pt x="2724725" y="495957"/>
                  <a:pt x="2731654" y="516745"/>
                </a:cubicBezTo>
                <a:lnTo>
                  <a:pt x="2745509" y="558309"/>
                </a:lnTo>
                <a:cubicBezTo>
                  <a:pt x="2750127" y="1283364"/>
                  <a:pt x="2750883" y="2008453"/>
                  <a:pt x="2759363" y="2733473"/>
                </a:cubicBezTo>
                <a:cubicBezTo>
                  <a:pt x="2760121" y="2798288"/>
                  <a:pt x="2773218" y="2862617"/>
                  <a:pt x="2773218" y="2927436"/>
                </a:cubicBezTo>
                <a:cubicBezTo>
                  <a:pt x="2773218" y="3273830"/>
                  <a:pt x="2772508" y="3620382"/>
                  <a:pt x="2759363" y="3966527"/>
                </a:cubicBezTo>
                <a:cubicBezTo>
                  <a:pt x="2758579" y="3987165"/>
                  <a:pt x="2739790" y="4002962"/>
                  <a:pt x="2731654" y="4021945"/>
                </a:cubicBezTo>
                <a:cubicBezTo>
                  <a:pt x="2690323" y="4118386"/>
                  <a:pt x="2763627" y="3997791"/>
                  <a:pt x="2662382" y="4132782"/>
                </a:cubicBezTo>
                <a:cubicBezTo>
                  <a:pt x="2652391" y="4146103"/>
                  <a:pt x="2646446" y="4162571"/>
                  <a:pt x="2634672" y="4174345"/>
                </a:cubicBezTo>
                <a:cubicBezTo>
                  <a:pt x="2618344" y="4190673"/>
                  <a:pt x="2596786" y="4200881"/>
                  <a:pt x="2579254" y="4215909"/>
                </a:cubicBezTo>
                <a:cubicBezTo>
                  <a:pt x="2564378" y="4228660"/>
                  <a:pt x="2555883" y="4250196"/>
                  <a:pt x="2537691" y="4257473"/>
                </a:cubicBezTo>
                <a:cubicBezTo>
                  <a:pt x="2507371" y="4269601"/>
                  <a:pt x="2473036" y="4266709"/>
                  <a:pt x="2440709" y="4271327"/>
                </a:cubicBezTo>
                <a:lnTo>
                  <a:pt x="1844963" y="4257473"/>
                </a:lnTo>
                <a:cubicBezTo>
                  <a:pt x="1763535" y="4249330"/>
                  <a:pt x="1688827" y="4208048"/>
                  <a:pt x="1609436" y="4188200"/>
                </a:cubicBezTo>
                <a:cubicBezTo>
                  <a:pt x="1484060" y="4156855"/>
                  <a:pt x="1638259" y="4196060"/>
                  <a:pt x="1457036" y="4146636"/>
                </a:cubicBezTo>
                <a:cubicBezTo>
                  <a:pt x="1438666" y="4141626"/>
                  <a:pt x="1419988" y="4137792"/>
                  <a:pt x="1401618" y="4132782"/>
                </a:cubicBezTo>
                <a:cubicBezTo>
                  <a:pt x="1369182" y="4123936"/>
                  <a:pt x="1337396" y="4112633"/>
                  <a:pt x="1304636" y="4105073"/>
                </a:cubicBezTo>
                <a:cubicBezTo>
                  <a:pt x="1277264" y="4098756"/>
                  <a:pt x="1248761" y="4098031"/>
                  <a:pt x="1221509" y="4091218"/>
                </a:cubicBezTo>
                <a:cubicBezTo>
                  <a:pt x="1129867" y="4068307"/>
                  <a:pt x="1156673" y="4068560"/>
                  <a:pt x="1082963" y="4035800"/>
                </a:cubicBezTo>
                <a:cubicBezTo>
                  <a:pt x="1016169" y="4006114"/>
                  <a:pt x="1017952" y="4014485"/>
                  <a:pt x="958272" y="3980382"/>
                </a:cubicBezTo>
                <a:cubicBezTo>
                  <a:pt x="943815" y="3972121"/>
                  <a:pt x="932357" y="3958363"/>
                  <a:pt x="916709" y="3952673"/>
                </a:cubicBezTo>
                <a:cubicBezTo>
                  <a:pt x="880919" y="3939659"/>
                  <a:pt x="842000" y="3937007"/>
                  <a:pt x="805872" y="3924964"/>
                </a:cubicBezTo>
                <a:cubicBezTo>
                  <a:pt x="608333" y="3859115"/>
                  <a:pt x="813892" y="3925275"/>
                  <a:pt x="667327" y="3883400"/>
                </a:cubicBezTo>
                <a:cubicBezTo>
                  <a:pt x="653285" y="3879388"/>
                  <a:pt x="639805" y="3873557"/>
                  <a:pt x="625763" y="3869545"/>
                </a:cubicBezTo>
                <a:cubicBezTo>
                  <a:pt x="607454" y="3864314"/>
                  <a:pt x="588654" y="3860922"/>
                  <a:pt x="570345" y="3855691"/>
                </a:cubicBezTo>
                <a:cubicBezTo>
                  <a:pt x="556303" y="3851679"/>
                  <a:pt x="543187" y="3844237"/>
                  <a:pt x="528782" y="3841836"/>
                </a:cubicBezTo>
                <a:cubicBezTo>
                  <a:pt x="487532" y="3834961"/>
                  <a:pt x="445655" y="3832600"/>
                  <a:pt x="404091" y="3827982"/>
                </a:cubicBezTo>
                <a:cubicBezTo>
                  <a:pt x="386339" y="3823544"/>
                  <a:pt x="326983" y="3810210"/>
                  <a:pt x="307109" y="3800273"/>
                </a:cubicBezTo>
                <a:cubicBezTo>
                  <a:pt x="292216" y="3792826"/>
                  <a:pt x="279400" y="3781800"/>
                  <a:pt x="265545" y="3772564"/>
                </a:cubicBezTo>
                <a:cubicBezTo>
                  <a:pt x="260927" y="3758709"/>
                  <a:pt x="258783" y="3743766"/>
                  <a:pt x="251691" y="3731000"/>
                </a:cubicBezTo>
                <a:cubicBezTo>
                  <a:pt x="235518" y="3701889"/>
                  <a:pt x="196272" y="3647873"/>
                  <a:pt x="196272" y="3647873"/>
                </a:cubicBezTo>
                <a:cubicBezTo>
                  <a:pt x="191654" y="3634018"/>
                  <a:pt x="188171" y="3619732"/>
                  <a:pt x="182418" y="3606309"/>
                </a:cubicBezTo>
                <a:cubicBezTo>
                  <a:pt x="174282" y="3587326"/>
                  <a:pt x="160644" y="3570673"/>
                  <a:pt x="154709" y="3550891"/>
                </a:cubicBezTo>
                <a:cubicBezTo>
                  <a:pt x="146637" y="3523985"/>
                  <a:pt x="148245" y="3494865"/>
                  <a:pt x="140854" y="3467764"/>
                </a:cubicBezTo>
                <a:cubicBezTo>
                  <a:pt x="134310" y="3443771"/>
                  <a:pt x="121877" y="3421777"/>
                  <a:pt x="113145" y="3398491"/>
                </a:cubicBezTo>
                <a:cubicBezTo>
                  <a:pt x="108017" y="3384817"/>
                  <a:pt x="104419" y="3370601"/>
                  <a:pt x="99291" y="3356927"/>
                </a:cubicBezTo>
                <a:cubicBezTo>
                  <a:pt x="90559" y="3333641"/>
                  <a:pt x="80818" y="3310745"/>
                  <a:pt x="71582" y="3287654"/>
                </a:cubicBezTo>
                <a:cubicBezTo>
                  <a:pt x="66964" y="2631872"/>
                  <a:pt x="66710" y="1976045"/>
                  <a:pt x="57727" y="1320309"/>
                </a:cubicBezTo>
                <a:cubicBezTo>
                  <a:pt x="57086" y="1273520"/>
                  <a:pt x="37042" y="1265470"/>
                  <a:pt x="30018" y="1223327"/>
                </a:cubicBezTo>
                <a:cubicBezTo>
                  <a:pt x="27740" y="1209661"/>
                  <a:pt x="4618" y="1267200"/>
                  <a:pt x="2309" y="1223327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1000125" y="5000625"/>
            <a:ext cx="257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>
                <a:latin typeface="Calibri" pitchFamily="34" charset="0"/>
              </a:rPr>
              <a:t>“Four 25s are 100” 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4071938" y="5000625"/>
            <a:ext cx="2571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>
                <a:latin typeface="Calibri" pitchFamily="34" charset="0"/>
              </a:rPr>
              <a:t>“so this is another group of 100” 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7000875" y="5000625"/>
            <a:ext cx="1714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>
                <a:latin typeface="Calibri" pitchFamily="34" charset="0"/>
              </a:rPr>
              <a:t>“and this much is 50” 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2214563" y="6000750"/>
            <a:ext cx="35004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>
                <a:latin typeface="Calibri" pitchFamily="34" charset="0"/>
              </a:rPr>
              <a:t>“so the total is 250 drops of the toxin.” </a:t>
            </a:r>
          </a:p>
        </p:txBody>
      </p:sp>
      <p:sp>
        <p:nvSpPr>
          <p:cNvPr id="20" name="Freeform 19"/>
          <p:cNvSpPr/>
          <p:nvPr/>
        </p:nvSpPr>
        <p:spPr>
          <a:xfrm>
            <a:off x="6705600" y="788988"/>
            <a:ext cx="1870075" cy="4087812"/>
          </a:xfrm>
          <a:custGeom>
            <a:avLst/>
            <a:gdLst>
              <a:gd name="connsiteX0" fmla="*/ 138545 w 1870364"/>
              <a:gd name="connsiteY0" fmla="*/ 346364 h 4087091"/>
              <a:gd name="connsiteX1" fmla="*/ 152400 w 1870364"/>
              <a:gd name="connsiteY1" fmla="*/ 166255 h 4087091"/>
              <a:gd name="connsiteX2" fmla="*/ 166255 w 1870364"/>
              <a:gd name="connsiteY2" fmla="*/ 124691 h 4087091"/>
              <a:gd name="connsiteX3" fmla="*/ 207818 w 1870364"/>
              <a:gd name="connsiteY3" fmla="*/ 96982 h 4087091"/>
              <a:gd name="connsiteX4" fmla="*/ 387927 w 1870364"/>
              <a:gd name="connsiteY4" fmla="*/ 13855 h 4087091"/>
              <a:gd name="connsiteX5" fmla="*/ 471055 w 1870364"/>
              <a:gd name="connsiteY5" fmla="*/ 0 h 4087091"/>
              <a:gd name="connsiteX6" fmla="*/ 817418 w 1870364"/>
              <a:gd name="connsiteY6" fmla="*/ 13855 h 4087091"/>
              <a:gd name="connsiteX7" fmla="*/ 928255 w 1870364"/>
              <a:gd name="connsiteY7" fmla="*/ 69273 h 4087091"/>
              <a:gd name="connsiteX8" fmla="*/ 1011382 w 1870364"/>
              <a:gd name="connsiteY8" fmla="*/ 83127 h 4087091"/>
              <a:gd name="connsiteX9" fmla="*/ 1052945 w 1870364"/>
              <a:gd name="connsiteY9" fmla="*/ 110836 h 4087091"/>
              <a:gd name="connsiteX10" fmla="*/ 1163782 w 1870364"/>
              <a:gd name="connsiteY10" fmla="*/ 180109 h 4087091"/>
              <a:gd name="connsiteX11" fmla="*/ 1219200 w 1870364"/>
              <a:gd name="connsiteY11" fmla="*/ 235527 h 4087091"/>
              <a:gd name="connsiteX12" fmla="*/ 1246909 w 1870364"/>
              <a:gd name="connsiteY12" fmla="*/ 277091 h 4087091"/>
              <a:gd name="connsiteX13" fmla="*/ 1288473 w 1870364"/>
              <a:gd name="connsiteY13" fmla="*/ 304800 h 4087091"/>
              <a:gd name="connsiteX14" fmla="*/ 1343891 w 1870364"/>
              <a:gd name="connsiteY14" fmla="*/ 346364 h 4087091"/>
              <a:gd name="connsiteX15" fmla="*/ 1385455 w 1870364"/>
              <a:gd name="connsiteY15" fmla="*/ 374073 h 4087091"/>
              <a:gd name="connsiteX16" fmla="*/ 1454727 w 1870364"/>
              <a:gd name="connsiteY16" fmla="*/ 457200 h 4087091"/>
              <a:gd name="connsiteX17" fmla="*/ 1579418 w 1870364"/>
              <a:gd name="connsiteY17" fmla="*/ 568036 h 4087091"/>
              <a:gd name="connsiteX18" fmla="*/ 1648691 w 1870364"/>
              <a:gd name="connsiteY18" fmla="*/ 651164 h 4087091"/>
              <a:gd name="connsiteX19" fmla="*/ 1662545 w 1870364"/>
              <a:gd name="connsiteY19" fmla="*/ 706582 h 4087091"/>
              <a:gd name="connsiteX20" fmla="*/ 1690255 w 1870364"/>
              <a:gd name="connsiteY20" fmla="*/ 762000 h 4087091"/>
              <a:gd name="connsiteX21" fmla="*/ 1717964 w 1870364"/>
              <a:gd name="connsiteY21" fmla="*/ 1025236 h 4087091"/>
              <a:gd name="connsiteX22" fmla="*/ 1731818 w 1870364"/>
              <a:gd name="connsiteY22" fmla="*/ 1108364 h 4087091"/>
              <a:gd name="connsiteX23" fmla="*/ 1759527 w 1870364"/>
              <a:gd name="connsiteY23" fmla="*/ 1288473 h 4087091"/>
              <a:gd name="connsiteX24" fmla="*/ 1773382 w 1870364"/>
              <a:gd name="connsiteY24" fmla="*/ 1579418 h 4087091"/>
              <a:gd name="connsiteX25" fmla="*/ 1801091 w 1870364"/>
              <a:gd name="connsiteY25" fmla="*/ 1648691 h 4087091"/>
              <a:gd name="connsiteX26" fmla="*/ 1814945 w 1870364"/>
              <a:gd name="connsiteY26" fmla="*/ 1787236 h 4087091"/>
              <a:gd name="connsiteX27" fmla="*/ 1828800 w 1870364"/>
              <a:gd name="connsiteY27" fmla="*/ 1898073 h 4087091"/>
              <a:gd name="connsiteX28" fmla="*/ 1842655 w 1870364"/>
              <a:gd name="connsiteY28" fmla="*/ 2064327 h 4087091"/>
              <a:gd name="connsiteX29" fmla="*/ 1870364 w 1870364"/>
              <a:gd name="connsiteY29" fmla="*/ 2161309 h 4087091"/>
              <a:gd name="connsiteX30" fmla="*/ 1856509 w 1870364"/>
              <a:gd name="connsiteY30" fmla="*/ 3726873 h 4087091"/>
              <a:gd name="connsiteX31" fmla="*/ 1814945 w 1870364"/>
              <a:gd name="connsiteY31" fmla="*/ 3837709 h 4087091"/>
              <a:gd name="connsiteX32" fmla="*/ 1745673 w 1870364"/>
              <a:gd name="connsiteY32" fmla="*/ 3948546 h 4087091"/>
              <a:gd name="connsiteX33" fmla="*/ 1690255 w 1870364"/>
              <a:gd name="connsiteY33" fmla="*/ 3990109 h 4087091"/>
              <a:gd name="connsiteX34" fmla="*/ 1662545 w 1870364"/>
              <a:gd name="connsiteY34" fmla="*/ 4017818 h 4087091"/>
              <a:gd name="connsiteX35" fmla="*/ 1537855 w 1870364"/>
              <a:gd name="connsiteY35" fmla="*/ 4073236 h 4087091"/>
              <a:gd name="connsiteX36" fmla="*/ 1496291 w 1870364"/>
              <a:gd name="connsiteY36" fmla="*/ 4087091 h 4087091"/>
              <a:gd name="connsiteX37" fmla="*/ 1108364 w 1870364"/>
              <a:gd name="connsiteY37" fmla="*/ 4073236 h 4087091"/>
              <a:gd name="connsiteX38" fmla="*/ 1066800 w 1870364"/>
              <a:gd name="connsiteY38" fmla="*/ 4045527 h 4087091"/>
              <a:gd name="connsiteX39" fmla="*/ 969818 w 1870364"/>
              <a:gd name="connsiteY39" fmla="*/ 4003964 h 4087091"/>
              <a:gd name="connsiteX40" fmla="*/ 872836 w 1870364"/>
              <a:gd name="connsiteY40" fmla="*/ 3948546 h 4087091"/>
              <a:gd name="connsiteX41" fmla="*/ 831273 w 1870364"/>
              <a:gd name="connsiteY41" fmla="*/ 3934691 h 4087091"/>
              <a:gd name="connsiteX42" fmla="*/ 775855 w 1870364"/>
              <a:gd name="connsiteY42" fmla="*/ 3906982 h 4087091"/>
              <a:gd name="connsiteX43" fmla="*/ 678873 w 1870364"/>
              <a:gd name="connsiteY43" fmla="*/ 3893127 h 4087091"/>
              <a:gd name="connsiteX44" fmla="*/ 623455 w 1870364"/>
              <a:gd name="connsiteY44" fmla="*/ 3879273 h 4087091"/>
              <a:gd name="connsiteX45" fmla="*/ 512618 w 1870364"/>
              <a:gd name="connsiteY45" fmla="*/ 3865418 h 4087091"/>
              <a:gd name="connsiteX46" fmla="*/ 471055 w 1870364"/>
              <a:gd name="connsiteY46" fmla="*/ 3851564 h 4087091"/>
              <a:gd name="connsiteX47" fmla="*/ 374073 w 1870364"/>
              <a:gd name="connsiteY47" fmla="*/ 3837709 h 4087091"/>
              <a:gd name="connsiteX48" fmla="*/ 332509 w 1870364"/>
              <a:gd name="connsiteY48" fmla="*/ 3796146 h 4087091"/>
              <a:gd name="connsiteX49" fmla="*/ 180109 w 1870364"/>
              <a:gd name="connsiteY49" fmla="*/ 3685309 h 4087091"/>
              <a:gd name="connsiteX50" fmla="*/ 138545 w 1870364"/>
              <a:gd name="connsiteY50" fmla="*/ 3629891 h 4087091"/>
              <a:gd name="connsiteX51" fmla="*/ 124691 w 1870364"/>
              <a:gd name="connsiteY51" fmla="*/ 3588327 h 4087091"/>
              <a:gd name="connsiteX52" fmla="*/ 83127 w 1870364"/>
              <a:gd name="connsiteY52" fmla="*/ 3532909 h 4087091"/>
              <a:gd name="connsiteX53" fmla="*/ 55418 w 1870364"/>
              <a:gd name="connsiteY53" fmla="*/ 3491346 h 4087091"/>
              <a:gd name="connsiteX54" fmla="*/ 27709 w 1870364"/>
              <a:gd name="connsiteY54" fmla="*/ 3117273 h 4087091"/>
              <a:gd name="connsiteX55" fmla="*/ 0 w 1870364"/>
              <a:gd name="connsiteY55" fmla="*/ 2881746 h 4087091"/>
              <a:gd name="connsiteX56" fmla="*/ 13855 w 1870364"/>
              <a:gd name="connsiteY56" fmla="*/ 1039091 h 4087091"/>
              <a:gd name="connsiteX57" fmla="*/ 27709 w 1870364"/>
              <a:gd name="connsiteY57" fmla="*/ 942109 h 4087091"/>
              <a:gd name="connsiteX58" fmla="*/ 41564 w 1870364"/>
              <a:gd name="connsiteY58" fmla="*/ 568036 h 4087091"/>
              <a:gd name="connsiteX59" fmla="*/ 69273 w 1870364"/>
              <a:gd name="connsiteY59" fmla="*/ 484909 h 4087091"/>
              <a:gd name="connsiteX60" fmla="*/ 96982 w 1870364"/>
              <a:gd name="connsiteY60" fmla="*/ 443346 h 4087091"/>
              <a:gd name="connsiteX61" fmla="*/ 138545 w 1870364"/>
              <a:gd name="connsiteY61" fmla="*/ 346364 h 4087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1870364" h="4087091">
                <a:moveTo>
                  <a:pt x="138545" y="346364"/>
                </a:moveTo>
                <a:cubicBezTo>
                  <a:pt x="147781" y="300182"/>
                  <a:pt x="144931" y="226004"/>
                  <a:pt x="152400" y="166255"/>
                </a:cubicBezTo>
                <a:cubicBezTo>
                  <a:pt x="154211" y="151764"/>
                  <a:pt x="157132" y="136095"/>
                  <a:pt x="166255" y="124691"/>
                </a:cubicBezTo>
                <a:cubicBezTo>
                  <a:pt x="176657" y="111689"/>
                  <a:pt x="193200" y="104955"/>
                  <a:pt x="207818" y="96982"/>
                </a:cubicBezTo>
                <a:cubicBezTo>
                  <a:pt x="235296" y="81994"/>
                  <a:pt x="343884" y="25867"/>
                  <a:pt x="387927" y="13855"/>
                </a:cubicBezTo>
                <a:cubicBezTo>
                  <a:pt x="415029" y="6464"/>
                  <a:pt x="443346" y="4618"/>
                  <a:pt x="471055" y="0"/>
                </a:cubicBezTo>
                <a:cubicBezTo>
                  <a:pt x="586509" y="4618"/>
                  <a:pt x="702165" y="5623"/>
                  <a:pt x="817418" y="13855"/>
                </a:cubicBezTo>
                <a:cubicBezTo>
                  <a:pt x="860264" y="16915"/>
                  <a:pt x="891201" y="55799"/>
                  <a:pt x="928255" y="69273"/>
                </a:cubicBezTo>
                <a:cubicBezTo>
                  <a:pt x="954655" y="78873"/>
                  <a:pt x="983673" y="78509"/>
                  <a:pt x="1011382" y="83127"/>
                </a:cubicBezTo>
                <a:cubicBezTo>
                  <a:pt x="1025236" y="92363"/>
                  <a:pt x="1038488" y="102575"/>
                  <a:pt x="1052945" y="110836"/>
                </a:cubicBezTo>
                <a:cubicBezTo>
                  <a:pt x="1120418" y="149393"/>
                  <a:pt x="1101454" y="125573"/>
                  <a:pt x="1163782" y="180109"/>
                </a:cubicBezTo>
                <a:cubicBezTo>
                  <a:pt x="1183443" y="197312"/>
                  <a:pt x="1202199" y="215692"/>
                  <a:pt x="1219200" y="235527"/>
                </a:cubicBezTo>
                <a:cubicBezTo>
                  <a:pt x="1230036" y="248170"/>
                  <a:pt x="1235135" y="265317"/>
                  <a:pt x="1246909" y="277091"/>
                </a:cubicBezTo>
                <a:cubicBezTo>
                  <a:pt x="1258683" y="288865"/>
                  <a:pt x="1274923" y="295122"/>
                  <a:pt x="1288473" y="304800"/>
                </a:cubicBezTo>
                <a:cubicBezTo>
                  <a:pt x="1307263" y="318221"/>
                  <a:pt x="1325101" y="332943"/>
                  <a:pt x="1343891" y="346364"/>
                </a:cubicBezTo>
                <a:cubicBezTo>
                  <a:pt x="1357441" y="356042"/>
                  <a:pt x="1372663" y="363413"/>
                  <a:pt x="1385455" y="374073"/>
                </a:cubicBezTo>
                <a:cubicBezTo>
                  <a:pt x="1451688" y="429267"/>
                  <a:pt x="1405191" y="397756"/>
                  <a:pt x="1454727" y="457200"/>
                </a:cubicBezTo>
                <a:cubicBezTo>
                  <a:pt x="1488204" y="497373"/>
                  <a:pt x="1543076" y="535732"/>
                  <a:pt x="1579418" y="568036"/>
                </a:cubicBezTo>
                <a:cubicBezTo>
                  <a:pt x="1623058" y="606827"/>
                  <a:pt x="1618355" y="605660"/>
                  <a:pt x="1648691" y="651164"/>
                </a:cubicBezTo>
                <a:cubicBezTo>
                  <a:pt x="1653309" y="669637"/>
                  <a:pt x="1655859" y="688753"/>
                  <a:pt x="1662545" y="706582"/>
                </a:cubicBezTo>
                <a:cubicBezTo>
                  <a:pt x="1669797" y="725920"/>
                  <a:pt x="1684821" y="742075"/>
                  <a:pt x="1690255" y="762000"/>
                </a:cubicBezTo>
                <a:cubicBezTo>
                  <a:pt x="1703870" y="811920"/>
                  <a:pt x="1715197" y="1000332"/>
                  <a:pt x="1717964" y="1025236"/>
                </a:cubicBezTo>
                <a:cubicBezTo>
                  <a:pt x="1721066" y="1053156"/>
                  <a:pt x="1727547" y="1080599"/>
                  <a:pt x="1731818" y="1108364"/>
                </a:cubicBezTo>
                <a:cubicBezTo>
                  <a:pt x="1767470" y="1340102"/>
                  <a:pt x="1724972" y="1081136"/>
                  <a:pt x="1759527" y="1288473"/>
                </a:cubicBezTo>
                <a:cubicBezTo>
                  <a:pt x="1764145" y="1385455"/>
                  <a:pt x="1762253" y="1482966"/>
                  <a:pt x="1773382" y="1579418"/>
                </a:cubicBezTo>
                <a:cubicBezTo>
                  <a:pt x="1776233" y="1604124"/>
                  <a:pt x="1796214" y="1624304"/>
                  <a:pt x="1801091" y="1648691"/>
                </a:cubicBezTo>
                <a:cubicBezTo>
                  <a:pt x="1810193" y="1694202"/>
                  <a:pt x="1809820" y="1741108"/>
                  <a:pt x="1814945" y="1787236"/>
                </a:cubicBezTo>
                <a:cubicBezTo>
                  <a:pt x="1819057" y="1824241"/>
                  <a:pt x="1825095" y="1861025"/>
                  <a:pt x="1828800" y="1898073"/>
                </a:cubicBezTo>
                <a:cubicBezTo>
                  <a:pt x="1834334" y="1953407"/>
                  <a:pt x="1833982" y="2009397"/>
                  <a:pt x="1842655" y="2064327"/>
                </a:cubicBezTo>
                <a:cubicBezTo>
                  <a:pt x="1847899" y="2097536"/>
                  <a:pt x="1861128" y="2128982"/>
                  <a:pt x="1870364" y="2161309"/>
                </a:cubicBezTo>
                <a:cubicBezTo>
                  <a:pt x="1865746" y="2683164"/>
                  <a:pt x="1865353" y="3205073"/>
                  <a:pt x="1856509" y="3726873"/>
                </a:cubicBezTo>
                <a:cubicBezTo>
                  <a:pt x="1855285" y="3799074"/>
                  <a:pt x="1844478" y="3786028"/>
                  <a:pt x="1814945" y="3837709"/>
                </a:cubicBezTo>
                <a:cubicBezTo>
                  <a:pt x="1785679" y="3888923"/>
                  <a:pt x="1789822" y="3904396"/>
                  <a:pt x="1745673" y="3948546"/>
                </a:cubicBezTo>
                <a:cubicBezTo>
                  <a:pt x="1729345" y="3964874"/>
                  <a:pt x="1707994" y="3975327"/>
                  <a:pt x="1690255" y="3990109"/>
                </a:cubicBezTo>
                <a:cubicBezTo>
                  <a:pt x="1680220" y="3998471"/>
                  <a:pt x="1672745" y="4009658"/>
                  <a:pt x="1662545" y="4017818"/>
                </a:cubicBezTo>
                <a:cubicBezTo>
                  <a:pt x="1615496" y="4055457"/>
                  <a:pt x="1603771" y="4051264"/>
                  <a:pt x="1537855" y="4073236"/>
                </a:cubicBezTo>
                <a:lnTo>
                  <a:pt x="1496291" y="4087091"/>
                </a:lnTo>
                <a:cubicBezTo>
                  <a:pt x="1366982" y="4082473"/>
                  <a:pt x="1237154" y="4085700"/>
                  <a:pt x="1108364" y="4073236"/>
                </a:cubicBezTo>
                <a:cubicBezTo>
                  <a:pt x="1091790" y="4071632"/>
                  <a:pt x="1081257" y="4053788"/>
                  <a:pt x="1066800" y="4045527"/>
                </a:cubicBezTo>
                <a:cubicBezTo>
                  <a:pt x="1018862" y="4018134"/>
                  <a:pt x="1016450" y="4019507"/>
                  <a:pt x="969818" y="4003964"/>
                </a:cubicBezTo>
                <a:cubicBezTo>
                  <a:pt x="928073" y="3976134"/>
                  <a:pt x="922058" y="3969641"/>
                  <a:pt x="872836" y="3948546"/>
                </a:cubicBezTo>
                <a:cubicBezTo>
                  <a:pt x="859413" y="3942793"/>
                  <a:pt x="844696" y="3940444"/>
                  <a:pt x="831273" y="3934691"/>
                </a:cubicBezTo>
                <a:cubicBezTo>
                  <a:pt x="812290" y="3926555"/>
                  <a:pt x="795780" y="3912416"/>
                  <a:pt x="775855" y="3906982"/>
                </a:cubicBezTo>
                <a:cubicBezTo>
                  <a:pt x="744350" y="3898390"/>
                  <a:pt x="711002" y="3898969"/>
                  <a:pt x="678873" y="3893127"/>
                </a:cubicBezTo>
                <a:cubicBezTo>
                  <a:pt x="660139" y="3889721"/>
                  <a:pt x="642237" y="3882403"/>
                  <a:pt x="623455" y="3879273"/>
                </a:cubicBezTo>
                <a:cubicBezTo>
                  <a:pt x="586728" y="3873152"/>
                  <a:pt x="549564" y="3870036"/>
                  <a:pt x="512618" y="3865418"/>
                </a:cubicBezTo>
                <a:cubicBezTo>
                  <a:pt x="498764" y="3860800"/>
                  <a:pt x="485375" y="3854428"/>
                  <a:pt x="471055" y="3851564"/>
                </a:cubicBezTo>
                <a:cubicBezTo>
                  <a:pt x="439034" y="3845160"/>
                  <a:pt x="404393" y="3849837"/>
                  <a:pt x="374073" y="3837709"/>
                </a:cubicBezTo>
                <a:cubicBezTo>
                  <a:pt x="355881" y="3830432"/>
                  <a:pt x="347561" y="3808689"/>
                  <a:pt x="332509" y="3796146"/>
                </a:cubicBezTo>
                <a:cubicBezTo>
                  <a:pt x="278087" y="3750794"/>
                  <a:pt x="233358" y="3756307"/>
                  <a:pt x="180109" y="3685309"/>
                </a:cubicBezTo>
                <a:lnTo>
                  <a:pt x="138545" y="3629891"/>
                </a:lnTo>
                <a:cubicBezTo>
                  <a:pt x="133927" y="3616036"/>
                  <a:pt x="131937" y="3601007"/>
                  <a:pt x="124691" y="3588327"/>
                </a:cubicBezTo>
                <a:cubicBezTo>
                  <a:pt x="113235" y="3568278"/>
                  <a:pt x="96548" y="3551699"/>
                  <a:pt x="83127" y="3532909"/>
                </a:cubicBezTo>
                <a:cubicBezTo>
                  <a:pt x="73449" y="3519360"/>
                  <a:pt x="64654" y="3505200"/>
                  <a:pt x="55418" y="3491346"/>
                </a:cubicBezTo>
                <a:cubicBezTo>
                  <a:pt x="14708" y="3328498"/>
                  <a:pt x="48372" y="3478875"/>
                  <a:pt x="27709" y="3117273"/>
                </a:cubicBezTo>
                <a:cubicBezTo>
                  <a:pt x="18855" y="2962327"/>
                  <a:pt x="21816" y="2990823"/>
                  <a:pt x="0" y="2881746"/>
                </a:cubicBezTo>
                <a:cubicBezTo>
                  <a:pt x="4618" y="2267528"/>
                  <a:pt x="5081" y="1653264"/>
                  <a:pt x="13855" y="1039091"/>
                </a:cubicBezTo>
                <a:cubicBezTo>
                  <a:pt x="14321" y="1006439"/>
                  <a:pt x="25791" y="974708"/>
                  <a:pt x="27709" y="942109"/>
                </a:cubicBezTo>
                <a:cubicBezTo>
                  <a:pt x="35036" y="817548"/>
                  <a:pt x="30267" y="692300"/>
                  <a:pt x="41564" y="568036"/>
                </a:cubicBezTo>
                <a:cubicBezTo>
                  <a:pt x="44208" y="538948"/>
                  <a:pt x="53071" y="509211"/>
                  <a:pt x="69273" y="484909"/>
                </a:cubicBezTo>
                <a:lnTo>
                  <a:pt x="96982" y="443346"/>
                </a:lnTo>
                <a:cubicBezTo>
                  <a:pt x="113553" y="360487"/>
                  <a:pt x="129309" y="392546"/>
                  <a:pt x="138545" y="346364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4" grpId="0"/>
      <p:bldP spid="55" grpId="0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CA" smtClean="0"/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CA" smtClean="0"/>
              <a:t>I was surprised because I thought he would say: </a:t>
            </a:r>
          </a:p>
          <a:p>
            <a:pPr eaLnBrk="1" hangingPunct="1">
              <a:buFont typeface="Arial" charset="0"/>
              <a:buNone/>
            </a:pPr>
            <a:r>
              <a:rPr lang="en-CA" smtClean="0"/>
              <a:t>	“25 times 10 is 250” </a:t>
            </a:r>
          </a:p>
          <a:p>
            <a:pPr eaLnBrk="1" hangingPunct="1"/>
            <a:r>
              <a:rPr lang="en-CA" smtClean="0"/>
              <a:t>I asked the class what other ways there were to represent the answer. We discussed their different ways of reaching the answer.</a:t>
            </a:r>
          </a:p>
          <a:p>
            <a:pPr eaLnBrk="1" hangingPunct="1">
              <a:buFont typeface="Arial" charset="0"/>
              <a:buNone/>
            </a:pPr>
            <a:endParaRPr lang="en-CA" smtClean="0"/>
          </a:p>
          <a:p>
            <a:pPr eaLnBrk="1" hangingPunct="1">
              <a:buFont typeface="Arial" charset="0"/>
              <a:buNone/>
            </a:pPr>
            <a:endParaRPr lang="en-CA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 smtClean="0"/>
              <a:t>How many drops of toxin were in the large fish?</a:t>
            </a:r>
            <a:endParaRPr lang="en-CA" dirty="0"/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00550" cy="4525963"/>
          </a:xfrm>
        </p:spPr>
        <p:txBody>
          <a:bodyPr/>
          <a:lstStyle/>
          <a:p>
            <a:pPr eaLnBrk="1" hangingPunct="1"/>
            <a:r>
              <a:rPr lang="en-CA" smtClean="0"/>
              <a:t>So now we know that each small fish had 250 drops of the toxin. </a:t>
            </a:r>
          </a:p>
          <a:p>
            <a:pPr eaLnBrk="1" hangingPunct="1"/>
            <a:r>
              <a:rPr lang="en-CA" smtClean="0"/>
              <a:t>Each large fish ate 5 small fish</a:t>
            </a:r>
          </a:p>
          <a:p>
            <a:pPr eaLnBrk="1" hangingPunct="1"/>
            <a:r>
              <a:rPr lang="en-CA" smtClean="0"/>
              <a:t>Here are some of the strategies I saw: </a:t>
            </a:r>
          </a:p>
        </p:txBody>
      </p:sp>
      <p:sp>
        <p:nvSpPr>
          <p:cNvPr id="5" name="Rectangle 4"/>
          <p:cNvSpPr/>
          <p:nvPr/>
        </p:nvSpPr>
        <p:spPr>
          <a:xfrm>
            <a:off x="5143504" y="1785926"/>
            <a:ext cx="3571868" cy="3785652"/>
          </a:xfrm>
          <a:prstGeom prst="rect">
            <a:avLst/>
          </a:prstGeom>
          <a:solidFill>
            <a:schemeClr val="bg2"/>
          </a:solidFill>
          <a:ln w="38100" cmpd="sng">
            <a:solidFill>
              <a:schemeClr val="tx1"/>
            </a:solidFill>
          </a:ln>
          <a:effectLst/>
          <a:scene3d>
            <a:camera prst="orthographicFront"/>
            <a:lightRig rig="threePt" dir="t"/>
          </a:scene3d>
          <a:sp3d>
            <a:bevelB w="165100" prst="coolSlant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CA" sz="2000" dirty="0">
                <a:latin typeface="Comic Sans MS" pitchFamily="66" charset="0"/>
              </a:rPr>
              <a:t>The situation: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Each plant in the ecosystem absorbed 1 drop of the toxin.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Insects each ate 25 plants.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Small fish each ate 10 insects.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Large fish ate 5 small fish.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You eat one fish a day for three days.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CA" smtClean="0"/>
          </a:p>
        </p:txBody>
      </p:sp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4286250" y="1785938"/>
            <a:ext cx="2214563" cy="3757612"/>
          </a:xfrm>
        </p:spPr>
        <p:txBody>
          <a:bodyPr/>
          <a:lstStyle/>
          <a:p>
            <a:pPr lvl="1" eaLnBrk="1" hangingPunct="1">
              <a:buFont typeface="Arial" charset="0"/>
              <a:buNone/>
            </a:pPr>
            <a:r>
              <a:rPr lang="en-CA" smtClean="0"/>
              <a:t>  250</a:t>
            </a:r>
          </a:p>
          <a:p>
            <a:pPr lvl="1" eaLnBrk="1" hangingPunct="1">
              <a:buFont typeface="Arial" charset="0"/>
              <a:buNone/>
            </a:pPr>
            <a:r>
              <a:rPr lang="en-CA" smtClean="0"/>
              <a:t>  250</a:t>
            </a:r>
          </a:p>
          <a:p>
            <a:pPr lvl="1" eaLnBrk="1" hangingPunct="1">
              <a:buFont typeface="Arial" charset="0"/>
              <a:buNone/>
            </a:pPr>
            <a:r>
              <a:rPr lang="en-CA" smtClean="0"/>
              <a:t>  250</a:t>
            </a:r>
          </a:p>
          <a:p>
            <a:pPr lvl="1" eaLnBrk="1" hangingPunct="1">
              <a:buFont typeface="Arial" charset="0"/>
              <a:buNone/>
            </a:pPr>
            <a:r>
              <a:rPr lang="en-CA" smtClean="0"/>
              <a:t>  250</a:t>
            </a:r>
          </a:p>
          <a:p>
            <a:pPr lvl="1" eaLnBrk="1" hangingPunct="1">
              <a:buFont typeface="Arial" charset="0"/>
              <a:buNone/>
            </a:pPr>
            <a:r>
              <a:rPr lang="en-CA" u="sng" smtClean="0"/>
              <a:t>+250</a:t>
            </a:r>
          </a:p>
          <a:p>
            <a:pPr lvl="1" eaLnBrk="1" hangingPunct="1">
              <a:buFont typeface="Arial" charset="0"/>
              <a:buNone/>
            </a:pPr>
            <a:r>
              <a:rPr lang="en-CA" smtClean="0"/>
              <a:t>1250</a:t>
            </a:r>
          </a:p>
        </p:txBody>
      </p:sp>
      <p:sp>
        <p:nvSpPr>
          <p:cNvPr id="18436" name="Content Placeholder 2"/>
          <p:cNvSpPr txBox="1">
            <a:spLocks/>
          </p:cNvSpPr>
          <p:nvPr/>
        </p:nvSpPr>
        <p:spPr bwMode="auto">
          <a:xfrm>
            <a:off x="428625" y="1714500"/>
            <a:ext cx="542925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 typeface="Arial" charset="0"/>
              <a:buNone/>
            </a:pPr>
            <a:r>
              <a:rPr lang="en-CA" sz="2800">
                <a:latin typeface="Calibri" pitchFamily="34" charset="0"/>
              </a:rPr>
              <a:t>  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14375" y="1928813"/>
            <a:ext cx="1079500" cy="714375"/>
            <a:chOff x="3143240" y="2157402"/>
            <a:chExt cx="1080138" cy="714380"/>
          </a:xfrm>
        </p:grpSpPr>
        <p:sp>
          <p:nvSpPr>
            <p:cNvPr id="5" name="Teardrop 4"/>
            <p:cNvSpPr/>
            <p:nvPr/>
          </p:nvSpPr>
          <p:spPr>
            <a:xfrm rot="2387618">
              <a:off x="3143240" y="2214552"/>
              <a:ext cx="714797" cy="571504"/>
            </a:xfrm>
            <a:prstGeom prst="teardrop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/>
            </a:p>
          </p:txBody>
        </p:sp>
        <p:sp>
          <p:nvSpPr>
            <p:cNvPr id="6" name="Isosceles Triangle 5"/>
            <p:cNvSpPr/>
            <p:nvPr/>
          </p:nvSpPr>
          <p:spPr>
            <a:xfrm rot="16200000">
              <a:off x="3712109" y="2360513"/>
              <a:ext cx="714380" cy="308157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/>
            </a:p>
          </p:txBody>
        </p:sp>
        <p:sp>
          <p:nvSpPr>
            <p:cNvPr id="18467" name="TextBox 6"/>
            <p:cNvSpPr txBox="1">
              <a:spLocks noChangeArrowheads="1"/>
            </p:cNvSpPr>
            <p:nvPr/>
          </p:nvSpPr>
          <p:spPr bwMode="auto">
            <a:xfrm>
              <a:off x="3214678" y="2285992"/>
              <a:ext cx="6429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CA">
                  <a:latin typeface="Calibri" pitchFamily="34" charset="0"/>
                </a:rPr>
                <a:t>250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143125" y="2000250"/>
            <a:ext cx="1079500" cy="714375"/>
            <a:chOff x="3143240" y="2157402"/>
            <a:chExt cx="1080138" cy="714380"/>
          </a:xfrm>
        </p:grpSpPr>
        <p:sp>
          <p:nvSpPr>
            <p:cNvPr id="10" name="Teardrop 9"/>
            <p:cNvSpPr/>
            <p:nvPr/>
          </p:nvSpPr>
          <p:spPr>
            <a:xfrm rot="2387618">
              <a:off x="3143240" y="2214552"/>
              <a:ext cx="714797" cy="571504"/>
            </a:xfrm>
            <a:prstGeom prst="teardrop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/>
            </a:p>
          </p:txBody>
        </p:sp>
        <p:sp>
          <p:nvSpPr>
            <p:cNvPr id="11" name="Isosceles Triangle 10"/>
            <p:cNvSpPr/>
            <p:nvPr/>
          </p:nvSpPr>
          <p:spPr>
            <a:xfrm rot="16200000">
              <a:off x="3712109" y="2360513"/>
              <a:ext cx="714380" cy="308157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/>
            </a:p>
          </p:txBody>
        </p:sp>
        <p:sp>
          <p:nvSpPr>
            <p:cNvPr id="18464" name="TextBox 11"/>
            <p:cNvSpPr txBox="1">
              <a:spLocks noChangeArrowheads="1"/>
            </p:cNvSpPr>
            <p:nvPr/>
          </p:nvSpPr>
          <p:spPr bwMode="auto">
            <a:xfrm>
              <a:off x="3214678" y="2285992"/>
              <a:ext cx="6429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CA">
                  <a:latin typeface="Calibri" pitchFamily="34" charset="0"/>
                </a:rPr>
                <a:t>250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714375" y="3000375"/>
            <a:ext cx="1079500" cy="714375"/>
            <a:chOff x="3143240" y="2157402"/>
            <a:chExt cx="1080138" cy="714380"/>
          </a:xfrm>
        </p:grpSpPr>
        <p:sp>
          <p:nvSpPr>
            <p:cNvPr id="18" name="Teardrop 17"/>
            <p:cNvSpPr/>
            <p:nvPr/>
          </p:nvSpPr>
          <p:spPr>
            <a:xfrm rot="2387618">
              <a:off x="3143240" y="2214552"/>
              <a:ext cx="714797" cy="571504"/>
            </a:xfrm>
            <a:prstGeom prst="teardrop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/>
            </a:p>
          </p:txBody>
        </p:sp>
        <p:sp>
          <p:nvSpPr>
            <p:cNvPr id="19" name="Isosceles Triangle 18"/>
            <p:cNvSpPr/>
            <p:nvPr/>
          </p:nvSpPr>
          <p:spPr>
            <a:xfrm rot="16200000">
              <a:off x="3712109" y="2360513"/>
              <a:ext cx="714380" cy="308157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/>
            </a:p>
          </p:txBody>
        </p:sp>
        <p:sp>
          <p:nvSpPr>
            <p:cNvPr id="18461" name="TextBox 19"/>
            <p:cNvSpPr txBox="1">
              <a:spLocks noChangeArrowheads="1"/>
            </p:cNvSpPr>
            <p:nvPr/>
          </p:nvSpPr>
          <p:spPr bwMode="auto">
            <a:xfrm>
              <a:off x="3214678" y="2285992"/>
              <a:ext cx="6429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CA">
                  <a:latin typeface="Calibri" pitchFamily="34" charset="0"/>
                </a:rPr>
                <a:t>250</a:t>
              </a:r>
            </a:p>
          </p:txBody>
        </p:sp>
      </p:grp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1571625" y="4071938"/>
            <a:ext cx="1079500" cy="714375"/>
            <a:chOff x="3143240" y="2157402"/>
            <a:chExt cx="1080138" cy="714380"/>
          </a:xfrm>
        </p:grpSpPr>
        <p:sp>
          <p:nvSpPr>
            <p:cNvPr id="22" name="Teardrop 21"/>
            <p:cNvSpPr/>
            <p:nvPr/>
          </p:nvSpPr>
          <p:spPr>
            <a:xfrm rot="2387618">
              <a:off x="3143240" y="2214552"/>
              <a:ext cx="714797" cy="571504"/>
            </a:xfrm>
            <a:prstGeom prst="teardrop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/>
            </a:p>
          </p:txBody>
        </p:sp>
        <p:sp>
          <p:nvSpPr>
            <p:cNvPr id="23" name="Isosceles Triangle 22"/>
            <p:cNvSpPr/>
            <p:nvPr/>
          </p:nvSpPr>
          <p:spPr>
            <a:xfrm rot="16200000">
              <a:off x="3712109" y="2360513"/>
              <a:ext cx="714380" cy="308157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/>
            </a:p>
          </p:txBody>
        </p:sp>
        <p:sp>
          <p:nvSpPr>
            <p:cNvPr id="18458" name="TextBox 23"/>
            <p:cNvSpPr txBox="1">
              <a:spLocks noChangeArrowheads="1"/>
            </p:cNvSpPr>
            <p:nvPr/>
          </p:nvSpPr>
          <p:spPr bwMode="auto">
            <a:xfrm>
              <a:off x="3214678" y="2285992"/>
              <a:ext cx="6429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CA">
                  <a:latin typeface="Calibri" pitchFamily="34" charset="0"/>
                </a:rPr>
                <a:t>250</a:t>
              </a:r>
            </a:p>
          </p:txBody>
        </p:sp>
      </p:grpSp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2214563" y="3071813"/>
            <a:ext cx="1079500" cy="714375"/>
            <a:chOff x="3143240" y="2157402"/>
            <a:chExt cx="1080138" cy="714380"/>
          </a:xfrm>
        </p:grpSpPr>
        <p:sp>
          <p:nvSpPr>
            <p:cNvPr id="26" name="Teardrop 25"/>
            <p:cNvSpPr/>
            <p:nvPr/>
          </p:nvSpPr>
          <p:spPr>
            <a:xfrm rot="2387618">
              <a:off x="3143240" y="2214552"/>
              <a:ext cx="714797" cy="571504"/>
            </a:xfrm>
            <a:prstGeom prst="teardrop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/>
            </a:p>
          </p:txBody>
        </p:sp>
        <p:sp>
          <p:nvSpPr>
            <p:cNvPr id="27" name="Isosceles Triangle 26"/>
            <p:cNvSpPr/>
            <p:nvPr/>
          </p:nvSpPr>
          <p:spPr>
            <a:xfrm rot="16200000">
              <a:off x="3712109" y="2360513"/>
              <a:ext cx="714380" cy="308157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/>
            </a:p>
          </p:txBody>
        </p:sp>
        <p:sp>
          <p:nvSpPr>
            <p:cNvPr id="18455" name="TextBox 27"/>
            <p:cNvSpPr txBox="1">
              <a:spLocks noChangeArrowheads="1"/>
            </p:cNvSpPr>
            <p:nvPr/>
          </p:nvSpPr>
          <p:spPr bwMode="auto">
            <a:xfrm>
              <a:off x="3214678" y="2285992"/>
              <a:ext cx="6429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CA">
                  <a:latin typeface="Calibri" pitchFamily="34" charset="0"/>
                </a:rPr>
                <a:t>250</a:t>
              </a:r>
            </a:p>
          </p:txBody>
        </p:sp>
      </p:grpSp>
      <p:sp>
        <p:nvSpPr>
          <p:cNvPr id="36873" name="Content Placeholder 2"/>
          <p:cNvSpPr txBox="1">
            <a:spLocks/>
          </p:cNvSpPr>
          <p:nvPr/>
        </p:nvSpPr>
        <p:spPr bwMode="auto">
          <a:xfrm>
            <a:off x="5929313" y="1643063"/>
            <a:ext cx="2214562" cy="375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 typeface="Arial" charset="0"/>
              <a:buNone/>
            </a:pPr>
            <a:r>
              <a:rPr lang="en-CA" sz="2800">
                <a:latin typeface="Calibri" pitchFamily="34" charset="0"/>
              </a:rPr>
              <a:t>  250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None/>
            </a:pPr>
            <a:r>
              <a:rPr lang="en-CA" sz="2800" u="sng">
                <a:latin typeface="Calibri" pitchFamily="34" charset="0"/>
              </a:rPr>
              <a:t>    X 5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None/>
            </a:pPr>
            <a:r>
              <a:rPr lang="en-CA" sz="2800">
                <a:latin typeface="Calibri" pitchFamily="34" charset="0"/>
              </a:rPr>
              <a:t>1250</a:t>
            </a:r>
          </a:p>
        </p:txBody>
      </p:sp>
      <p:sp>
        <p:nvSpPr>
          <p:cNvPr id="35" name="Freeform 34"/>
          <p:cNvSpPr/>
          <p:nvPr/>
        </p:nvSpPr>
        <p:spPr>
          <a:xfrm>
            <a:off x="398463" y="1522413"/>
            <a:ext cx="3173412" cy="1735137"/>
          </a:xfrm>
          <a:custGeom>
            <a:avLst/>
            <a:gdLst>
              <a:gd name="connsiteX0" fmla="*/ 930952 w 3174089"/>
              <a:gd name="connsiteY0" fmla="*/ 234361 h 1735120"/>
              <a:gd name="connsiteX1" fmla="*/ 402314 w 3174089"/>
              <a:gd name="connsiteY1" fmla="*/ 234361 h 1735120"/>
              <a:gd name="connsiteX2" fmla="*/ 330877 w 3174089"/>
              <a:gd name="connsiteY2" fmla="*/ 262936 h 1735120"/>
              <a:gd name="connsiteX3" fmla="*/ 188002 w 3174089"/>
              <a:gd name="connsiteY3" fmla="*/ 334373 h 1735120"/>
              <a:gd name="connsiteX4" fmla="*/ 130852 w 3174089"/>
              <a:gd name="connsiteY4" fmla="*/ 362948 h 1735120"/>
              <a:gd name="connsiteX5" fmla="*/ 87989 w 3174089"/>
              <a:gd name="connsiteY5" fmla="*/ 377236 h 1735120"/>
              <a:gd name="connsiteX6" fmla="*/ 30839 w 3174089"/>
              <a:gd name="connsiteY6" fmla="*/ 491536 h 1735120"/>
              <a:gd name="connsiteX7" fmla="*/ 2264 w 3174089"/>
              <a:gd name="connsiteY7" fmla="*/ 620123 h 1735120"/>
              <a:gd name="connsiteX8" fmla="*/ 30839 w 3174089"/>
              <a:gd name="connsiteY8" fmla="*/ 848723 h 1735120"/>
              <a:gd name="connsiteX9" fmla="*/ 59414 w 3174089"/>
              <a:gd name="connsiteY9" fmla="*/ 891586 h 1735120"/>
              <a:gd name="connsiteX10" fmla="*/ 173714 w 3174089"/>
              <a:gd name="connsiteY10" fmla="*/ 1077323 h 1735120"/>
              <a:gd name="connsiteX11" fmla="*/ 288014 w 3174089"/>
              <a:gd name="connsiteY11" fmla="*/ 1191623 h 1735120"/>
              <a:gd name="connsiteX12" fmla="*/ 330877 w 3174089"/>
              <a:gd name="connsiteY12" fmla="*/ 1263061 h 1735120"/>
              <a:gd name="connsiteX13" fmla="*/ 516614 w 3174089"/>
              <a:gd name="connsiteY13" fmla="*/ 1377361 h 1735120"/>
              <a:gd name="connsiteX14" fmla="*/ 845227 w 3174089"/>
              <a:gd name="connsiteY14" fmla="*/ 1520236 h 1735120"/>
              <a:gd name="connsiteX15" fmla="*/ 1002389 w 3174089"/>
              <a:gd name="connsiteY15" fmla="*/ 1563098 h 1735120"/>
              <a:gd name="connsiteX16" fmla="*/ 1073827 w 3174089"/>
              <a:gd name="connsiteY16" fmla="*/ 1577386 h 1735120"/>
              <a:gd name="connsiteX17" fmla="*/ 1159552 w 3174089"/>
              <a:gd name="connsiteY17" fmla="*/ 1605961 h 1735120"/>
              <a:gd name="connsiteX18" fmla="*/ 1602464 w 3174089"/>
              <a:gd name="connsiteY18" fmla="*/ 1691686 h 1735120"/>
              <a:gd name="connsiteX19" fmla="*/ 1873927 w 3174089"/>
              <a:gd name="connsiteY19" fmla="*/ 1705973 h 1735120"/>
              <a:gd name="connsiteX20" fmla="*/ 2359702 w 3174089"/>
              <a:gd name="connsiteY20" fmla="*/ 1705973 h 1735120"/>
              <a:gd name="connsiteX21" fmla="*/ 2474002 w 3174089"/>
              <a:gd name="connsiteY21" fmla="*/ 1677398 h 1735120"/>
              <a:gd name="connsiteX22" fmla="*/ 2659739 w 3174089"/>
              <a:gd name="connsiteY22" fmla="*/ 1648823 h 1735120"/>
              <a:gd name="connsiteX23" fmla="*/ 2716889 w 3174089"/>
              <a:gd name="connsiteY23" fmla="*/ 1634536 h 1735120"/>
              <a:gd name="connsiteX24" fmla="*/ 2831189 w 3174089"/>
              <a:gd name="connsiteY24" fmla="*/ 1605961 h 1735120"/>
              <a:gd name="connsiteX25" fmla="*/ 2888339 w 3174089"/>
              <a:gd name="connsiteY25" fmla="*/ 1563098 h 1735120"/>
              <a:gd name="connsiteX26" fmla="*/ 2931202 w 3174089"/>
              <a:gd name="connsiteY26" fmla="*/ 1548811 h 1735120"/>
              <a:gd name="connsiteX27" fmla="*/ 2974064 w 3174089"/>
              <a:gd name="connsiteY27" fmla="*/ 1505948 h 1735120"/>
              <a:gd name="connsiteX28" fmla="*/ 3031214 w 3174089"/>
              <a:gd name="connsiteY28" fmla="*/ 1477373 h 1735120"/>
              <a:gd name="connsiteX29" fmla="*/ 3059789 w 3174089"/>
              <a:gd name="connsiteY29" fmla="*/ 1434511 h 1735120"/>
              <a:gd name="connsiteX30" fmla="*/ 3102652 w 3174089"/>
              <a:gd name="connsiteY30" fmla="*/ 1405936 h 1735120"/>
              <a:gd name="connsiteX31" fmla="*/ 3131227 w 3174089"/>
              <a:gd name="connsiteY31" fmla="*/ 1348786 h 1735120"/>
              <a:gd name="connsiteX32" fmla="*/ 3174089 w 3174089"/>
              <a:gd name="connsiteY32" fmla="*/ 1277348 h 1735120"/>
              <a:gd name="connsiteX33" fmla="*/ 3159802 w 3174089"/>
              <a:gd name="connsiteY33" fmla="*/ 991598 h 1735120"/>
              <a:gd name="connsiteX34" fmla="*/ 3116939 w 3174089"/>
              <a:gd name="connsiteY34" fmla="*/ 863011 h 1735120"/>
              <a:gd name="connsiteX35" fmla="*/ 3088364 w 3174089"/>
              <a:gd name="connsiteY35" fmla="*/ 791573 h 1735120"/>
              <a:gd name="connsiteX36" fmla="*/ 3074077 w 3174089"/>
              <a:gd name="connsiteY36" fmla="*/ 748711 h 1735120"/>
              <a:gd name="connsiteX37" fmla="*/ 2988352 w 3174089"/>
              <a:gd name="connsiteY37" fmla="*/ 591548 h 1735120"/>
              <a:gd name="connsiteX38" fmla="*/ 2945489 w 3174089"/>
              <a:gd name="connsiteY38" fmla="*/ 534398 h 1735120"/>
              <a:gd name="connsiteX39" fmla="*/ 2916914 w 3174089"/>
              <a:gd name="connsiteY39" fmla="*/ 491536 h 1735120"/>
              <a:gd name="connsiteX40" fmla="*/ 2816902 w 3174089"/>
              <a:gd name="connsiteY40" fmla="*/ 391523 h 1735120"/>
              <a:gd name="connsiteX41" fmla="*/ 2774039 w 3174089"/>
              <a:gd name="connsiteY41" fmla="*/ 348661 h 1735120"/>
              <a:gd name="connsiteX42" fmla="*/ 2702602 w 3174089"/>
              <a:gd name="connsiteY42" fmla="*/ 320086 h 1735120"/>
              <a:gd name="connsiteX43" fmla="*/ 2631164 w 3174089"/>
              <a:gd name="connsiteY43" fmla="*/ 248648 h 1735120"/>
              <a:gd name="connsiteX44" fmla="*/ 2531152 w 3174089"/>
              <a:gd name="connsiteY44" fmla="*/ 220073 h 1735120"/>
              <a:gd name="connsiteX45" fmla="*/ 2488289 w 3174089"/>
              <a:gd name="connsiteY45" fmla="*/ 205786 h 1735120"/>
              <a:gd name="connsiteX46" fmla="*/ 2188252 w 3174089"/>
              <a:gd name="connsiteY46" fmla="*/ 91486 h 1735120"/>
              <a:gd name="connsiteX47" fmla="*/ 2131102 w 3174089"/>
              <a:gd name="connsiteY47" fmla="*/ 77198 h 1735120"/>
              <a:gd name="connsiteX48" fmla="*/ 2016802 w 3174089"/>
              <a:gd name="connsiteY48" fmla="*/ 62911 h 1735120"/>
              <a:gd name="connsiteX49" fmla="*/ 1945364 w 3174089"/>
              <a:gd name="connsiteY49" fmla="*/ 34336 h 1735120"/>
              <a:gd name="connsiteX50" fmla="*/ 1431014 w 3174089"/>
              <a:gd name="connsiteY50" fmla="*/ 34336 h 1735120"/>
              <a:gd name="connsiteX51" fmla="*/ 1030964 w 3174089"/>
              <a:gd name="connsiteY51" fmla="*/ 20048 h 1735120"/>
              <a:gd name="connsiteX52" fmla="*/ 973814 w 3174089"/>
              <a:gd name="connsiteY52" fmla="*/ 5761 h 1735120"/>
              <a:gd name="connsiteX53" fmla="*/ 616627 w 3174089"/>
              <a:gd name="connsiteY53" fmla="*/ 20048 h 1735120"/>
              <a:gd name="connsiteX54" fmla="*/ 502327 w 3174089"/>
              <a:gd name="connsiteY54" fmla="*/ 77198 h 1735120"/>
              <a:gd name="connsiteX55" fmla="*/ 459464 w 3174089"/>
              <a:gd name="connsiteY55" fmla="*/ 120061 h 1735120"/>
              <a:gd name="connsiteX56" fmla="*/ 430889 w 3174089"/>
              <a:gd name="connsiteY56" fmla="*/ 162923 h 1735120"/>
              <a:gd name="connsiteX57" fmla="*/ 359452 w 3174089"/>
              <a:gd name="connsiteY57" fmla="*/ 248648 h 1735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174089" h="1735120">
                <a:moveTo>
                  <a:pt x="930952" y="234361"/>
                </a:moveTo>
                <a:cubicBezTo>
                  <a:pt x="753450" y="226643"/>
                  <a:pt x="578859" y="206485"/>
                  <a:pt x="402314" y="234361"/>
                </a:cubicBezTo>
                <a:cubicBezTo>
                  <a:pt x="376981" y="238361"/>
                  <a:pt x="354118" y="252090"/>
                  <a:pt x="330877" y="262936"/>
                </a:cubicBezTo>
                <a:cubicBezTo>
                  <a:pt x="282626" y="285453"/>
                  <a:pt x="235627" y="310561"/>
                  <a:pt x="188002" y="334373"/>
                </a:cubicBezTo>
                <a:cubicBezTo>
                  <a:pt x="168952" y="343898"/>
                  <a:pt x="151058" y="356213"/>
                  <a:pt x="130852" y="362948"/>
                </a:cubicBezTo>
                <a:lnTo>
                  <a:pt x="87989" y="377236"/>
                </a:lnTo>
                <a:cubicBezTo>
                  <a:pt x="68939" y="415336"/>
                  <a:pt x="39193" y="449766"/>
                  <a:pt x="30839" y="491536"/>
                </a:cubicBezTo>
                <a:cubicBezTo>
                  <a:pt x="12701" y="582228"/>
                  <a:pt x="22442" y="539414"/>
                  <a:pt x="2264" y="620123"/>
                </a:cubicBezTo>
                <a:cubicBezTo>
                  <a:pt x="4991" y="655567"/>
                  <a:pt x="0" y="787045"/>
                  <a:pt x="30839" y="848723"/>
                </a:cubicBezTo>
                <a:cubicBezTo>
                  <a:pt x="38518" y="864082"/>
                  <a:pt x="50895" y="876677"/>
                  <a:pt x="59414" y="891586"/>
                </a:cubicBezTo>
                <a:cubicBezTo>
                  <a:pt x="101346" y="964967"/>
                  <a:pt x="99590" y="1003199"/>
                  <a:pt x="173714" y="1077323"/>
                </a:cubicBezTo>
                <a:cubicBezTo>
                  <a:pt x="211814" y="1115423"/>
                  <a:pt x="260292" y="1145420"/>
                  <a:pt x="288014" y="1191623"/>
                </a:cubicBezTo>
                <a:cubicBezTo>
                  <a:pt x="302302" y="1215436"/>
                  <a:pt x="311241" y="1243425"/>
                  <a:pt x="330877" y="1263061"/>
                </a:cubicBezTo>
                <a:cubicBezTo>
                  <a:pt x="355269" y="1287453"/>
                  <a:pt x="491075" y="1363609"/>
                  <a:pt x="516614" y="1377361"/>
                </a:cubicBezTo>
                <a:cubicBezTo>
                  <a:pt x="599816" y="1422162"/>
                  <a:pt x="794345" y="1510060"/>
                  <a:pt x="845227" y="1520236"/>
                </a:cubicBezTo>
                <a:cubicBezTo>
                  <a:pt x="1019261" y="1555042"/>
                  <a:pt x="803004" y="1508720"/>
                  <a:pt x="1002389" y="1563098"/>
                </a:cubicBezTo>
                <a:cubicBezTo>
                  <a:pt x="1025818" y="1569488"/>
                  <a:pt x="1050398" y="1570996"/>
                  <a:pt x="1073827" y="1577386"/>
                </a:cubicBezTo>
                <a:cubicBezTo>
                  <a:pt x="1102886" y="1585311"/>
                  <a:pt x="1130493" y="1598036"/>
                  <a:pt x="1159552" y="1605961"/>
                </a:cubicBezTo>
                <a:cubicBezTo>
                  <a:pt x="1343458" y="1656117"/>
                  <a:pt x="1415458" y="1675186"/>
                  <a:pt x="1602464" y="1691686"/>
                </a:cubicBezTo>
                <a:cubicBezTo>
                  <a:pt x="1692726" y="1699650"/>
                  <a:pt x="1783439" y="1701211"/>
                  <a:pt x="1873927" y="1705973"/>
                </a:cubicBezTo>
                <a:cubicBezTo>
                  <a:pt x="2077946" y="1735120"/>
                  <a:pt x="2029603" y="1734267"/>
                  <a:pt x="2359702" y="1705973"/>
                </a:cubicBezTo>
                <a:cubicBezTo>
                  <a:pt x="2398831" y="1702619"/>
                  <a:pt x="2435601" y="1685627"/>
                  <a:pt x="2474002" y="1677398"/>
                </a:cubicBezTo>
                <a:cubicBezTo>
                  <a:pt x="2551306" y="1660833"/>
                  <a:pt x="2579453" y="1663421"/>
                  <a:pt x="2659739" y="1648823"/>
                </a:cubicBezTo>
                <a:cubicBezTo>
                  <a:pt x="2679059" y="1645310"/>
                  <a:pt x="2697720" y="1638796"/>
                  <a:pt x="2716889" y="1634536"/>
                </a:cubicBezTo>
                <a:cubicBezTo>
                  <a:pt x="2820332" y="1611549"/>
                  <a:pt x="2754599" y="1631490"/>
                  <a:pt x="2831189" y="1605961"/>
                </a:cubicBezTo>
                <a:cubicBezTo>
                  <a:pt x="2850239" y="1591673"/>
                  <a:pt x="2867664" y="1574912"/>
                  <a:pt x="2888339" y="1563098"/>
                </a:cubicBezTo>
                <a:cubicBezTo>
                  <a:pt x="2901415" y="1555626"/>
                  <a:pt x="2918671" y="1557165"/>
                  <a:pt x="2931202" y="1548811"/>
                </a:cubicBezTo>
                <a:cubicBezTo>
                  <a:pt x="2948014" y="1537603"/>
                  <a:pt x="2957622" y="1517692"/>
                  <a:pt x="2974064" y="1505948"/>
                </a:cubicBezTo>
                <a:cubicBezTo>
                  <a:pt x="2991395" y="1493568"/>
                  <a:pt x="3012164" y="1486898"/>
                  <a:pt x="3031214" y="1477373"/>
                </a:cubicBezTo>
                <a:cubicBezTo>
                  <a:pt x="3040739" y="1463086"/>
                  <a:pt x="3047647" y="1446653"/>
                  <a:pt x="3059789" y="1434511"/>
                </a:cubicBezTo>
                <a:cubicBezTo>
                  <a:pt x="3071931" y="1422369"/>
                  <a:pt x="3091659" y="1419128"/>
                  <a:pt x="3102652" y="1405936"/>
                </a:cubicBezTo>
                <a:cubicBezTo>
                  <a:pt x="3116287" y="1389574"/>
                  <a:pt x="3120884" y="1367404"/>
                  <a:pt x="3131227" y="1348786"/>
                </a:cubicBezTo>
                <a:cubicBezTo>
                  <a:pt x="3144713" y="1324511"/>
                  <a:pt x="3159802" y="1301161"/>
                  <a:pt x="3174089" y="1277348"/>
                </a:cubicBezTo>
                <a:cubicBezTo>
                  <a:pt x="3169327" y="1182098"/>
                  <a:pt x="3167407" y="1086663"/>
                  <a:pt x="3159802" y="991598"/>
                </a:cubicBezTo>
                <a:cubicBezTo>
                  <a:pt x="3153752" y="915968"/>
                  <a:pt x="3145486" y="927241"/>
                  <a:pt x="3116939" y="863011"/>
                </a:cubicBezTo>
                <a:cubicBezTo>
                  <a:pt x="3106523" y="839574"/>
                  <a:pt x="3097369" y="815587"/>
                  <a:pt x="3088364" y="791573"/>
                </a:cubicBezTo>
                <a:cubicBezTo>
                  <a:pt x="3083076" y="777472"/>
                  <a:pt x="3080009" y="762553"/>
                  <a:pt x="3074077" y="748711"/>
                </a:cubicBezTo>
                <a:cubicBezTo>
                  <a:pt x="3057149" y="709212"/>
                  <a:pt x="3004115" y="616319"/>
                  <a:pt x="2988352" y="591548"/>
                </a:cubicBezTo>
                <a:cubicBezTo>
                  <a:pt x="2975568" y="571458"/>
                  <a:pt x="2959330" y="553775"/>
                  <a:pt x="2945489" y="534398"/>
                </a:cubicBezTo>
                <a:cubicBezTo>
                  <a:pt x="2935508" y="520425"/>
                  <a:pt x="2928401" y="504299"/>
                  <a:pt x="2916914" y="491536"/>
                </a:cubicBezTo>
                <a:cubicBezTo>
                  <a:pt x="2885375" y="456492"/>
                  <a:pt x="2850240" y="424861"/>
                  <a:pt x="2816902" y="391523"/>
                </a:cubicBezTo>
                <a:cubicBezTo>
                  <a:pt x="2802614" y="377235"/>
                  <a:pt x="2792799" y="356165"/>
                  <a:pt x="2774039" y="348661"/>
                </a:cubicBezTo>
                <a:lnTo>
                  <a:pt x="2702602" y="320086"/>
                </a:lnTo>
                <a:cubicBezTo>
                  <a:pt x="2678789" y="296273"/>
                  <a:pt x="2660253" y="265617"/>
                  <a:pt x="2631164" y="248648"/>
                </a:cubicBezTo>
                <a:cubicBezTo>
                  <a:pt x="2601216" y="231178"/>
                  <a:pt x="2564361" y="230036"/>
                  <a:pt x="2531152" y="220073"/>
                </a:cubicBezTo>
                <a:cubicBezTo>
                  <a:pt x="2516727" y="215745"/>
                  <a:pt x="2502272" y="211379"/>
                  <a:pt x="2488289" y="205786"/>
                </a:cubicBezTo>
                <a:cubicBezTo>
                  <a:pt x="2307933" y="133644"/>
                  <a:pt x="2351639" y="141759"/>
                  <a:pt x="2188252" y="91486"/>
                </a:cubicBezTo>
                <a:cubicBezTo>
                  <a:pt x="2169484" y="85711"/>
                  <a:pt x="2150471" y="80426"/>
                  <a:pt x="2131102" y="77198"/>
                </a:cubicBezTo>
                <a:cubicBezTo>
                  <a:pt x="2093228" y="70886"/>
                  <a:pt x="2054902" y="67673"/>
                  <a:pt x="2016802" y="62911"/>
                </a:cubicBezTo>
                <a:cubicBezTo>
                  <a:pt x="1992989" y="53386"/>
                  <a:pt x="1970354" y="40103"/>
                  <a:pt x="1945364" y="34336"/>
                </a:cubicBezTo>
                <a:cubicBezTo>
                  <a:pt x="1796575" y="0"/>
                  <a:pt x="1529162" y="30831"/>
                  <a:pt x="1431014" y="34336"/>
                </a:cubicBezTo>
                <a:cubicBezTo>
                  <a:pt x="1297664" y="29573"/>
                  <a:pt x="1164139" y="28371"/>
                  <a:pt x="1030964" y="20048"/>
                </a:cubicBezTo>
                <a:cubicBezTo>
                  <a:pt x="1011366" y="18823"/>
                  <a:pt x="993450" y="5761"/>
                  <a:pt x="973814" y="5761"/>
                </a:cubicBezTo>
                <a:cubicBezTo>
                  <a:pt x="854656" y="5761"/>
                  <a:pt x="735689" y="15286"/>
                  <a:pt x="616627" y="20048"/>
                </a:cubicBezTo>
                <a:cubicBezTo>
                  <a:pt x="578527" y="39098"/>
                  <a:pt x="532448" y="47077"/>
                  <a:pt x="502327" y="77198"/>
                </a:cubicBezTo>
                <a:cubicBezTo>
                  <a:pt x="488039" y="91486"/>
                  <a:pt x="472399" y="104539"/>
                  <a:pt x="459464" y="120061"/>
                </a:cubicBezTo>
                <a:cubicBezTo>
                  <a:pt x="448471" y="133252"/>
                  <a:pt x="440870" y="148950"/>
                  <a:pt x="430889" y="162923"/>
                </a:cubicBezTo>
                <a:cubicBezTo>
                  <a:pt x="388434" y="222360"/>
                  <a:pt x="400063" y="208037"/>
                  <a:pt x="359452" y="24864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sp>
        <p:nvSpPr>
          <p:cNvPr id="36" name="Freeform 35"/>
          <p:cNvSpPr/>
          <p:nvPr/>
        </p:nvSpPr>
        <p:spPr>
          <a:xfrm>
            <a:off x="412750" y="2800350"/>
            <a:ext cx="3719513" cy="1209675"/>
          </a:xfrm>
          <a:custGeom>
            <a:avLst/>
            <a:gdLst>
              <a:gd name="connsiteX0" fmla="*/ 2073407 w 3720115"/>
              <a:gd name="connsiteY0" fmla="*/ 100013 h 1209088"/>
              <a:gd name="connsiteX1" fmla="*/ 1887670 w 3720115"/>
              <a:gd name="connsiteY1" fmla="*/ 57150 h 1209088"/>
              <a:gd name="connsiteX2" fmla="*/ 1744795 w 3720115"/>
              <a:gd name="connsiteY2" fmla="*/ 42863 h 1209088"/>
              <a:gd name="connsiteX3" fmla="*/ 1687645 w 3720115"/>
              <a:gd name="connsiteY3" fmla="*/ 28575 h 1209088"/>
              <a:gd name="connsiteX4" fmla="*/ 1344745 w 3720115"/>
              <a:gd name="connsiteY4" fmla="*/ 0 h 1209088"/>
              <a:gd name="connsiteX5" fmla="*/ 587507 w 3720115"/>
              <a:gd name="connsiteY5" fmla="*/ 28575 h 1209088"/>
              <a:gd name="connsiteX6" fmla="*/ 530357 w 3720115"/>
              <a:gd name="connsiteY6" fmla="*/ 42863 h 1209088"/>
              <a:gd name="connsiteX7" fmla="*/ 330332 w 3720115"/>
              <a:gd name="connsiteY7" fmla="*/ 85725 h 1209088"/>
              <a:gd name="connsiteX8" fmla="*/ 287470 w 3720115"/>
              <a:gd name="connsiteY8" fmla="*/ 114300 h 1209088"/>
              <a:gd name="connsiteX9" fmla="*/ 216032 w 3720115"/>
              <a:gd name="connsiteY9" fmla="*/ 157163 h 1209088"/>
              <a:gd name="connsiteX10" fmla="*/ 73157 w 3720115"/>
              <a:gd name="connsiteY10" fmla="*/ 314325 h 1209088"/>
              <a:gd name="connsiteX11" fmla="*/ 44582 w 3720115"/>
              <a:gd name="connsiteY11" fmla="*/ 357188 h 1209088"/>
              <a:gd name="connsiteX12" fmla="*/ 44582 w 3720115"/>
              <a:gd name="connsiteY12" fmla="*/ 600075 h 1209088"/>
              <a:gd name="connsiteX13" fmla="*/ 130307 w 3720115"/>
              <a:gd name="connsiteY13" fmla="*/ 685800 h 1209088"/>
              <a:gd name="connsiteX14" fmla="*/ 187457 w 3720115"/>
              <a:gd name="connsiteY14" fmla="*/ 742950 h 1209088"/>
              <a:gd name="connsiteX15" fmla="*/ 258895 w 3720115"/>
              <a:gd name="connsiteY15" fmla="*/ 785813 h 1209088"/>
              <a:gd name="connsiteX16" fmla="*/ 358907 w 3720115"/>
              <a:gd name="connsiteY16" fmla="*/ 814388 h 1209088"/>
              <a:gd name="connsiteX17" fmla="*/ 458920 w 3720115"/>
              <a:gd name="connsiteY17" fmla="*/ 871538 h 1209088"/>
              <a:gd name="connsiteX18" fmla="*/ 530357 w 3720115"/>
              <a:gd name="connsiteY18" fmla="*/ 900113 h 1209088"/>
              <a:gd name="connsiteX19" fmla="*/ 573220 w 3720115"/>
              <a:gd name="connsiteY19" fmla="*/ 928688 h 1209088"/>
              <a:gd name="connsiteX20" fmla="*/ 687520 w 3720115"/>
              <a:gd name="connsiteY20" fmla="*/ 942975 h 1209088"/>
              <a:gd name="connsiteX21" fmla="*/ 773245 w 3720115"/>
              <a:gd name="connsiteY21" fmla="*/ 957263 h 1209088"/>
              <a:gd name="connsiteX22" fmla="*/ 816107 w 3720115"/>
              <a:gd name="connsiteY22" fmla="*/ 971550 h 1209088"/>
              <a:gd name="connsiteX23" fmla="*/ 973270 w 3720115"/>
              <a:gd name="connsiteY23" fmla="*/ 1000125 h 1209088"/>
              <a:gd name="connsiteX24" fmla="*/ 1101857 w 3720115"/>
              <a:gd name="connsiteY24" fmla="*/ 1042988 h 1209088"/>
              <a:gd name="connsiteX25" fmla="*/ 1216157 w 3720115"/>
              <a:gd name="connsiteY25" fmla="*/ 1071563 h 1209088"/>
              <a:gd name="connsiteX26" fmla="*/ 1316170 w 3720115"/>
              <a:gd name="connsiteY26" fmla="*/ 1100138 h 1209088"/>
              <a:gd name="connsiteX27" fmla="*/ 1601920 w 3720115"/>
              <a:gd name="connsiteY27" fmla="*/ 1128713 h 1209088"/>
              <a:gd name="connsiteX28" fmla="*/ 2101982 w 3720115"/>
              <a:gd name="connsiteY28" fmla="*/ 1200150 h 1209088"/>
              <a:gd name="connsiteX29" fmla="*/ 3059245 w 3720115"/>
              <a:gd name="connsiteY29" fmla="*/ 1185863 h 1209088"/>
              <a:gd name="connsiteX30" fmla="*/ 3130682 w 3720115"/>
              <a:gd name="connsiteY30" fmla="*/ 1171575 h 1209088"/>
              <a:gd name="connsiteX31" fmla="*/ 3216407 w 3720115"/>
              <a:gd name="connsiteY31" fmla="*/ 1157288 h 1209088"/>
              <a:gd name="connsiteX32" fmla="*/ 3316420 w 3720115"/>
              <a:gd name="connsiteY32" fmla="*/ 1128713 h 1209088"/>
              <a:gd name="connsiteX33" fmla="*/ 3430720 w 3720115"/>
              <a:gd name="connsiteY33" fmla="*/ 1114425 h 1209088"/>
              <a:gd name="connsiteX34" fmla="*/ 3530732 w 3720115"/>
              <a:gd name="connsiteY34" fmla="*/ 1085850 h 1209088"/>
              <a:gd name="connsiteX35" fmla="*/ 3687895 w 3720115"/>
              <a:gd name="connsiteY35" fmla="*/ 942975 h 1209088"/>
              <a:gd name="connsiteX36" fmla="*/ 3687895 w 3720115"/>
              <a:gd name="connsiteY36" fmla="*/ 714375 h 1209088"/>
              <a:gd name="connsiteX37" fmla="*/ 3673607 w 3720115"/>
              <a:gd name="connsiteY37" fmla="*/ 671513 h 1209088"/>
              <a:gd name="connsiteX38" fmla="*/ 3616457 w 3720115"/>
              <a:gd name="connsiteY38" fmla="*/ 614363 h 1209088"/>
              <a:gd name="connsiteX39" fmla="*/ 3545020 w 3720115"/>
              <a:gd name="connsiteY39" fmla="*/ 500063 h 1209088"/>
              <a:gd name="connsiteX40" fmla="*/ 3502157 w 3720115"/>
              <a:gd name="connsiteY40" fmla="*/ 485775 h 1209088"/>
              <a:gd name="connsiteX41" fmla="*/ 3387857 w 3720115"/>
              <a:gd name="connsiteY41" fmla="*/ 414338 h 1209088"/>
              <a:gd name="connsiteX42" fmla="*/ 3344995 w 3720115"/>
              <a:gd name="connsiteY42" fmla="*/ 385763 h 1209088"/>
              <a:gd name="connsiteX43" fmla="*/ 3259270 w 3720115"/>
              <a:gd name="connsiteY43" fmla="*/ 371475 h 1209088"/>
              <a:gd name="connsiteX44" fmla="*/ 3216407 w 3720115"/>
              <a:gd name="connsiteY44" fmla="*/ 357188 h 1209088"/>
              <a:gd name="connsiteX45" fmla="*/ 3016382 w 3720115"/>
              <a:gd name="connsiteY45" fmla="*/ 314325 h 1209088"/>
              <a:gd name="connsiteX46" fmla="*/ 2930657 w 3720115"/>
              <a:gd name="connsiteY46" fmla="*/ 285750 h 1209088"/>
              <a:gd name="connsiteX47" fmla="*/ 2887795 w 3720115"/>
              <a:gd name="connsiteY47" fmla="*/ 271463 h 1209088"/>
              <a:gd name="connsiteX48" fmla="*/ 2787782 w 3720115"/>
              <a:gd name="connsiteY48" fmla="*/ 242888 h 1209088"/>
              <a:gd name="connsiteX49" fmla="*/ 2644907 w 3720115"/>
              <a:gd name="connsiteY49" fmla="*/ 185738 h 1209088"/>
              <a:gd name="connsiteX50" fmla="*/ 2487745 w 3720115"/>
              <a:gd name="connsiteY50" fmla="*/ 128588 h 1209088"/>
              <a:gd name="connsiteX51" fmla="*/ 2444882 w 3720115"/>
              <a:gd name="connsiteY51" fmla="*/ 100013 h 1209088"/>
              <a:gd name="connsiteX52" fmla="*/ 2259145 w 3720115"/>
              <a:gd name="connsiteY52" fmla="*/ 57150 h 1209088"/>
              <a:gd name="connsiteX53" fmla="*/ 2130557 w 3720115"/>
              <a:gd name="connsiteY53" fmla="*/ 0 h 1209088"/>
              <a:gd name="connsiteX54" fmla="*/ 2016257 w 3720115"/>
              <a:gd name="connsiteY54" fmla="*/ 14288 h 1209088"/>
              <a:gd name="connsiteX55" fmla="*/ 1916245 w 3720115"/>
              <a:gd name="connsiteY55" fmla="*/ 28575 h 1209088"/>
              <a:gd name="connsiteX56" fmla="*/ 1787657 w 3720115"/>
              <a:gd name="connsiteY56" fmla="*/ 28575 h 1209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720115" h="1209088">
                <a:moveTo>
                  <a:pt x="2073407" y="100013"/>
                </a:moveTo>
                <a:cubicBezTo>
                  <a:pt x="2005418" y="77349"/>
                  <a:pt x="1977755" y="66158"/>
                  <a:pt x="1887670" y="57150"/>
                </a:cubicBezTo>
                <a:lnTo>
                  <a:pt x="1744795" y="42863"/>
                </a:lnTo>
                <a:cubicBezTo>
                  <a:pt x="1725745" y="38100"/>
                  <a:pt x="1707084" y="31352"/>
                  <a:pt x="1687645" y="28575"/>
                </a:cubicBezTo>
                <a:cubicBezTo>
                  <a:pt x="1603904" y="16612"/>
                  <a:pt x="1417031" y="5163"/>
                  <a:pt x="1344745" y="0"/>
                </a:cubicBezTo>
                <a:lnTo>
                  <a:pt x="587507" y="28575"/>
                </a:lnTo>
                <a:cubicBezTo>
                  <a:pt x="567898" y="29607"/>
                  <a:pt x="549612" y="39012"/>
                  <a:pt x="530357" y="42863"/>
                </a:cubicBezTo>
                <a:cubicBezTo>
                  <a:pt x="322904" y="84354"/>
                  <a:pt x="585243" y="21997"/>
                  <a:pt x="330332" y="85725"/>
                </a:cubicBezTo>
                <a:cubicBezTo>
                  <a:pt x="316045" y="95250"/>
                  <a:pt x="302031" y="105199"/>
                  <a:pt x="287470" y="114300"/>
                </a:cubicBezTo>
                <a:cubicBezTo>
                  <a:pt x="263921" y="129018"/>
                  <a:pt x="237366" y="139385"/>
                  <a:pt x="216032" y="157163"/>
                </a:cubicBezTo>
                <a:cubicBezTo>
                  <a:pt x="150126" y="212085"/>
                  <a:pt x="118577" y="250737"/>
                  <a:pt x="73157" y="314325"/>
                </a:cubicBezTo>
                <a:cubicBezTo>
                  <a:pt x="63176" y="328298"/>
                  <a:pt x="54107" y="342900"/>
                  <a:pt x="44582" y="357188"/>
                </a:cubicBezTo>
                <a:cubicBezTo>
                  <a:pt x="15741" y="443713"/>
                  <a:pt x="0" y="472697"/>
                  <a:pt x="44582" y="600075"/>
                </a:cubicBezTo>
                <a:cubicBezTo>
                  <a:pt x="57932" y="638217"/>
                  <a:pt x="101732" y="657225"/>
                  <a:pt x="130307" y="685800"/>
                </a:cubicBezTo>
                <a:cubicBezTo>
                  <a:pt x="149357" y="704850"/>
                  <a:pt x="164356" y="729089"/>
                  <a:pt x="187457" y="742950"/>
                </a:cubicBezTo>
                <a:cubicBezTo>
                  <a:pt x="211270" y="757238"/>
                  <a:pt x="234057" y="773394"/>
                  <a:pt x="258895" y="785813"/>
                </a:cubicBezTo>
                <a:cubicBezTo>
                  <a:pt x="279389" y="796060"/>
                  <a:pt x="340601" y="809811"/>
                  <a:pt x="358907" y="814388"/>
                </a:cubicBezTo>
                <a:cubicBezTo>
                  <a:pt x="404877" y="845034"/>
                  <a:pt x="404539" y="847368"/>
                  <a:pt x="458920" y="871538"/>
                </a:cubicBezTo>
                <a:cubicBezTo>
                  <a:pt x="482356" y="881954"/>
                  <a:pt x="507418" y="888643"/>
                  <a:pt x="530357" y="900113"/>
                </a:cubicBezTo>
                <a:cubicBezTo>
                  <a:pt x="545716" y="907792"/>
                  <a:pt x="556653" y="924170"/>
                  <a:pt x="573220" y="928688"/>
                </a:cubicBezTo>
                <a:cubicBezTo>
                  <a:pt x="610264" y="938791"/>
                  <a:pt x="649509" y="937545"/>
                  <a:pt x="687520" y="942975"/>
                </a:cubicBezTo>
                <a:cubicBezTo>
                  <a:pt x="716198" y="947072"/>
                  <a:pt x="744966" y="950979"/>
                  <a:pt x="773245" y="957263"/>
                </a:cubicBezTo>
                <a:cubicBezTo>
                  <a:pt x="787947" y="960530"/>
                  <a:pt x="801497" y="967897"/>
                  <a:pt x="816107" y="971550"/>
                </a:cubicBezTo>
                <a:cubicBezTo>
                  <a:pt x="856056" y="981537"/>
                  <a:pt x="935042" y="993754"/>
                  <a:pt x="973270" y="1000125"/>
                </a:cubicBezTo>
                <a:cubicBezTo>
                  <a:pt x="1016132" y="1014413"/>
                  <a:pt x="1058025" y="1032030"/>
                  <a:pt x="1101857" y="1042988"/>
                </a:cubicBezTo>
                <a:cubicBezTo>
                  <a:pt x="1139957" y="1052513"/>
                  <a:pt x="1178900" y="1059144"/>
                  <a:pt x="1216157" y="1071563"/>
                </a:cubicBezTo>
                <a:cubicBezTo>
                  <a:pt x="1245538" y="1081356"/>
                  <a:pt x="1286276" y="1096152"/>
                  <a:pt x="1316170" y="1100138"/>
                </a:cubicBezTo>
                <a:cubicBezTo>
                  <a:pt x="1537888" y="1129700"/>
                  <a:pt x="1403336" y="1099293"/>
                  <a:pt x="1601920" y="1128713"/>
                </a:cubicBezTo>
                <a:cubicBezTo>
                  <a:pt x="2144453" y="1209088"/>
                  <a:pt x="1580539" y="1138804"/>
                  <a:pt x="2101982" y="1200150"/>
                </a:cubicBezTo>
                <a:lnTo>
                  <a:pt x="3059245" y="1185863"/>
                </a:lnTo>
                <a:cubicBezTo>
                  <a:pt x="3083520" y="1185189"/>
                  <a:pt x="3106790" y="1175919"/>
                  <a:pt x="3130682" y="1171575"/>
                </a:cubicBezTo>
                <a:cubicBezTo>
                  <a:pt x="3159184" y="1166393"/>
                  <a:pt x="3188180" y="1163802"/>
                  <a:pt x="3216407" y="1157288"/>
                </a:cubicBezTo>
                <a:cubicBezTo>
                  <a:pt x="3250191" y="1149492"/>
                  <a:pt x="3282422" y="1135513"/>
                  <a:pt x="3316420" y="1128713"/>
                </a:cubicBezTo>
                <a:cubicBezTo>
                  <a:pt x="3354071" y="1121183"/>
                  <a:pt x="3392620" y="1119188"/>
                  <a:pt x="3430720" y="1114425"/>
                </a:cubicBezTo>
                <a:cubicBezTo>
                  <a:pt x="3464057" y="1104900"/>
                  <a:pt x="3500140" y="1102166"/>
                  <a:pt x="3530732" y="1085850"/>
                </a:cubicBezTo>
                <a:cubicBezTo>
                  <a:pt x="3627966" y="1033992"/>
                  <a:pt x="3634515" y="1014148"/>
                  <a:pt x="3687895" y="942975"/>
                </a:cubicBezTo>
                <a:cubicBezTo>
                  <a:pt x="3720115" y="846311"/>
                  <a:pt x="3710357" y="894069"/>
                  <a:pt x="3687895" y="714375"/>
                </a:cubicBezTo>
                <a:cubicBezTo>
                  <a:pt x="3686027" y="699431"/>
                  <a:pt x="3682361" y="683768"/>
                  <a:pt x="3673607" y="671513"/>
                </a:cubicBezTo>
                <a:cubicBezTo>
                  <a:pt x="3657948" y="649590"/>
                  <a:pt x="3635507" y="633413"/>
                  <a:pt x="3616457" y="614363"/>
                </a:cubicBezTo>
                <a:cubicBezTo>
                  <a:pt x="3598553" y="560649"/>
                  <a:pt x="3599377" y="546654"/>
                  <a:pt x="3545020" y="500063"/>
                </a:cubicBezTo>
                <a:cubicBezTo>
                  <a:pt x="3533585" y="490262"/>
                  <a:pt x="3516445" y="490538"/>
                  <a:pt x="3502157" y="485775"/>
                </a:cubicBezTo>
                <a:cubicBezTo>
                  <a:pt x="3392881" y="403819"/>
                  <a:pt x="3497688" y="477099"/>
                  <a:pt x="3387857" y="414338"/>
                </a:cubicBezTo>
                <a:cubicBezTo>
                  <a:pt x="3372948" y="405819"/>
                  <a:pt x="3361285" y="391193"/>
                  <a:pt x="3344995" y="385763"/>
                </a:cubicBezTo>
                <a:cubicBezTo>
                  <a:pt x="3317512" y="376602"/>
                  <a:pt x="3287549" y="377759"/>
                  <a:pt x="3259270" y="371475"/>
                </a:cubicBezTo>
                <a:cubicBezTo>
                  <a:pt x="3244568" y="368208"/>
                  <a:pt x="3231082" y="360574"/>
                  <a:pt x="3216407" y="357188"/>
                </a:cubicBezTo>
                <a:cubicBezTo>
                  <a:pt x="3168453" y="346122"/>
                  <a:pt x="3074488" y="331757"/>
                  <a:pt x="3016382" y="314325"/>
                </a:cubicBezTo>
                <a:cubicBezTo>
                  <a:pt x="2987532" y="305670"/>
                  <a:pt x="2959232" y="295275"/>
                  <a:pt x="2930657" y="285750"/>
                </a:cubicBezTo>
                <a:cubicBezTo>
                  <a:pt x="2916370" y="280988"/>
                  <a:pt x="2902276" y="275600"/>
                  <a:pt x="2887795" y="271463"/>
                </a:cubicBezTo>
                <a:cubicBezTo>
                  <a:pt x="2854457" y="261938"/>
                  <a:pt x="2820143" y="255334"/>
                  <a:pt x="2787782" y="242888"/>
                </a:cubicBezTo>
                <a:cubicBezTo>
                  <a:pt x="2595965" y="169112"/>
                  <a:pt x="2787464" y="221376"/>
                  <a:pt x="2644907" y="185738"/>
                </a:cubicBezTo>
                <a:cubicBezTo>
                  <a:pt x="2472156" y="99362"/>
                  <a:pt x="2745938" y="231865"/>
                  <a:pt x="2487745" y="128588"/>
                </a:cubicBezTo>
                <a:cubicBezTo>
                  <a:pt x="2471802" y="122211"/>
                  <a:pt x="2460960" y="106042"/>
                  <a:pt x="2444882" y="100013"/>
                </a:cubicBezTo>
                <a:cubicBezTo>
                  <a:pt x="2351499" y="64994"/>
                  <a:pt x="2370217" y="112685"/>
                  <a:pt x="2259145" y="57150"/>
                </a:cubicBezTo>
                <a:cubicBezTo>
                  <a:pt x="2159949" y="7553"/>
                  <a:pt x="2203728" y="24391"/>
                  <a:pt x="2130557" y="0"/>
                </a:cubicBezTo>
                <a:lnTo>
                  <a:pt x="2016257" y="14288"/>
                </a:lnTo>
                <a:cubicBezTo>
                  <a:pt x="1982877" y="18739"/>
                  <a:pt x="1949855" y="26474"/>
                  <a:pt x="1916245" y="28575"/>
                </a:cubicBezTo>
                <a:cubicBezTo>
                  <a:pt x="1873466" y="31249"/>
                  <a:pt x="1830520" y="28575"/>
                  <a:pt x="1787657" y="28575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sp>
        <p:nvSpPr>
          <p:cNvPr id="37" name="Freeform 36"/>
          <p:cNvSpPr/>
          <p:nvPr/>
        </p:nvSpPr>
        <p:spPr>
          <a:xfrm>
            <a:off x="523875" y="3814763"/>
            <a:ext cx="3648075" cy="1657350"/>
          </a:xfrm>
          <a:custGeom>
            <a:avLst/>
            <a:gdLst>
              <a:gd name="connsiteX0" fmla="*/ 1404694 w 3647831"/>
              <a:gd name="connsiteY0" fmla="*/ 100684 h 1658022"/>
              <a:gd name="connsiteX1" fmla="*/ 890344 w 3647831"/>
              <a:gd name="connsiteY1" fmla="*/ 100684 h 1658022"/>
              <a:gd name="connsiteX2" fmla="*/ 818906 w 3647831"/>
              <a:gd name="connsiteY2" fmla="*/ 114972 h 1658022"/>
              <a:gd name="connsiteX3" fmla="*/ 647456 w 3647831"/>
              <a:gd name="connsiteY3" fmla="*/ 157834 h 1658022"/>
              <a:gd name="connsiteX4" fmla="*/ 518869 w 3647831"/>
              <a:gd name="connsiteY4" fmla="*/ 186409 h 1658022"/>
              <a:gd name="connsiteX5" fmla="*/ 390281 w 3647831"/>
              <a:gd name="connsiteY5" fmla="*/ 243559 h 1658022"/>
              <a:gd name="connsiteX6" fmla="*/ 233119 w 3647831"/>
              <a:gd name="connsiteY6" fmla="*/ 300709 h 1658022"/>
              <a:gd name="connsiteX7" fmla="*/ 190256 w 3647831"/>
              <a:gd name="connsiteY7" fmla="*/ 329284 h 1658022"/>
              <a:gd name="connsiteX8" fmla="*/ 133106 w 3647831"/>
              <a:gd name="connsiteY8" fmla="*/ 372147 h 1658022"/>
              <a:gd name="connsiteX9" fmla="*/ 47381 w 3647831"/>
              <a:gd name="connsiteY9" fmla="*/ 472159 h 1658022"/>
              <a:gd name="connsiteX10" fmla="*/ 4519 w 3647831"/>
              <a:gd name="connsiteY10" fmla="*/ 572172 h 1658022"/>
              <a:gd name="connsiteX11" fmla="*/ 75956 w 3647831"/>
              <a:gd name="connsiteY11" fmla="*/ 929359 h 1658022"/>
              <a:gd name="connsiteX12" fmla="*/ 147394 w 3647831"/>
              <a:gd name="connsiteY12" fmla="*/ 986509 h 1658022"/>
              <a:gd name="connsiteX13" fmla="*/ 190256 w 3647831"/>
              <a:gd name="connsiteY13" fmla="*/ 1057947 h 1658022"/>
              <a:gd name="connsiteX14" fmla="*/ 318844 w 3647831"/>
              <a:gd name="connsiteY14" fmla="*/ 1157959 h 1658022"/>
              <a:gd name="connsiteX15" fmla="*/ 375994 w 3647831"/>
              <a:gd name="connsiteY15" fmla="*/ 1200822 h 1658022"/>
              <a:gd name="connsiteX16" fmla="*/ 461719 w 3647831"/>
              <a:gd name="connsiteY16" fmla="*/ 1257972 h 1658022"/>
              <a:gd name="connsiteX17" fmla="*/ 761756 w 3647831"/>
              <a:gd name="connsiteY17" fmla="*/ 1400847 h 1658022"/>
              <a:gd name="connsiteX18" fmla="*/ 947494 w 3647831"/>
              <a:gd name="connsiteY18" fmla="*/ 1443709 h 1658022"/>
              <a:gd name="connsiteX19" fmla="*/ 1018931 w 3647831"/>
              <a:gd name="connsiteY19" fmla="*/ 1457997 h 1658022"/>
              <a:gd name="connsiteX20" fmla="*/ 1333256 w 3647831"/>
              <a:gd name="connsiteY20" fmla="*/ 1529434 h 1658022"/>
              <a:gd name="connsiteX21" fmla="*/ 1547569 w 3647831"/>
              <a:gd name="connsiteY21" fmla="*/ 1586584 h 1658022"/>
              <a:gd name="connsiteX22" fmla="*/ 1676156 w 3647831"/>
              <a:gd name="connsiteY22" fmla="*/ 1600872 h 1658022"/>
              <a:gd name="connsiteX23" fmla="*/ 2076206 w 3647831"/>
              <a:gd name="connsiteY23" fmla="*/ 1643734 h 1658022"/>
              <a:gd name="connsiteX24" fmla="*/ 2447681 w 3647831"/>
              <a:gd name="connsiteY24" fmla="*/ 1658022 h 1658022"/>
              <a:gd name="connsiteX25" fmla="*/ 2719144 w 3647831"/>
              <a:gd name="connsiteY25" fmla="*/ 1629447 h 1658022"/>
              <a:gd name="connsiteX26" fmla="*/ 2833444 w 3647831"/>
              <a:gd name="connsiteY26" fmla="*/ 1600872 h 1658022"/>
              <a:gd name="connsiteX27" fmla="*/ 2933456 w 3647831"/>
              <a:gd name="connsiteY27" fmla="*/ 1558009 h 1658022"/>
              <a:gd name="connsiteX28" fmla="*/ 3004894 w 3647831"/>
              <a:gd name="connsiteY28" fmla="*/ 1529434 h 1658022"/>
              <a:gd name="connsiteX29" fmla="*/ 3062044 w 3647831"/>
              <a:gd name="connsiteY29" fmla="*/ 1515147 h 1658022"/>
              <a:gd name="connsiteX30" fmla="*/ 3119194 w 3647831"/>
              <a:gd name="connsiteY30" fmla="*/ 1486572 h 1658022"/>
              <a:gd name="connsiteX31" fmla="*/ 3176344 w 3647831"/>
              <a:gd name="connsiteY31" fmla="*/ 1472284 h 1658022"/>
              <a:gd name="connsiteX32" fmla="*/ 3362081 w 3647831"/>
              <a:gd name="connsiteY32" fmla="*/ 1372272 h 1658022"/>
              <a:gd name="connsiteX33" fmla="*/ 3419231 w 3647831"/>
              <a:gd name="connsiteY33" fmla="*/ 1343697 h 1658022"/>
              <a:gd name="connsiteX34" fmla="*/ 3476381 w 3647831"/>
              <a:gd name="connsiteY34" fmla="*/ 1286547 h 1658022"/>
              <a:gd name="connsiteX35" fmla="*/ 3519244 w 3647831"/>
              <a:gd name="connsiteY35" fmla="*/ 1257972 h 1658022"/>
              <a:gd name="connsiteX36" fmla="*/ 3547819 w 3647831"/>
              <a:gd name="connsiteY36" fmla="*/ 1200822 h 1658022"/>
              <a:gd name="connsiteX37" fmla="*/ 3604969 w 3647831"/>
              <a:gd name="connsiteY37" fmla="*/ 1115097 h 1658022"/>
              <a:gd name="connsiteX38" fmla="*/ 3647831 w 3647831"/>
              <a:gd name="connsiteY38" fmla="*/ 1000797 h 1658022"/>
              <a:gd name="connsiteX39" fmla="*/ 3633544 w 3647831"/>
              <a:gd name="connsiteY39" fmla="*/ 843634 h 1658022"/>
              <a:gd name="connsiteX40" fmla="*/ 3576394 w 3647831"/>
              <a:gd name="connsiteY40" fmla="*/ 715047 h 1658022"/>
              <a:gd name="connsiteX41" fmla="*/ 3533531 w 3647831"/>
              <a:gd name="connsiteY41" fmla="*/ 643609 h 1658022"/>
              <a:gd name="connsiteX42" fmla="*/ 3404944 w 3647831"/>
              <a:gd name="connsiteY42" fmla="*/ 500734 h 1658022"/>
              <a:gd name="connsiteX43" fmla="*/ 3347794 w 3647831"/>
              <a:gd name="connsiteY43" fmla="*/ 457872 h 1658022"/>
              <a:gd name="connsiteX44" fmla="*/ 3304931 w 3647831"/>
              <a:gd name="connsiteY44" fmla="*/ 415009 h 1658022"/>
              <a:gd name="connsiteX45" fmla="*/ 3219206 w 3647831"/>
              <a:gd name="connsiteY45" fmla="*/ 357859 h 1658022"/>
              <a:gd name="connsiteX46" fmla="*/ 3176344 w 3647831"/>
              <a:gd name="connsiteY46" fmla="*/ 329284 h 1658022"/>
              <a:gd name="connsiteX47" fmla="*/ 3019181 w 3647831"/>
              <a:gd name="connsiteY47" fmla="*/ 229272 h 1658022"/>
              <a:gd name="connsiteX48" fmla="*/ 2904881 w 3647831"/>
              <a:gd name="connsiteY48" fmla="*/ 172122 h 1658022"/>
              <a:gd name="connsiteX49" fmla="*/ 2719144 w 3647831"/>
              <a:gd name="connsiteY49" fmla="*/ 129259 h 1658022"/>
              <a:gd name="connsiteX50" fmla="*/ 2619131 w 3647831"/>
              <a:gd name="connsiteY50" fmla="*/ 86397 h 1658022"/>
              <a:gd name="connsiteX51" fmla="*/ 2533406 w 3647831"/>
              <a:gd name="connsiteY51" fmla="*/ 72109 h 1658022"/>
              <a:gd name="connsiteX52" fmla="*/ 2419106 w 3647831"/>
              <a:gd name="connsiteY52" fmla="*/ 43534 h 1658022"/>
              <a:gd name="connsiteX53" fmla="*/ 2376244 w 3647831"/>
              <a:gd name="connsiteY53" fmla="*/ 29247 h 1658022"/>
              <a:gd name="connsiteX54" fmla="*/ 1676156 w 3647831"/>
              <a:gd name="connsiteY54" fmla="*/ 672 h 1658022"/>
              <a:gd name="connsiteX55" fmla="*/ 718894 w 3647831"/>
              <a:gd name="connsiteY55" fmla="*/ 14959 h 1658022"/>
              <a:gd name="connsiteX56" fmla="*/ 676031 w 3647831"/>
              <a:gd name="connsiteY56" fmla="*/ 29247 h 1658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647831" h="1658022">
                <a:moveTo>
                  <a:pt x="1404694" y="100684"/>
                </a:moveTo>
                <a:cubicBezTo>
                  <a:pt x="1159477" y="78392"/>
                  <a:pt x="1230746" y="77991"/>
                  <a:pt x="890344" y="100684"/>
                </a:cubicBezTo>
                <a:cubicBezTo>
                  <a:pt x="866114" y="102299"/>
                  <a:pt x="842545" y="109410"/>
                  <a:pt x="818906" y="114972"/>
                </a:cubicBezTo>
                <a:cubicBezTo>
                  <a:pt x="761563" y="128464"/>
                  <a:pt x="704763" y="144190"/>
                  <a:pt x="647456" y="157834"/>
                </a:cubicBezTo>
                <a:cubicBezTo>
                  <a:pt x="604742" y="168004"/>
                  <a:pt x="561088" y="174347"/>
                  <a:pt x="518869" y="186409"/>
                </a:cubicBezTo>
                <a:cubicBezTo>
                  <a:pt x="409394" y="217688"/>
                  <a:pt x="485536" y="207838"/>
                  <a:pt x="390281" y="243559"/>
                </a:cubicBezTo>
                <a:cubicBezTo>
                  <a:pt x="242131" y="299116"/>
                  <a:pt x="454271" y="190134"/>
                  <a:pt x="233119" y="300709"/>
                </a:cubicBezTo>
                <a:cubicBezTo>
                  <a:pt x="217760" y="308388"/>
                  <a:pt x="204229" y="319303"/>
                  <a:pt x="190256" y="329284"/>
                </a:cubicBezTo>
                <a:cubicBezTo>
                  <a:pt x="170879" y="343125"/>
                  <a:pt x="151186" y="356650"/>
                  <a:pt x="133106" y="372147"/>
                </a:cubicBezTo>
                <a:cubicBezTo>
                  <a:pt x="101636" y="399122"/>
                  <a:pt x="69098" y="437413"/>
                  <a:pt x="47381" y="472159"/>
                </a:cubicBezTo>
                <a:cubicBezTo>
                  <a:pt x="22159" y="512515"/>
                  <a:pt x="18408" y="530504"/>
                  <a:pt x="4519" y="572172"/>
                </a:cubicBezTo>
                <a:cubicBezTo>
                  <a:pt x="14805" y="669891"/>
                  <a:pt x="0" y="834413"/>
                  <a:pt x="75956" y="929359"/>
                </a:cubicBezTo>
                <a:cubicBezTo>
                  <a:pt x="95006" y="953172"/>
                  <a:pt x="123581" y="967459"/>
                  <a:pt x="147394" y="986509"/>
                </a:cubicBezTo>
                <a:cubicBezTo>
                  <a:pt x="161681" y="1010322"/>
                  <a:pt x="173207" y="1036027"/>
                  <a:pt x="190256" y="1057947"/>
                </a:cubicBezTo>
                <a:cubicBezTo>
                  <a:pt x="241480" y="1123807"/>
                  <a:pt x="250653" y="1112499"/>
                  <a:pt x="318844" y="1157959"/>
                </a:cubicBezTo>
                <a:cubicBezTo>
                  <a:pt x="338657" y="1171168"/>
                  <a:pt x="356486" y="1187166"/>
                  <a:pt x="375994" y="1200822"/>
                </a:cubicBezTo>
                <a:cubicBezTo>
                  <a:pt x="404129" y="1220516"/>
                  <a:pt x="433584" y="1238278"/>
                  <a:pt x="461719" y="1257972"/>
                </a:cubicBezTo>
                <a:cubicBezTo>
                  <a:pt x="567729" y="1332178"/>
                  <a:pt x="574752" y="1369681"/>
                  <a:pt x="761756" y="1400847"/>
                </a:cubicBezTo>
                <a:cubicBezTo>
                  <a:pt x="927458" y="1428463"/>
                  <a:pt x="764839" y="1398045"/>
                  <a:pt x="947494" y="1443709"/>
                </a:cubicBezTo>
                <a:cubicBezTo>
                  <a:pt x="971053" y="1449599"/>
                  <a:pt x="995372" y="1452107"/>
                  <a:pt x="1018931" y="1457997"/>
                </a:cubicBezTo>
                <a:cubicBezTo>
                  <a:pt x="1304174" y="1529308"/>
                  <a:pt x="1142566" y="1502193"/>
                  <a:pt x="1333256" y="1529434"/>
                </a:cubicBezTo>
                <a:cubicBezTo>
                  <a:pt x="1383123" y="1543682"/>
                  <a:pt x="1499205" y="1578049"/>
                  <a:pt x="1547569" y="1586584"/>
                </a:cubicBezTo>
                <a:cubicBezTo>
                  <a:pt x="1590039" y="1594079"/>
                  <a:pt x="1633363" y="1595523"/>
                  <a:pt x="1676156" y="1600872"/>
                </a:cubicBezTo>
                <a:cubicBezTo>
                  <a:pt x="1876427" y="1625906"/>
                  <a:pt x="1740251" y="1622290"/>
                  <a:pt x="2076206" y="1643734"/>
                </a:cubicBezTo>
                <a:cubicBezTo>
                  <a:pt x="2199871" y="1651628"/>
                  <a:pt x="2323856" y="1653259"/>
                  <a:pt x="2447681" y="1658022"/>
                </a:cubicBezTo>
                <a:cubicBezTo>
                  <a:pt x="2538169" y="1648497"/>
                  <a:pt x="2629139" y="1642781"/>
                  <a:pt x="2719144" y="1629447"/>
                </a:cubicBezTo>
                <a:cubicBezTo>
                  <a:pt x="2757993" y="1623692"/>
                  <a:pt x="2833444" y="1600872"/>
                  <a:pt x="2833444" y="1600872"/>
                </a:cubicBezTo>
                <a:cubicBezTo>
                  <a:pt x="2933788" y="1550700"/>
                  <a:pt x="2849371" y="1589541"/>
                  <a:pt x="2933456" y="1558009"/>
                </a:cubicBezTo>
                <a:cubicBezTo>
                  <a:pt x="2957470" y="1549004"/>
                  <a:pt x="2980563" y="1537544"/>
                  <a:pt x="3004894" y="1529434"/>
                </a:cubicBezTo>
                <a:cubicBezTo>
                  <a:pt x="3023523" y="1523225"/>
                  <a:pt x="3042994" y="1519909"/>
                  <a:pt x="3062044" y="1515147"/>
                </a:cubicBezTo>
                <a:cubicBezTo>
                  <a:pt x="3081094" y="1505622"/>
                  <a:pt x="3099252" y="1494050"/>
                  <a:pt x="3119194" y="1486572"/>
                </a:cubicBezTo>
                <a:cubicBezTo>
                  <a:pt x="3137580" y="1479677"/>
                  <a:pt x="3158295" y="1480019"/>
                  <a:pt x="3176344" y="1472284"/>
                </a:cubicBezTo>
                <a:cubicBezTo>
                  <a:pt x="3435665" y="1361146"/>
                  <a:pt x="3242316" y="1440710"/>
                  <a:pt x="3362081" y="1372272"/>
                </a:cubicBezTo>
                <a:cubicBezTo>
                  <a:pt x="3380573" y="1361705"/>
                  <a:pt x="3402192" y="1356476"/>
                  <a:pt x="3419231" y="1343697"/>
                </a:cubicBezTo>
                <a:cubicBezTo>
                  <a:pt x="3440784" y="1327533"/>
                  <a:pt x="3455926" y="1304080"/>
                  <a:pt x="3476381" y="1286547"/>
                </a:cubicBezTo>
                <a:cubicBezTo>
                  <a:pt x="3489419" y="1275372"/>
                  <a:pt x="3504956" y="1267497"/>
                  <a:pt x="3519244" y="1257972"/>
                </a:cubicBezTo>
                <a:cubicBezTo>
                  <a:pt x="3528769" y="1238922"/>
                  <a:pt x="3536861" y="1219085"/>
                  <a:pt x="3547819" y="1200822"/>
                </a:cubicBezTo>
                <a:cubicBezTo>
                  <a:pt x="3565488" y="1171373"/>
                  <a:pt x="3592214" y="1146984"/>
                  <a:pt x="3604969" y="1115097"/>
                </a:cubicBezTo>
                <a:cubicBezTo>
                  <a:pt x="3639137" y="1029676"/>
                  <a:pt x="3625434" y="1067990"/>
                  <a:pt x="3647831" y="1000797"/>
                </a:cubicBezTo>
                <a:cubicBezTo>
                  <a:pt x="3643069" y="948409"/>
                  <a:pt x="3643238" y="895337"/>
                  <a:pt x="3633544" y="843634"/>
                </a:cubicBezTo>
                <a:cubicBezTo>
                  <a:pt x="3629046" y="819642"/>
                  <a:pt x="3589875" y="739313"/>
                  <a:pt x="3576394" y="715047"/>
                </a:cubicBezTo>
                <a:cubicBezTo>
                  <a:pt x="3562908" y="690772"/>
                  <a:pt x="3549456" y="666359"/>
                  <a:pt x="3533531" y="643609"/>
                </a:cubicBezTo>
                <a:cubicBezTo>
                  <a:pt x="3498556" y="593644"/>
                  <a:pt x="3450224" y="540983"/>
                  <a:pt x="3404944" y="500734"/>
                </a:cubicBezTo>
                <a:cubicBezTo>
                  <a:pt x="3387146" y="484914"/>
                  <a:pt x="3365874" y="473369"/>
                  <a:pt x="3347794" y="457872"/>
                </a:cubicBezTo>
                <a:cubicBezTo>
                  <a:pt x="3332453" y="444722"/>
                  <a:pt x="3320880" y="427414"/>
                  <a:pt x="3304931" y="415009"/>
                </a:cubicBezTo>
                <a:cubicBezTo>
                  <a:pt x="3277822" y="393924"/>
                  <a:pt x="3247781" y="376909"/>
                  <a:pt x="3219206" y="357859"/>
                </a:cubicBezTo>
                <a:cubicBezTo>
                  <a:pt x="3204919" y="348334"/>
                  <a:pt x="3190788" y="338569"/>
                  <a:pt x="3176344" y="329284"/>
                </a:cubicBezTo>
                <a:cubicBezTo>
                  <a:pt x="3124111" y="295706"/>
                  <a:pt x="3074721" y="257042"/>
                  <a:pt x="3019181" y="229272"/>
                </a:cubicBezTo>
                <a:cubicBezTo>
                  <a:pt x="2981081" y="210222"/>
                  <a:pt x="2946206" y="182454"/>
                  <a:pt x="2904881" y="172122"/>
                </a:cubicBezTo>
                <a:cubicBezTo>
                  <a:pt x="2805134" y="147184"/>
                  <a:pt x="2866900" y="162094"/>
                  <a:pt x="2719144" y="129259"/>
                </a:cubicBezTo>
                <a:cubicBezTo>
                  <a:pt x="2684195" y="111785"/>
                  <a:pt x="2656976" y="94807"/>
                  <a:pt x="2619131" y="86397"/>
                </a:cubicBezTo>
                <a:cubicBezTo>
                  <a:pt x="2590852" y="80113"/>
                  <a:pt x="2561732" y="78179"/>
                  <a:pt x="2533406" y="72109"/>
                </a:cubicBezTo>
                <a:cubicBezTo>
                  <a:pt x="2495005" y="63880"/>
                  <a:pt x="2456995" y="53867"/>
                  <a:pt x="2419106" y="43534"/>
                </a:cubicBezTo>
                <a:cubicBezTo>
                  <a:pt x="2404577" y="39571"/>
                  <a:pt x="2391129" y="31537"/>
                  <a:pt x="2376244" y="29247"/>
                </a:cubicBezTo>
                <a:cubicBezTo>
                  <a:pt x="2186139" y="0"/>
                  <a:pt x="1746883" y="2485"/>
                  <a:pt x="1676156" y="672"/>
                </a:cubicBezTo>
                <a:lnTo>
                  <a:pt x="718894" y="14959"/>
                </a:lnTo>
                <a:cubicBezTo>
                  <a:pt x="703840" y="15389"/>
                  <a:pt x="676031" y="29247"/>
                  <a:pt x="676031" y="29247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sp>
        <p:nvSpPr>
          <p:cNvPr id="36877" name="TextBox 37"/>
          <p:cNvSpPr txBox="1">
            <a:spLocks noChangeArrowheads="1"/>
          </p:cNvSpPr>
          <p:nvPr/>
        </p:nvSpPr>
        <p:spPr bwMode="auto">
          <a:xfrm>
            <a:off x="3286125" y="2000250"/>
            <a:ext cx="714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>
                <a:latin typeface="Calibri" pitchFamily="34" charset="0"/>
              </a:rPr>
              <a:t>500</a:t>
            </a:r>
          </a:p>
        </p:txBody>
      </p:sp>
      <p:sp>
        <p:nvSpPr>
          <p:cNvPr id="18447" name="TextBox 38"/>
          <p:cNvSpPr txBox="1">
            <a:spLocks noChangeArrowheads="1"/>
          </p:cNvSpPr>
          <p:nvPr/>
        </p:nvSpPr>
        <p:spPr bwMode="auto">
          <a:xfrm>
            <a:off x="3500438" y="3071813"/>
            <a:ext cx="714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>
                <a:latin typeface="Calibri" pitchFamily="34" charset="0"/>
              </a:rPr>
              <a:t>500</a:t>
            </a:r>
          </a:p>
        </p:txBody>
      </p:sp>
      <p:sp>
        <p:nvSpPr>
          <p:cNvPr id="18448" name="TextBox 39"/>
          <p:cNvSpPr txBox="1">
            <a:spLocks noChangeArrowheads="1"/>
          </p:cNvSpPr>
          <p:nvPr/>
        </p:nvSpPr>
        <p:spPr bwMode="auto">
          <a:xfrm>
            <a:off x="3429000" y="4071938"/>
            <a:ext cx="714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>
                <a:latin typeface="Calibri" pitchFamily="34" charset="0"/>
              </a:rPr>
              <a:t>250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 rot="5400000">
            <a:off x="3285331" y="5144294"/>
            <a:ext cx="100012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0" name="TextBox 42"/>
          <p:cNvSpPr txBox="1">
            <a:spLocks noChangeArrowheads="1"/>
          </p:cNvSpPr>
          <p:nvPr/>
        </p:nvSpPr>
        <p:spPr bwMode="auto">
          <a:xfrm>
            <a:off x="3357563" y="5786438"/>
            <a:ext cx="714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>
                <a:latin typeface="Calibri" pitchFamily="34" charset="0"/>
              </a:rPr>
              <a:t>1 250</a:t>
            </a:r>
          </a:p>
        </p:txBody>
      </p:sp>
      <p:sp>
        <p:nvSpPr>
          <p:cNvPr id="18451" name="Content Placeholder 2"/>
          <p:cNvSpPr>
            <a:spLocks/>
          </p:cNvSpPr>
          <p:nvPr/>
        </p:nvSpPr>
        <p:spPr bwMode="auto">
          <a:xfrm>
            <a:off x="4932363" y="2781300"/>
            <a:ext cx="2214562" cy="375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 typeface="Arial" charset="0"/>
              <a:buNone/>
            </a:pPr>
            <a:r>
              <a:rPr lang="en-CA" sz="2800">
                <a:latin typeface="Calibri" pitchFamily="34" charset="0"/>
              </a:rPr>
              <a:t>  </a:t>
            </a:r>
          </a:p>
        </p:txBody>
      </p:sp>
      <p:sp>
        <p:nvSpPr>
          <p:cNvPr id="18452" name="Content Placeholder 2"/>
          <p:cNvSpPr>
            <a:spLocks/>
          </p:cNvSpPr>
          <p:nvPr/>
        </p:nvSpPr>
        <p:spPr bwMode="auto">
          <a:xfrm>
            <a:off x="323850" y="1412875"/>
            <a:ext cx="41036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 typeface="Arial" charset="0"/>
              <a:buNone/>
            </a:pPr>
            <a:endParaRPr lang="en-CA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73" grpId="0"/>
      <p:bldP spid="35" grpId="0" animBg="1"/>
      <p:bldP spid="36" grpId="0" animBg="1"/>
      <p:bldP spid="37" grpId="0" animBg="1"/>
      <p:bldP spid="36877" grpId="0"/>
      <p:bldP spid="18447" grpId="0"/>
      <p:bldP spid="18448" grpId="0"/>
      <p:bldP spid="1845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By focusing on the math, I had: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CA" smtClean="0"/>
              <a:t>Provided  opportunity for students to fill in a gap in their number sense</a:t>
            </a:r>
          </a:p>
          <a:p>
            <a:pPr lvl="1" eaLnBrk="1" hangingPunct="1">
              <a:lnSpc>
                <a:spcPct val="90000"/>
              </a:lnSpc>
            </a:pPr>
            <a:r>
              <a:rPr lang="en-CA" smtClean="0"/>
              <a:t>Provided  opportunity for students to move from additive thinking to multiplicative thinking</a:t>
            </a:r>
          </a:p>
          <a:p>
            <a:pPr lvl="1" eaLnBrk="1" hangingPunct="1">
              <a:lnSpc>
                <a:spcPct val="90000"/>
              </a:lnSpc>
            </a:pPr>
            <a:r>
              <a:rPr lang="en-CA" smtClean="0"/>
              <a:t>Demonstrated a mental math strategy</a:t>
            </a:r>
          </a:p>
          <a:p>
            <a:pPr lvl="1" eaLnBrk="1" hangingPunct="1">
              <a:lnSpc>
                <a:spcPct val="90000"/>
              </a:lnSpc>
            </a:pPr>
            <a:r>
              <a:rPr lang="en-CA" smtClean="0"/>
              <a:t>Demonstrated a strategy for problem solving (drawing a picture)</a:t>
            </a:r>
          </a:p>
          <a:p>
            <a:pPr lvl="1" eaLnBrk="1" hangingPunct="1">
              <a:lnSpc>
                <a:spcPct val="90000"/>
              </a:lnSpc>
            </a:pPr>
            <a:r>
              <a:rPr lang="en-CA" smtClean="0"/>
              <a:t>Acknowledged that there can be more than one way to solve a 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Creating Opportunities to Improve Numeracy</a:t>
            </a:r>
          </a:p>
        </p:txBody>
      </p:sp>
      <p:sp>
        <p:nvSpPr>
          <p:cNvPr id="20483" name="TextBox 4"/>
          <p:cNvSpPr txBox="1">
            <a:spLocks noChangeArrowheads="1"/>
          </p:cNvSpPr>
          <p:nvPr/>
        </p:nvSpPr>
        <p:spPr bwMode="auto">
          <a:xfrm>
            <a:off x="571500" y="1643063"/>
            <a:ext cx="214312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/>
              <a:t>Group 1 </a:t>
            </a:r>
          </a:p>
          <a:p>
            <a:r>
              <a:rPr lang="en-CA"/>
              <a:t>Colleen</a:t>
            </a:r>
          </a:p>
          <a:p>
            <a:r>
              <a:rPr lang="en-CA"/>
              <a:t>Darby</a:t>
            </a:r>
          </a:p>
          <a:p>
            <a:r>
              <a:rPr lang="en-CA"/>
              <a:t>Lola</a:t>
            </a:r>
          </a:p>
          <a:p>
            <a:r>
              <a:rPr lang="en-CA"/>
              <a:t>Shawn</a:t>
            </a:r>
          </a:p>
          <a:p>
            <a:r>
              <a:rPr lang="en-CA"/>
              <a:t>Desta</a:t>
            </a:r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2500313" y="1643063"/>
            <a:ext cx="21431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/>
              <a:t>Group 2 </a:t>
            </a:r>
          </a:p>
          <a:p>
            <a:r>
              <a:rPr lang="en-CA"/>
              <a:t>Scott</a:t>
            </a:r>
          </a:p>
          <a:p>
            <a:r>
              <a:rPr lang="en-CA"/>
              <a:t>Kim</a:t>
            </a:r>
          </a:p>
          <a:p>
            <a:r>
              <a:rPr lang="en-CA"/>
              <a:t>Angelynn</a:t>
            </a:r>
          </a:p>
          <a:p>
            <a:r>
              <a:rPr lang="en-CA"/>
              <a:t>Ashley</a:t>
            </a:r>
          </a:p>
          <a:p>
            <a:r>
              <a:rPr lang="en-CA"/>
              <a:t>Darryl</a:t>
            </a:r>
          </a:p>
          <a:p>
            <a:endParaRPr lang="en-CA"/>
          </a:p>
          <a:p>
            <a:r>
              <a:rPr lang="en-CA"/>
              <a:t> </a:t>
            </a: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6143625" y="1643063"/>
            <a:ext cx="214312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/>
              <a:t>Group 4 </a:t>
            </a:r>
          </a:p>
          <a:p>
            <a:r>
              <a:rPr lang="en-CA"/>
              <a:t>Tom</a:t>
            </a:r>
          </a:p>
          <a:p>
            <a:r>
              <a:rPr lang="en-CA"/>
              <a:t>Craig</a:t>
            </a:r>
          </a:p>
          <a:p>
            <a:r>
              <a:rPr lang="en-CA"/>
              <a:t>Nathan</a:t>
            </a:r>
          </a:p>
          <a:p>
            <a:r>
              <a:rPr lang="en-CA"/>
              <a:t>Mike</a:t>
            </a:r>
          </a:p>
          <a:p>
            <a:endParaRPr lang="en-CA"/>
          </a:p>
        </p:txBody>
      </p:sp>
      <p:sp>
        <p:nvSpPr>
          <p:cNvPr id="20486" name="TextBox 7"/>
          <p:cNvSpPr txBox="1">
            <a:spLocks noChangeArrowheads="1"/>
          </p:cNvSpPr>
          <p:nvPr/>
        </p:nvSpPr>
        <p:spPr bwMode="auto">
          <a:xfrm>
            <a:off x="4500563" y="1643063"/>
            <a:ext cx="214312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/>
              <a:t>Group 3 </a:t>
            </a:r>
          </a:p>
          <a:p>
            <a:r>
              <a:rPr lang="en-CA"/>
              <a:t>Robert</a:t>
            </a:r>
          </a:p>
          <a:p>
            <a:r>
              <a:rPr lang="en-CA"/>
              <a:t>Kate</a:t>
            </a:r>
          </a:p>
          <a:p>
            <a:r>
              <a:rPr lang="en-CA"/>
              <a:t>Brea-ann</a:t>
            </a:r>
          </a:p>
          <a:p>
            <a:r>
              <a:rPr lang="en-CA"/>
              <a:t>Sharon</a:t>
            </a:r>
          </a:p>
          <a:p>
            <a:endParaRPr lang="en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What is Numeracy?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CA" smtClean="0"/>
              <a:t>Numeracy is the ability to reason with numbers and mathematical concepts</a:t>
            </a:r>
          </a:p>
          <a:p>
            <a:pPr eaLnBrk="1" hangingPunct="1"/>
            <a:r>
              <a:rPr lang="en-CA" smtClean="0"/>
              <a:t>A person who is numerate can think and express themselves effectively in quantitative terms</a:t>
            </a:r>
          </a:p>
          <a:p>
            <a:pPr eaLnBrk="1" hangingPunct="1"/>
            <a:r>
              <a:rPr lang="en-CA" smtClean="0"/>
              <a:t>Numerate people confidently and effectively use mathematics in real life situations</a:t>
            </a:r>
          </a:p>
          <a:p>
            <a:pPr eaLnBrk="1" hangingPunct="1">
              <a:buFont typeface="Arial" charset="0"/>
              <a:buNone/>
            </a:pPr>
            <a:endParaRPr lang="en-CA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 smtClean="0"/>
              <a:t>What Role Does Numeracy Play in My Classroom?</a:t>
            </a:r>
            <a:endParaRPr lang="en-CA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CA" sz="2800" smtClean="0"/>
              <a:t>Math has a role in all subject areas, and is not only relegated to math class</a:t>
            </a:r>
          </a:p>
          <a:p>
            <a:pPr eaLnBrk="1" hangingPunct="1"/>
            <a:r>
              <a:rPr lang="en-CA" sz="2800" smtClean="0"/>
              <a:t>What concepts can be looked at in quantitative terms?</a:t>
            </a:r>
          </a:p>
          <a:p>
            <a:pPr eaLnBrk="1" hangingPunct="1"/>
            <a:r>
              <a:rPr lang="en-CA" sz="2800" smtClean="0"/>
              <a:t>Debunk the myth that only “math brains” can do math </a:t>
            </a:r>
            <a:r>
              <a:rPr lang="en-CA" sz="2800" smtClean="0">
                <a:sym typeface="Wingdings" pitchFamily="2" charset="2"/>
              </a:rPr>
              <a:t> math is accessible to all!</a:t>
            </a:r>
          </a:p>
          <a:p>
            <a:pPr eaLnBrk="1" hangingPunct="1"/>
            <a:r>
              <a:rPr lang="en-CA" sz="2800" smtClean="0">
                <a:sym typeface="Wingdings" pitchFamily="2" charset="2"/>
              </a:rPr>
              <a:t>Promote life skills, problem solving, and critical thinking related to numeracy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Strands</a:t>
            </a:r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487988" y="2008188"/>
            <a:ext cx="1820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323850" y="1773238"/>
            <a:ext cx="3671888" cy="4318000"/>
          </a:xfrm>
          <a:prstGeom prst="rect">
            <a:avLst/>
          </a:prstGeom>
          <a:noFill/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3600" b="1">
                <a:latin typeface="Calibri" pitchFamily="34" charset="0"/>
              </a:rPr>
              <a:t>K- 8</a:t>
            </a:r>
          </a:p>
          <a:p>
            <a:pPr marL="742950" lvl="1" indent="-285750">
              <a:buFontTx/>
              <a:buChar char="•"/>
            </a:pPr>
            <a:r>
              <a:rPr lang="en-US" sz="2400">
                <a:latin typeface="Calibri" pitchFamily="34" charset="0"/>
              </a:rPr>
              <a:t>Number Sense and Numeration </a:t>
            </a:r>
          </a:p>
          <a:p>
            <a:pPr marL="742950" lvl="1" indent="-285750">
              <a:buFontTx/>
              <a:buChar char="•"/>
            </a:pPr>
            <a:r>
              <a:rPr lang="en-US" sz="2400">
                <a:latin typeface="Calibri" pitchFamily="34" charset="0"/>
              </a:rPr>
              <a:t>Measurement</a:t>
            </a:r>
          </a:p>
          <a:p>
            <a:pPr marL="742950" lvl="1" indent="-285750">
              <a:buFontTx/>
              <a:buChar char="•"/>
            </a:pPr>
            <a:r>
              <a:rPr lang="en-US" sz="2400">
                <a:latin typeface="Calibri" pitchFamily="34" charset="0"/>
              </a:rPr>
              <a:t>Geometry and Spatial Sense</a:t>
            </a:r>
          </a:p>
          <a:p>
            <a:pPr marL="742950" lvl="1" indent="-285750">
              <a:buFontTx/>
              <a:buChar char="•"/>
            </a:pPr>
            <a:r>
              <a:rPr lang="en-US" sz="2400">
                <a:latin typeface="Calibri" pitchFamily="34" charset="0"/>
              </a:rPr>
              <a:t>Patterning and Algebra</a:t>
            </a:r>
          </a:p>
          <a:p>
            <a:pPr marL="742950" lvl="1" indent="-285750">
              <a:buFontTx/>
              <a:buChar char="•"/>
            </a:pPr>
            <a:r>
              <a:rPr lang="en-US" sz="2400">
                <a:latin typeface="Calibri" pitchFamily="34" charset="0"/>
              </a:rPr>
              <a:t>Data Management and Probability</a:t>
            </a:r>
            <a:endParaRPr lang="en-US" sz="2400"/>
          </a:p>
          <a:p>
            <a:pPr>
              <a:spcBef>
                <a:spcPct val="50000"/>
              </a:spcBef>
            </a:pPr>
            <a:endParaRPr lang="en-US" sz="1000"/>
          </a:p>
          <a:p>
            <a:pPr>
              <a:spcBef>
                <a:spcPct val="50000"/>
              </a:spcBef>
            </a:pPr>
            <a:endParaRPr lang="en-US" sz="800"/>
          </a:p>
          <a:p>
            <a:pPr>
              <a:spcBef>
                <a:spcPct val="50000"/>
              </a:spcBef>
            </a:pPr>
            <a:endParaRPr lang="en-US" sz="800"/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3779838" y="3716338"/>
            <a:ext cx="1008062" cy="790575"/>
          </a:xfrm>
          <a:prstGeom prst="rightArrow">
            <a:avLst>
              <a:gd name="adj1" fmla="val 50000"/>
              <a:gd name="adj2" fmla="val 31877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4500563" y="1787525"/>
            <a:ext cx="3959225" cy="4318000"/>
          </a:xfrm>
          <a:prstGeom prst="rect">
            <a:avLst/>
          </a:prstGeom>
          <a:noFill/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CA" sz="3600" b="1">
                <a:latin typeface="Calibri" pitchFamily="34" charset="0"/>
              </a:rPr>
              <a:t>Gr. 9 Applied Math</a:t>
            </a:r>
          </a:p>
          <a:p>
            <a:endParaRPr lang="en-CA" sz="2400" b="1">
              <a:latin typeface="Calibri" pitchFamily="34" charset="0"/>
            </a:endParaRPr>
          </a:p>
          <a:p>
            <a:pPr marL="742950" lvl="1" indent="-285750">
              <a:buFontTx/>
              <a:buChar char="•"/>
            </a:pPr>
            <a:r>
              <a:rPr lang="en-CA" sz="2400">
                <a:latin typeface="Calibri" pitchFamily="34" charset="0"/>
              </a:rPr>
              <a:t>Number Sense and Algebra</a:t>
            </a:r>
          </a:p>
          <a:p>
            <a:pPr marL="742950" lvl="1" indent="-285750">
              <a:buFontTx/>
              <a:buChar char="•"/>
            </a:pPr>
            <a:r>
              <a:rPr lang="en-CA" sz="2400">
                <a:latin typeface="Calibri" pitchFamily="34" charset="0"/>
              </a:rPr>
              <a:t>Linear Relations</a:t>
            </a:r>
          </a:p>
          <a:p>
            <a:pPr marL="742950" lvl="1" indent="-285750">
              <a:buFontTx/>
              <a:buChar char="•"/>
            </a:pPr>
            <a:r>
              <a:rPr lang="en-CA" sz="2400">
                <a:latin typeface="Calibri" pitchFamily="34" charset="0"/>
              </a:rPr>
              <a:t>Measurement and Geometry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sz="2400">
              <a:latin typeface="Calibri" pitchFamily="34" charset="0"/>
            </a:endParaRPr>
          </a:p>
          <a:p>
            <a:endParaRPr lang="en-US" sz="800"/>
          </a:p>
          <a:p>
            <a:endParaRPr lang="en-US" sz="800"/>
          </a:p>
          <a:p>
            <a:endParaRPr lang="en-US" sz="800"/>
          </a:p>
          <a:p>
            <a:endParaRPr lang="en-US" sz="800"/>
          </a:p>
          <a:p>
            <a:endParaRPr lang="en-US" sz="800"/>
          </a:p>
          <a:p>
            <a:endParaRPr lang="en-US" sz="800"/>
          </a:p>
          <a:p>
            <a:endParaRPr lang="en-US" sz="800"/>
          </a:p>
          <a:p>
            <a:endParaRPr lang="en-US" sz="800"/>
          </a:p>
          <a:p>
            <a:endParaRPr lang="en-US" sz="800"/>
          </a:p>
          <a:p>
            <a:endParaRPr lang="en-US" sz="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17413" grpId="0" build="allAtOnce" animBg="1"/>
      <p:bldP spid="5127" grpId="0" animBg="1"/>
      <p:bldP spid="2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4000" smtClean="0"/>
              <a:t>Opportunities to Focus on Numeracy</a:t>
            </a:r>
          </a:p>
        </p:txBody>
      </p:sp>
      <p:graphicFrame>
        <p:nvGraphicFramePr>
          <p:cNvPr id="6162" name="Group 18"/>
          <p:cNvGraphicFramePr>
            <a:graphicFrameLocks noGrp="1"/>
          </p:cNvGraphicFramePr>
          <p:nvPr>
            <p:ph idx="1"/>
          </p:nvPr>
        </p:nvGraphicFramePr>
        <p:xfrm>
          <a:off x="571500" y="1285875"/>
          <a:ext cx="7900988" cy="5364480"/>
        </p:xfrm>
        <a:graphic>
          <a:graphicData uri="http://schemas.openxmlformats.org/drawingml/2006/table">
            <a:tbl>
              <a:tblPr/>
              <a:tblGrid>
                <a:gridCol w="2776538"/>
                <a:gridCol w="5124450"/>
              </a:tblGrid>
              <a:tr h="776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Number Sense and Algebra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Examples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03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Representing numbers and relationships among numbers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C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Magnitude and Place value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C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C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Positive and negative integers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C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C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C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Operations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Comparing incomes, e.g how much richer is a billionaire than a millionaire?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Ionic charge, measuring temperature, or examining temperature and climate data, income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Planning meals, planning events etc.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pic>
        <p:nvPicPr>
          <p:cNvPr id="22543" name="Picture 15" descr="See full size image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75" y="1143000"/>
            <a:ext cx="1633538" cy="146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en-CA" smtClean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500063" y="1643063"/>
          <a:ext cx="7901014" cy="4625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/>
                <a:gridCol w="5329246"/>
              </a:tblGrid>
              <a:tr h="7897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Number Sense and Algebra</a:t>
                      </a:r>
                    </a:p>
                    <a:p>
                      <a:r>
                        <a:rPr lang="en-CA" dirty="0" smtClean="0"/>
                        <a:t> 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Example </a:t>
                      </a:r>
                      <a:endParaRPr lang="en-CA" dirty="0"/>
                    </a:p>
                  </a:txBody>
                  <a:tcPr/>
                </a:tc>
              </a:tr>
              <a:tr h="3710822">
                <a:tc>
                  <a:txBody>
                    <a:bodyPr/>
                    <a:lstStyle/>
                    <a:p>
                      <a:r>
                        <a:rPr lang="en-CA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Solving Problems Involving Proportional Reasoning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n-CA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Fractions</a:t>
                      </a:r>
                    </a:p>
                    <a:p>
                      <a:pPr lvl="1">
                        <a:buFont typeface="Arial" pitchFamily="34" charset="0"/>
                        <a:buNone/>
                      </a:pPr>
                      <a:endParaRPr lang="en-CA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n-CA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Percentages</a:t>
                      </a:r>
                    </a:p>
                    <a:p>
                      <a:pPr lvl="1">
                        <a:buFont typeface="Arial" pitchFamily="34" charset="0"/>
                        <a:buNone/>
                      </a:pPr>
                      <a:endParaRPr lang="en-CA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n-CA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Proportions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endParaRPr lang="en-CA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None/>
                      </a:pPr>
                      <a:endParaRPr lang="en-CA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CA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Simplifying Expressions and Solving Equations</a:t>
                      </a:r>
                      <a:endParaRPr lang="en-CA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r>
                        <a:rPr lang="en-CA" dirty="0" smtClean="0"/>
                        <a:t>Recipes-</a:t>
                      </a:r>
                      <a:r>
                        <a:rPr lang="en-CA" baseline="0" dirty="0" smtClean="0"/>
                        <a:t> halving and doubling fraction measures</a:t>
                      </a:r>
                    </a:p>
                    <a:p>
                      <a:endParaRPr lang="en-CA" dirty="0" smtClean="0"/>
                    </a:p>
                    <a:p>
                      <a:r>
                        <a:rPr lang="en-CA" dirty="0" smtClean="0"/>
                        <a:t>Population</a:t>
                      </a:r>
                      <a:r>
                        <a:rPr lang="en-CA" baseline="0" dirty="0" smtClean="0"/>
                        <a:t> dynamics</a:t>
                      </a:r>
                    </a:p>
                    <a:p>
                      <a:endParaRPr lang="en-CA" baseline="0" dirty="0" smtClean="0"/>
                    </a:p>
                    <a:p>
                      <a:r>
                        <a:rPr lang="en-CA" dirty="0" smtClean="0"/>
                        <a:t>Scale factors in art, geography</a:t>
                      </a:r>
                    </a:p>
                    <a:p>
                      <a:endParaRPr lang="en-CA" dirty="0" smtClean="0"/>
                    </a:p>
                    <a:p>
                      <a:endParaRPr lang="en-CA" dirty="0" smtClean="0"/>
                    </a:p>
                    <a:p>
                      <a:r>
                        <a:rPr lang="en-CA" dirty="0" smtClean="0"/>
                        <a:t>Representing</a:t>
                      </a:r>
                      <a:r>
                        <a:rPr lang="en-CA" baseline="0" dirty="0" smtClean="0"/>
                        <a:t> variables in science, using formulas in science</a:t>
                      </a:r>
                      <a:endParaRPr lang="en-CA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3568" name="Picture 16" descr="http://www.qedoc.org/en/images/thumb/9/96/PieChartFraction_OneFourth.png/300px-PieChartFraction_OneFourth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188" y="1357313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CA" sz="4000">
                <a:latin typeface="Calibri" pitchFamily="34" charset="0"/>
              </a:rPr>
              <a:t>Opportunities to Focus on Numeracy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t" hangingPunct="1">
              <a:buFont typeface="Arial" charset="0"/>
              <a:buNone/>
            </a:pPr>
            <a:endParaRPr lang="en-CA" smtClean="0"/>
          </a:p>
          <a:p>
            <a:pPr eaLnBrk="1" fontAlgn="t" hangingPunct="1"/>
            <a:endParaRPr lang="en-CA" smtClean="0"/>
          </a:p>
          <a:p>
            <a:pPr eaLnBrk="1" fontAlgn="t" hangingPunct="1"/>
            <a:endParaRPr lang="en-CA" smtClean="0"/>
          </a:p>
          <a:p>
            <a:pPr eaLnBrk="1" fontAlgn="t" hangingPunct="1"/>
            <a:endParaRPr lang="en-CA" smtClean="0"/>
          </a:p>
          <a:p>
            <a:pPr eaLnBrk="1" fontAlgn="t" hangingPunct="1"/>
            <a:endParaRPr lang="en-CA" smtClean="0"/>
          </a:p>
          <a:p>
            <a:pPr eaLnBrk="1" fontAlgn="t" hangingPunct="1"/>
            <a:endParaRPr lang="en-CA" smtClean="0"/>
          </a:p>
          <a:p>
            <a:pPr eaLnBrk="1" fontAlgn="t" hangingPunct="1"/>
            <a:endParaRPr lang="en-CA" smtClean="0"/>
          </a:p>
          <a:p>
            <a:pPr eaLnBrk="1" fontAlgn="t" hangingPunct="1"/>
            <a:endParaRPr lang="en-CA" smtClean="0"/>
          </a:p>
          <a:p>
            <a:pPr eaLnBrk="1" fontAlgn="t" hangingPunct="1"/>
            <a:endParaRPr lang="en-CA" smtClean="0"/>
          </a:p>
          <a:p>
            <a:pPr eaLnBrk="1" fontAlgn="t" hangingPunct="1"/>
            <a:endParaRPr lang="en-CA" smtClean="0"/>
          </a:p>
          <a:p>
            <a:pPr eaLnBrk="1" fontAlgn="t" hangingPunct="1"/>
            <a:endParaRPr lang="en-CA" smtClean="0"/>
          </a:p>
          <a:p>
            <a:pPr eaLnBrk="1" hangingPunct="1"/>
            <a:endParaRPr lang="en-CA" smtClean="0"/>
          </a:p>
        </p:txBody>
      </p:sp>
      <p:graphicFrame>
        <p:nvGraphicFramePr>
          <p:cNvPr id="8209" name="Group 17"/>
          <p:cNvGraphicFramePr>
            <a:graphicFrameLocks noGrp="1"/>
          </p:cNvGraphicFramePr>
          <p:nvPr/>
        </p:nvGraphicFramePr>
        <p:xfrm>
          <a:off x="571500" y="1500188"/>
          <a:ext cx="8258175" cy="3582988"/>
        </p:xfrm>
        <a:graphic>
          <a:graphicData uri="http://schemas.openxmlformats.org/drawingml/2006/table">
            <a:tbl>
              <a:tblPr/>
              <a:tblGrid>
                <a:gridCol w="4071938"/>
                <a:gridCol w="4186237"/>
              </a:tblGrid>
              <a:tr h="820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Linear Relations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Example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762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• Using Data Management to Investigate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Relationships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• Determining Characteristics of Linear Relations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• Investigating Constant Rate of Change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Surveys, fitness data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Investigating relationships between variables in science- are they linear or not?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Rates, speed, velocity, etc. in science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pic>
        <p:nvPicPr>
          <p:cNvPr id="24592" name="Picture 16" descr="See full size image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75" y="1643063"/>
            <a:ext cx="1119188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CA" sz="4000">
                <a:latin typeface="Calibri" pitchFamily="34" charset="0"/>
              </a:rPr>
              <a:t>Opportunities to Focus on Numeracy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CA" smtClean="0"/>
          </a:p>
        </p:txBody>
      </p:sp>
      <p:graphicFrame>
        <p:nvGraphicFramePr>
          <p:cNvPr id="9236" name="Group 20"/>
          <p:cNvGraphicFramePr>
            <a:graphicFrameLocks noGrp="1"/>
          </p:cNvGraphicFramePr>
          <p:nvPr/>
        </p:nvGraphicFramePr>
        <p:xfrm>
          <a:off x="428625" y="1643063"/>
          <a:ext cx="8258175" cy="3474720"/>
        </p:xfrm>
        <a:graphic>
          <a:graphicData uri="http://schemas.openxmlformats.org/drawingml/2006/table">
            <a:tbl>
              <a:tblPr/>
              <a:tblGrid>
                <a:gridCol w="4129088"/>
                <a:gridCol w="4129087"/>
              </a:tblGrid>
              <a:tr h="525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Measurement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Examples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•Investigating the Optimal Values of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Measurements of Rectangles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• Solving Problems Involving Perimeter, Area, and Volume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• Investigating and Applying Geometric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Relationships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Planning and building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structures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Determining amount of materials needed for a project; quantities of ingredients in cooking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Art; star blankets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pic>
        <p:nvPicPr>
          <p:cNvPr id="25616" name="Picture 16" descr="http://t2.gstatic.com/images?q=tbn:RzjCb3KozJ46YM:http://www.instructorweb.com/images/math/geometry.gif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1725" y="1268413"/>
            <a:ext cx="144145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CA" sz="4000">
                <a:latin typeface="Calibri" pitchFamily="34" charset="0"/>
              </a:rPr>
              <a:t>Opportunities to Focus on Numeracy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Example- Bioamplification (SNC2L)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238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CA" smtClean="0"/>
              <a:t>	I asked my students to look at how the concentration of a toxin increased as it moved through the trophic levels of a food chain. </a:t>
            </a:r>
          </a:p>
          <a:p>
            <a:pPr lvl="1" eaLnBrk="1" hangingPunct="1">
              <a:buFont typeface="Arial" charset="0"/>
              <a:buNone/>
            </a:pPr>
            <a:endParaRPr lang="en-CA" smtClean="0"/>
          </a:p>
        </p:txBody>
      </p:sp>
      <p:pic>
        <p:nvPicPr>
          <p:cNvPr id="26629" name="Picture 5" descr="http://t2.gstatic.com/images?q=tbn:nf7uwygWoNf6_M:http://failedmessiah.typepad.com/failed_messiahcom/images/fish_cartoon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4572000"/>
            <a:ext cx="1857375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5143504" y="2000240"/>
            <a:ext cx="3571868" cy="3785652"/>
          </a:xfrm>
          <a:prstGeom prst="rect">
            <a:avLst/>
          </a:prstGeom>
          <a:solidFill>
            <a:schemeClr val="bg2"/>
          </a:solidFill>
          <a:ln w="38100" cmpd="sng">
            <a:solidFill>
              <a:schemeClr val="tx1"/>
            </a:solidFill>
          </a:ln>
          <a:effectLst/>
          <a:scene3d>
            <a:camera prst="orthographicFront"/>
            <a:lightRig rig="threePt" dir="t"/>
          </a:scene3d>
          <a:sp3d>
            <a:bevelB w="165100" prst="coolSlant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CA" sz="2000" dirty="0">
                <a:latin typeface="Comic Sans MS" pitchFamily="66" charset="0"/>
              </a:rPr>
              <a:t>The situation: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Each plant in the ecosystem absorbed 1 drop of the toxin.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Insects each ate 25 plants.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Small fish each ate 10 insects.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Large fish ate 5 small fish.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latin typeface="Comic Sans MS" pitchFamily="66" charset="0"/>
              </a:rPr>
              <a:t>You eat one fish a day for three days.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/>
      <p:bldP spid="26626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4946</TotalTime>
  <Words>956</Words>
  <Application>Microsoft Office PowerPoint</Application>
  <PresentationFormat>On-screen Show (4:3)</PresentationFormat>
  <Paragraphs>236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Wingdings</vt:lpstr>
      <vt:lpstr>Comic Sans MS</vt:lpstr>
      <vt:lpstr>Office Theme</vt:lpstr>
      <vt:lpstr>Numeracy</vt:lpstr>
      <vt:lpstr>What is Numeracy?</vt:lpstr>
      <vt:lpstr>What Role Does Numeracy Play in My Classroom?</vt:lpstr>
      <vt:lpstr>Strands</vt:lpstr>
      <vt:lpstr>Opportunities to Focus on Numeracy</vt:lpstr>
      <vt:lpstr>Slide 6</vt:lpstr>
      <vt:lpstr>Slide 7</vt:lpstr>
      <vt:lpstr>Slide 8</vt:lpstr>
      <vt:lpstr>Example- Bioamplification (SNC2L)</vt:lpstr>
      <vt:lpstr>The Task… </vt:lpstr>
      <vt:lpstr>How many drops of the toxin are in each plant? </vt:lpstr>
      <vt:lpstr>How  many drops of the toxin were in each insect? </vt:lpstr>
      <vt:lpstr>How many drops of the toxin were in the small Fish? </vt:lpstr>
      <vt:lpstr>Slide 14</vt:lpstr>
      <vt:lpstr>Slide 15</vt:lpstr>
      <vt:lpstr>How many drops of toxin were in the large fish?</vt:lpstr>
      <vt:lpstr>Slide 17</vt:lpstr>
      <vt:lpstr>By focusing on the math, I had:  </vt:lpstr>
      <vt:lpstr>Creating Opportunities to Improve Numeracy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Numeracy</dc:title>
  <dc:creator>kkivinen</dc:creator>
  <cp:lastModifiedBy>kkivinen</cp:lastModifiedBy>
  <cp:revision>481</cp:revision>
  <dcterms:created xsi:type="dcterms:W3CDTF">2010-10-22T18:32:32Z</dcterms:created>
  <dcterms:modified xsi:type="dcterms:W3CDTF">2010-11-08T19:24:15Z</dcterms:modified>
</cp:coreProperties>
</file>