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61" r:id="rId3"/>
    <p:sldId id="262" r:id="rId4"/>
    <p:sldId id="285" r:id="rId5"/>
    <p:sldId id="257" r:id="rId6"/>
    <p:sldId id="279" r:id="rId7"/>
    <p:sldId id="263" r:id="rId8"/>
    <p:sldId id="264" r:id="rId9"/>
    <p:sldId id="265" r:id="rId10"/>
    <p:sldId id="266" r:id="rId11"/>
    <p:sldId id="267" r:id="rId12"/>
    <p:sldId id="288" r:id="rId13"/>
    <p:sldId id="258" r:id="rId14"/>
    <p:sldId id="289" r:id="rId15"/>
    <p:sldId id="268" r:id="rId16"/>
    <p:sldId id="269" r:id="rId17"/>
    <p:sldId id="290" r:id="rId18"/>
    <p:sldId id="270" r:id="rId19"/>
    <p:sldId id="271" r:id="rId20"/>
    <p:sldId id="277" r:id="rId21"/>
    <p:sldId id="280" r:id="rId22"/>
    <p:sldId id="278" r:id="rId23"/>
    <p:sldId id="259" r:id="rId24"/>
    <p:sldId id="281" r:id="rId25"/>
    <p:sldId id="272" r:id="rId26"/>
    <p:sldId id="273" r:id="rId27"/>
    <p:sldId id="274" r:id="rId28"/>
    <p:sldId id="282" r:id="rId29"/>
    <p:sldId id="286" r:id="rId30"/>
    <p:sldId id="287" r:id="rId31"/>
    <p:sldId id="275" r:id="rId32"/>
    <p:sldId id="276" r:id="rId33"/>
    <p:sldId id="260" r:id="rId34"/>
    <p:sldId id="291" r:id="rId35"/>
    <p:sldId id="293" r:id="rId36"/>
    <p:sldId id="292" r:id="rId37"/>
    <p:sldId id="294" r:id="rId38"/>
    <p:sldId id="295" r:id="rId39"/>
    <p:sldId id="296" r:id="rId40"/>
    <p:sldId id="297" r:id="rId41"/>
    <p:sldId id="298" r:id="rId42"/>
    <p:sldId id="299" r:id="rId43"/>
    <p:sldId id="30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521" autoAdjust="0"/>
    <p:restoredTop sz="94660"/>
  </p:normalViewPr>
  <p:slideViewPr>
    <p:cSldViewPr>
      <p:cViewPr varScale="1">
        <p:scale>
          <a:sx n="50" d="100"/>
          <a:sy n="50" d="100"/>
        </p:scale>
        <p:origin x="-708"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360AAF-00C7-4A40-B0DA-05912FAD8015}" type="datetimeFigureOut">
              <a:rPr lang="en-US" smtClean="0"/>
              <a:pPr/>
              <a:t>3/30/2011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1AAC6C-08F0-4929-AF2F-B4E289CFA108}" type="slidenum">
              <a:rPr lang="en-US" smtClean="0"/>
              <a:pPr/>
              <a:t>‹#›</a:t>
            </a:fld>
            <a:endParaRPr lang="en-US" dirty="0"/>
          </a:p>
        </p:txBody>
      </p:sp>
    </p:spTree>
    <p:extLst>
      <p:ext uri="{BB962C8B-B14F-4D97-AF65-F5344CB8AC3E}">
        <p14:creationId xmlns:p14="http://schemas.microsoft.com/office/powerpoint/2010/main" xmlns="" val="1065579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WBE-</a:t>
            </a:r>
            <a:r>
              <a:rPr lang="en-US" baseline="0" dirty="0" smtClean="0"/>
              <a:t> presenters</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2</a:t>
            </a:fld>
            <a:endParaRPr lang="en-US" dirty="0"/>
          </a:p>
        </p:txBody>
      </p:sp>
    </p:spTree>
    <p:extLst>
      <p:ext uri="{BB962C8B-B14F-4D97-AF65-F5344CB8AC3E}">
        <p14:creationId xmlns:p14="http://schemas.microsoft.com/office/powerpoint/2010/main" xmlns="" val="329682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ensure staff follows guidelines and roles,</a:t>
            </a:r>
            <a:r>
              <a:rPr lang="en-US" baseline="0" dirty="0" smtClean="0"/>
              <a:t> we have set up the above components. Each group supports  and collaborates with each other . Each team is interconnected as members are going back and forth. We are developing collegial aspects which opens the door to trust and collaboration.  This is about the Success of students not the individual teacher or principal. Principals have been trained by our consultant to do walk throughs which allows them to visit classrooms in a non threatening manner and then pose reflective questions to the staff member that has them think about their practices when teaching  and how they plan.  The weekly principal meetings allow principals to discuss issues and provide an united front on the best practices.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13</a:t>
            </a:fld>
            <a:endParaRPr lang="en-US" dirty="0"/>
          </a:p>
        </p:txBody>
      </p:sp>
    </p:spTree>
    <p:extLst>
      <p:ext uri="{BB962C8B-B14F-4D97-AF65-F5344CB8AC3E}">
        <p14:creationId xmlns:p14="http://schemas.microsoft.com/office/powerpoint/2010/main" xmlns="" val="3910381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the teachers assessing the students literacy</a:t>
            </a:r>
            <a:r>
              <a:rPr lang="en-US" baseline="0" dirty="0" smtClean="0"/>
              <a:t> every 6 to 8 weeks cycle. PLC’s as well as the School Improvement team look at the data to analyze and decide on next steps. Cyclical school improvement-</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15</a:t>
            </a:fld>
            <a:endParaRPr lang="en-US" dirty="0"/>
          </a:p>
        </p:txBody>
      </p:sp>
    </p:spTree>
    <p:extLst>
      <p:ext uri="{BB962C8B-B14F-4D97-AF65-F5344CB8AC3E}">
        <p14:creationId xmlns:p14="http://schemas.microsoft.com/office/powerpoint/2010/main" xmlns="" val="2383262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Pictures?</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16</a:t>
            </a:fld>
            <a:endParaRPr lang="en-US" dirty="0"/>
          </a:p>
        </p:txBody>
      </p:sp>
    </p:spTree>
    <p:extLst>
      <p:ext uri="{BB962C8B-B14F-4D97-AF65-F5344CB8AC3E}">
        <p14:creationId xmlns:p14="http://schemas.microsoft.com/office/powerpoint/2010/main" xmlns="" val="3533816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Handouts</a:t>
            </a:r>
            <a:r>
              <a:rPr lang="en-US" baseline="0" dirty="0" smtClean="0"/>
              <a:t> of templates/ explanation of SMART goals /graph of data collection</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18</a:t>
            </a:fld>
            <a:endParaRPr lang="en-US" dirty="0"/>
          </a:p>
        </p:txBody>
      </p:sp>
    </p:spTree>
    <p:extLst>
      <p:ext uri="{BB962C8B-B14F-4D97-AF65-F5344CB8AC3E}">
        <p14:creationId xmlns:p14="http://schemas.microsoft.com/office/powerpoint/2010/main" xmlns="" val="1282836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Internal Capacity</a:t>
            </a:r>
            <a:r>
              <a:rPr lang="en-US" baseline="0" dirty="0" smtClean="0"/>
              <a:t> building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19</a:t>
            </a:fld>
            <a:endParaRPr lang="en-US" dirty="0"/>
          </a:p>
        </p:txBody>
      </p:sp>
    </p:spTree>
    <p:extLst>
      <p:ext uri="{BB962C8B-B14F-4D97-AF65-F5344CB8AC3E}">
        <p14:creationId xmlns:p14="http://schemas.microsoft.com/office/powerpoint/2010/main" xmlns="" val="980570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picture of a book room</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20</a:t>
            </a:fld>
            <a:endParaRPr lang="en-US" dirty="0"/>
          </a:p>
        </p:txBody>
      </p:sp>
    </p:spTree>
    <p:extLst>
      <p:ext uri="{BB962C8B-B14F-4D97-AF65-F5344CB8AC3E}">
        <p14:creationId xmlns:p14="http://schemas.microsoft.com/office/powerpoint/2010/main" xmlns="" val="702733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Book talks, communication, collaboration, numeracy and literacy coaches, Internal</a:t>
            </a:r>
            <a:r>
              <a:rPr lang="en-US" baseline="0" dirty="0" smtClean="0"/>
              <a:t> capacity building-self sustaining/add picture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21</a:t>
            </a:fld>
            <a:endParaRPr lang="en-US" dirty="0"/>
          </a:p>
        </p:txBody>
      </p:sp>
    </p:spTree>
    <p:extLst>
      <p:ext uri="{BB962C8B-B14F-4D97-AF65-F5344CB8AC3E}">
        <p14:creationId xmlns:p14="http://schemas.microsoft.com/office/powerpoint/2010/main" xmlns="" val="3888798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Picture</a:t>
            </a:r>
            <a:r>
              <a:rPr lang="en-US" baseline="0" dirty="0" smtClean="0"/>
              <a:t> of principals meeting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23</a:t>
            </a:fld>
            <a:endParaRPr lang="en-US" dirty="0"/>
          </a:p>
        </p:txBody>
      </p:sp>
    </p:spTree>
    <p:extLst>
      <p:ext uri="{BB962C8B-B14F-4D97-AF65-F5344CB8AC3E}">
        <p14:creationId xmlns:p14="http://schemas.microsoft.com/office/powerpoint/2010/main" xmlns="" val="366004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Pictures of students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24</a:t>
            </a:fld>
            <a:endParaRPr lang="en-US" dirty="0"/>
          </a:p>
        </p:txBody>
      </p:sp>
    </p:spTree>
    <p:extLst>
      <p:ext uri="{BB962C8B-B14F-4D97-AF65-F5344CB8AC3E}">
        <p14:creationId xmlns:p14="http://schemas.microsoft.com/office/powerpoint/2010/main" xmlns="" val="2504028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Picture</a:t>
            </a:r>
            <a:r>
              <a:rPr lang="en-US" baseline="0" dirty="0" smtClean="0"/>
              <a:t> of PLC/Literacy block</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27</a:t>
            </a:fld>
            <a:endParaRPr lang="en-US" dirty="0"/>
          </a:p>
        </p:txBody>
      </p:sp>
    </p:spTree>
    <p:extLst>
      <p:ext uri="{BB962C8B-B14F-4D97-AF65-F5344CB8AC3E}">
        <p14:creationId xmlns:p14="http://schemas.microsoft.com/office/powerpoint/2010/main" xmlns="" val="569546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Members of our team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3</a:t>
            </a:fld>
            <a:endParaRPr lang="en-US" dirty="0"/>
          </a:p>
        </p:txBody>
      </p:sp>
    </p:spTree>
    <p:extLst>
      <p:ext uri="{BB962C8B-B14F-4D97-AF65-F5344CB8AC3E}">
        <p14:creationId xmlns:p14="http://schemas.microsoft.com/office/powerpoint/2010/main" xmlns="" val="395483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using the Students </a:t>
            </a:r>
            <a:r>
              <a:rPr lang="en-US" dirty="0" err="1" smtClean="0"/>
              <a:t>Achieve’s</a:t>
            </a:r>
            <a:r>
              <a:rPr lang="en-US" dirty="0" smtClean="0"/>
              <a:t> School Wide Assessment tool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CASI-</a:t>
            </a:r>
            <a:r>
              <a:rPr lang="en-US" sz="1200" dirty="0" smtClean="0"/>
              <a:t>Comprehension/ attitudes/ strategies/interests reading assessment) </a:t>
            </a:r>
          </a:p>
          <a:p>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30</a:t>
            </a:fld>
            <a:endParaRPr lang="en-US" dirty="0"/>
          </a:p>
        </p:txBody>
      </p:sp>
    </p:spTree>
    <p:extLst>
      <p:ext uri="{BB962C8B-B14F-4D97-AF65-F5344CB8AC3E}">
        <p14:creationId xmlns:p14="http://schemas.microsoft.com/office/powerpoint/2010/main" xmlns="" val="2318754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Wikwemikong-components of organization</a:t>
            </a:r>
          </a:p>
          <a:p>
            <a:r>
              <a:rPr lang="en-US" dirty="0" smtClean="0"/>
              <a:t>FNSSP</a:t>
            </a:r>
            <a:r>
              <a:rPr lang="en-US" baseline="0" dirty="0" smtClean="0"/>
              <a:t> is a department within the board. </a:t>
            </a:r>
          </a:p>
          <a:p>
            <a:r>
              <a:rPr lang="en-US" baseline="0" dirty="0" smtClean="0"/>
              <a:t>Reporting process-periodical to WBE and Band</a:t>
            </a:r>
          </a:p>
          <a:p>
            <a:r>
              <a:rPr lang="en-US" baseline="0" dirty="0" smtClean="0"/>
              <a:t>Report to INAC-October and June</a:t>
            </a:r>
          </a:p>
          <a:p>
            <a:r>
              <a:rPr lang="en-US" baseline="0" dirty="0" smtClean="0"/>
              <a:t>Report to the Board-October/May</a:t>
            </a:r>
          </a:p>
          <a:p>
            <a:r>
              <a:rPr lang="en-US" baseline="0" dirty="0" smtClean="0"/>
              <a:t>Report to Band-November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5</a:t>
            </a:fld>
            <a:endParaRPr lang="en-US" dirty="0"/>
          </a:p>
        </p:txBody>
      </p:sp>
    </p:spTree>
    <p:extLst>
      <p:ext uri="{BB962C8B-B14F-4D97-AF65-F5344CB8AC3E}">
        <p14:creationId xmlns:p14="http://schemas.microsoft.com/office/powerpoint/2010/main" xmlns="" val="3031893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 month reports</a:t>
            </a:r>
          </a:p>
          <a:p>
            <a:r>
              <a:rPr lang="en-US" dirty="0" smtClean="0"/>
              <a:t>Principal meetings are time to report progress/ keep track of where everyone is in the process of change.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6</a:t>
            </a:fld>
            <a:endParaRPr lang="en-US" dirty="0"/>
          </a:p>
        </p:txBody>
      </p:sp>
    </p:spTree>
    <p:extLst>
      <p:ext uri="{BB962C8B-B14F-4D97-AF65-F5344CB8AC3E}">
        <p14:creationId xmlns:p14="http://schemas.microsoft.com/office/powerpoint/2010/main" xmlns="" val="3461430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up of Wikwemikong </a:t>
            </a:r>
          </a:p>
          <a:p>
            <a:r>
              <a:rPr lang="en-US" dirty="0" smtClean="0"/>
              <a:t>Progressive community . </a:t>
            </a:r>
            <a:r>
              <a:rPr lang="en-US" baseline="0" dirty="0" smtClean="0"/>
              <a:t> Schools are well organized.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7</a:t>
            </a:fld>
            <a:endParaRPr lang="en-US" dirty="0"/>
          </a:p>
        </p:txBody>
      </p:sp>
    </p:spTree>
    <p:extLst>
      <p:ext uri="{BB962C8B-B14F-4D97-AF65-F5344CB8AC3E}">
        <p14:creationId xmlns:p14="http://schemas.microsoft.com/office/powerpoint/2010/main" xmlns="" val="556670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Total number of students:</a:t>
            </a:r>
            <a:r>
              <a:rPr lang="en-US" baseline="0" dirty="0" smtClean="0"/>
              <a:t> Elementary and Secondary: 598</a:t>
            </a:r>
          </a:p>
          <a:p>
            <a:r>
              <a:rPr lang="en-US" baseline="0" dirty="0" smtClean="0"/>
              <a:t>Including Junior kindergarten: 679</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8</a:t>
            </a:fld>
            <a:endParaRPr lang="en-US" dirty="0"/>
          </a:p>
        </p:txBody>
      </p:sp>
    </p:spTree>
    <p:extLst>
      <p:ext uri="{BB962C8B-B14F-4D97-AF65-F5344CB8AC3E}">
        <p14:creationId xmlns:p14="http://schemas.microsoft.com/office/powerpoint/2010/main" xmlns="" val="251220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Total teachers: 48</a:t>
            </a:r>
          </a:p>
          <a:p>
            <a:r>
              <a:rPr lang="en-US" dirty="0" smtClean="0"/>
              <a:t>Educational assistants:</a:t>
            </a:r>
            <a:r>
              <a:rPr lang="en-US" baseline="0" dirty="0" smtClean="0"/>
              <a:t> 12/ ECE: 11(at hub centre)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9</a:t>
            </a:fld>
            <a:endParaRPr lang="en-US" dirty="0"/>
          </a:p>
        </p:txBody>
      </p:sp>
    </p:spTree>
    <p:extLst>
      <p:ext uri="{BB962C8B-B14F-4D97-AF65-F5344CB8AC3E}">
        <p14:creationId xmlns:p14="http://schemas.microsoft.com/office/powerpoint/2010/main" xmlns="" val="738829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providing services with the assistance</a:t>
            </a:r>
            <a:r>
              <a:rPr lang="en-US" baseline="0" dirty="0" smtClean="0"/>
              <a:t> of an external consultant who has worked with the Secretariat at the Ministry of Education </a:t>
            </a:r>
            <a:r>
              <a:rPr lang="en-US" baseline="0" dirty="0" err="1" smtClean="0"/>
              <a:t>inOntario</a:t>
            </a:r>
            <a:r>
              <a:rPr lang="en-US" baseline="0" dirty="0" smtClean="0"/>
              <a:t> on numeracy and Literacy.  Also has been a principal and director of education Mr. Beaudry oversees our whole program.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10</a:t>
            </a:fld>
            <a:endParaRPr lang="en-US" dirty="0"/>
          </a:p>
        </p:txBody>
      </p:sp>
    </p:spTree>
    <p:extLst>
      <p:ext uri="{BB962C8B-B14F-4D97-AF65-F5344CB8AC3E}">
        <p14:creationId xmlns:p14="http://schemas.microsoft.com/office/powerpoint/2010/main" xmlns="" val="2456631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need to build internal capacity and this has started with the direction of teacher collaboration and then having the principals</a:t>
            </a:r>
            <a:r>
              <a:rPr lang="en-US" baseline="0" dirty="0" smtClean="0"/>
              <a:t> collaborate with each other. Professional learning communities engage teachers in looking at data together and then working together to design best practices for their classroom. School Improvement teams with the principal as it leads also looks at data and decides on the SMART goals which team members take back to PLC to discuss and design ways to meet the targets. The literacy coach assists as will the numeracy coach. </a:t>
            </a:r>
            <a:endParaRPr lang="en-US" dirty="0"/>
          </a:p>
        </p:txBody>
      </p:sp>
      <p:sp>
        <p:nvSpPr>
          <p:cNvPr id="4" name="Slide Number Placeholder 3"/>
          <p:cNvSpPr>
            <a:spLocks noGrp="1"/>
          </p:cNvSpPr>
          <p:nvPr>
            <p:ph type="sldNum" sz="quarter" idx="10"/>
          </p:nvPr>
        </p:nvSpPr>
        <p:spPr/>
        <p:txBody>
          <a:bodyPr/>
          <a:lstStyle/>
          <a:p>
            <a:fld id="{9F1AAC6C-08F0-4929-AF2F-B4E289CFA108}" type="slidenum">
              <a:rPr lang="en-US" smtClean="0"/>
              <a:pPr/>
              <a:t>11</a:t>
            </a:fld>
            <a:endParaRPr lang="en-US" dirty="0"/>
          </a:p>
        </p:txBody>
      </p:sp>
    </p:spTree>
    <p:extLst>
      <p:ext uri="{BB962C8B-B14F-4D97-AF65-F5344CB8AC3E}">
        <p14:creationId xmlns:p14="http://schemas.microsoft.com/office/powerpoint/2010/main" xmlns="" val="1858707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2057896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2042901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3457511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700191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3249230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3149635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638872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1413154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1617859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3946068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18F028-D5EE-4391-AE54-38A41681A0C0}" type="datetimeFigureOut">
              <a:rPr lang="en-US" smtClean="0"/>
              <a:pPr/>
              <a:t>3/30/2011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2004494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8F028-D5EE-4391-AE54-38A41681A0C0}" type="datetimeFigureOut">
              <a:rPr lang="en-US" smtClean="0"/>
              <a:pPr/>
              <a:t>3/30/2011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AE94B-062E-412B-8529-60D40B3B32BA}" type="slidenum">
              <a:rPr lang="en-US" smtClean="0"/>
              <a:pPr/>
              <a:t>‹#›</a:t>
            </a:fld>
            <a:endParaRPr lang="en-US" dirty="0"/>
          </a:p>
        </p:txBody>
      </p:sp>
    </p:spTree>
    <p:extLst>
      <p:ext uri="{BB962C8B-B14F-4D97-AF65-F5344CB8AC3E}">
        <p14:creationId xmlns:p14="http://schemas.microsoft.com/office/powerpoint/2010/main" xmlns="" val="1330206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FNSSP PRESENTATION</a:t>
            </a:r>
            <a:endParaRPr lang="en-US" dirty="0"/>
          </a:p>
        </p:txBody>
      </p:sp>
      <p:sp>
        <p:nvSpPr>
          <p:cNvPr id="3" name="Subtitle 2"/>
          <p:cNvSpPr>
            <a:spLocks noGrp="1"/>
          </p:cNvSpPr>
          <p:nvPr>
            <p:ph type="subTitle" idx="1"/>
          </p:nvPr>
        </p:nvSpPr>
        <p:spPr/>
        <p:txBody>
          <a:bodyPr/>
          <a:lstStyle/>
          <a:p>
            <a:r>
              <a:rPr lang="en-US" dirty="0" smtClean="0"/>
              <a:t>WIKWEMIKONG BOARD OF EDUCATION</a:t>
            </a:r>
            <a:endParaRPr lang="en-US" dirty="0"/>
          </a:p>
        </p:txBody>
      </p:sp>
    </p:spTree>
    <p:extLst>
      <p:ext uri="{BB962C8B-B14F-4D97-AF65-F5344CB8AC3E}">
        <p14:creationId xmlns:p14="http://schemas.microsoft.com/office/powerpoint/2010/main" xmlns="" val="2080964424"/>
      </p:ext>
    </p:extLst>
  </p:cSld>
  <p:clrMapOvr>
    <a:masterClrMapping/>
  </p:clrMapOvr>
  <mc:AlternateContent xmlns:mc="http://schemas.openxmlformats.org/markup-compatibility/2006">
    <mc:Choice xmlns:p14="http://schemas.microsoft.com/office/powerpoint/2010/main" xmlns="" Requires="p14">
      <p:transition spd="slow" p14:dur="3400">
        <p14:reveal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AGGREGATE</a:t>
            </a:r>
            <a:endParaRPr lang="en-US" dirty="0"/>
          </a:p>
        </p:txBody>
      </p:sp>
      <p:sp>
        <p:nvSpPr>
          <p:cNvPr id="3" name="Content Placeholder 2"/>
          <p:cNvSpPr>
            <a:spLocks noGrp="1"/>
          </p:cNvSpPr>
          <p:nvPr>
            <p:ph idx="1"/>
          </p:nvPr>
        </p:nvSpPr>
        <p:spPr/>
        <p:txBody>
          <a:bodyPr/>
          <a:lstStyle/>
          <a:p>
            <a:r>
              <a:rPr lang="en-US" dirty="0" smtClean="0"/>
              <a:t>AGGREGATE does not apply to the Wikwemikong Board of Education.</a:t>
            </a:r>
          </a:p>
          <a:p>
            <a:r>
              <a:rPr lang="en-US" dirty="0" smtClean="0"/>
              <a:t>We are funded as a stand alone community.</a:t>
            </a:r>
          </a:p>
          <a:p>
            <a:r>
              <a:rPr lang="en-US" dirty="0" smtClean="0"/>
              <a:t>We provide all our own second level services.</a:t>
            </a:r>
          </a:p>
          <a:p>
            <a:r>
              <a:rPr lang="en-US" dirty="0" smtClean="0"/>
              <a:t>Our FNSSP program works with our consultant to provide school improvement through the funding that we received from our proposal. </a:t>
            </a:r>
            <a:endParaRPr lang="en-US" dirty="0"/>
          </a:p>
        </p:txBody>
      </p:sp>
    </p:spTree>
    <p:extLst>
      <p:ext uri="{BB962C8B-B14F-4D97-AF65-F5344CB8AC3E}">
        <p14:creationId xmlns:p14="http://schemas.microsoft.com/office/powerpoint/2010/main" xmlns="" val="984144515"/>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COLLABORATION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As stated we are a stand alone community.</a:t>
            </a:r>
          </a:p>
          <a:p>
            <a:r>
              <a:rPr lang="en-US" dirty="0" smtClean="0"/>
              <a:t>Our whole program is based on teachers within the WBE collaborating with each other to assist students to be successful</a:t>
            </a:r>
          </a:p>
          <a:p>
            <a:r>
              <a:rPr lang="en-US" dirty="0" smtClean="0"/>
              <a:t>We are establishing Internal Capacity</a:t>
            </a:r>
          </a:p>
          <a:p>
            <a:r>
              <a:rPr lang="en-US" dirty="0"/>
              <a:t>Hosted a community Open </a:t>
            </a:r>
            <a:r>
              <a:rPr lang="en-US" dirty="0" smtClean="0"/>
              <a:t>House</a:t>
            </a:r>
          </a:p>
          <a:p>
            <a:r>
              <a:rPr lang="en-US" dirty="0" smtClean="0"/>
              <a:t>We are hosting a conference in October that two First Nations in our area with schools have expressed an interest in attending. </a:t>
            </a:r>
          </a:p>
          <a:p>
            <a:r>
              <a:rPr lang="en-US" dirty="0" smtClean="0"/>
              <a:t>The Conference is on October 6</a:t>
            </a:r>
            <a:r>
              <a:rPr lang="en-US" baseline="30000" dirty="0" smtClean="0"/>
              <a:t>th</a:t>
            </a:r>
            <a:r>
              <a:rPr lang="en-US" dirty="0" smtClean="0"/>
              <a:t> and 7</a:t>
            </a:r>
            <a:r>
              <a:rPr lang="en-US" baseline="30000" dirty="0" smtClean="0"/>
              <a:t>th</a:t>
            </a:r>
            <a:r>
              <a:rPr lang="en-US" dirty="0" smtClean="0"/>
              <a:t>.</a:t>
            </a:r>
          </a:p>
          <a:p>
            <a:r>
              <a:rPr lang="en-US" dirty="0" smtClean="0"/>
              <a:t>Featuring-Dr. </a:t>
            </a:r>
            <a:r>
              <a:rPr lang="en-US" dirty="0"/>
              <a:t>A</a:t>
            </a:r>
            <a:r>
              <a:rPr lang="en-US" dirty="0" smtClean="0"/>
              <a:t>nthony Muhammad-</a:t>
            </a:r>
            <a:r>
              <a:rPr lang="en-US" b="1" i="1" u="sng" dirty="0" smtClean="0"/>
              <a:t>Transforming </a:t>
            </a:r>
            <a:r>
              <a:rPr lang="en-US" b="1" i="1" u="sng" dirty="0"/>
              <a:t>S</a:t>
            </a:r>
            <a:r>
              <a:rPr lang="en-US" b="1" i="1" u="sng" dirty="0" smtClean="0"/>
              <a:t>chool Culture; </a:t>
            </a:r>
          </a:p>
          <a:p>
            <a:r>
              <a:rPr lang="en-US" dirty="0" smtClean="0"/>
              <a:t>Tom Hierck-</a:t>
            </a:r>
            <a:r>
              <a:rPr lang="en-US" b="1" i="1" u="sng" dirty="0" smtClean="0"/>
              <a:t>Professional Learning Communities </a:t>
            </a:r>
          </a:p>
          <a:p>
            <a:r>
              <a:rPr lang="en-US" dirty="0" smtClean="0"/>
              <a:t>Susan Stephenson</a:t>
            </a:r>
            <a:r>
              <a:rPr lang="en-US" b="1" i="1" u="sng" dirty="0" smtClean="0"/>
              <a:t>-Laughing Matters</a:t>
            </a:r>
          </a:p>
          <a:p>
            <a:r>
              <a:rPr lang="en-US" dirty="0"/>
              <a:t>W</a:t>
            </a:r>
            <a:r>
              <a:rPr lang="en-US" dirty="0" smtClean="0"/>
              <a:t>e have presented information to the Parent councils.</a:t>
            </a:r>
          </a:p>
          <a:p>
            <a:r>
              <a:rPr lang="en-US" dirty="0" smtClean="0"/>
              <a:t>We have initiated inter agencies meetings in </a:t>
            </a:r>
            <a:r>
              <a:rPr lang="en-US" dirty="0"/>
              <a:t>W</a:t>
            </a:r>
            <a:r>
              <a:rPr lang="en-US" dirty="0" smtClean="0"/>
              <a:t>ikwemikong.  </a:t>
            </a:r>
          </a:p>
          <a:p>
            <a:endParaRPr lang="en-US" b="1" i="1" u="sng" dirty="0" smtClean="0"/>
          </a:p>
        </p:txBody>
      </p:sp>
    </p:spTree>
    <p:extLst>
      <p:ext uri="{BB962C8B-B14F-4D97-AF65-F5344CB8AC3E}">
        <p14:creationId xmlns:p14="http://schemas.microsoft.com/office/powerpoint/2010/main" xmlns="" val="184897153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7 &amp; 8 PLC Group</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xmlns="" val="0"/>
              </a:ext>
            </a:extLst>
          </a:blip>
          <a:srcRect t="15488" r="21310"/>
          <a:stretch/>
        </p:blipFill>
        <p:spPr>
          <a:xfrm>
            <a:off x="1371600" y="1676400"/>
            <a:ext cx="6148776" cy="4537881"/>
          </a:xfrm>
        </p:spPr>
      </p:pic>
    </p:spTree>
    <p:extLst>
      <p:ext uri="{BB962C8B-B14F-4D97-AF65-F5344CB8AC3E}">
        <p14:creationId xmlns:p14="http://schemas.microsoft.com/office/powerpoint/2010/main" xmlns="" val="1179855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POLICY</a:t>
            </a:r>
            <a:endParaRPr lang="en-US" dirty="0"/>
          </a:p>
        </p:txBody>
      </p:sp>
      <p:sp>
        <p:nvSpPr>
          <p:cNvPr id="3" name="Content Placeholder 2"/>
          <p:cNvSpPr>
            <a:spLocks noGrp="1"/>
          </p:cNvSpPr>
          <p:nvPr>
            <p:ph idx="1"/>
          </p:nvPr>
        </p:nvSpPr>
        <p:spPr/>
        <p:txBody>
          <a:bodyPr/>
          <a:lstStyle/>
          <a:p>
            <a:r>
              <a:rPr lang="en-US" b="1" i="1" u="sng" dirty="0" smtClean="0"/>
              <a:t>School Success</a:t>
            </a:r>
          </a:p>
          <a:p>
            <a:r>
              <a:rPr lang="en-US" dirty="0" smtClean="0"/>
              <a:t>School Improvement Teams </a:t>
            </a:r>
          </a:p>
          <a:p>
            <a:r>
              <a:rPr lang="en-US" dirty="0"/>
              <a:t>P</a:t>
            </a:r>
            <a:r>
              <a:rPr lang="en-US" dirty="0" smtClean="0"/>
              <a:t>rofessional </a:t>
            </a:r>
            <a:r>
              <a:rPr lang="en-US" dirty="0"/>
              <a:t>L</a:t>
            </a:r>
            <a:r>
              <a:rPr lang="en-US" dirty="0" smtClean="0"/>
              <a:t>earning Communities</a:t>
            </a:r>
          </a:p>
          <a:p>
            <a:r>
              <a:rPr lang="en-US" dirty="0" smtClean="0"/>
              <a:t>Weekly principal meetings</a:t>
            </a:r>
          </a:p>
          <a:p>
            <a:r>
              <a:rPr lang="en-US" dirty="0" smtClean="0"/>
              <a:t>Literacy coach</a:t>
            </a:r>
          </a:p>
          <a:p>
            <a:r>
              <a:rPr lang="en-US" dirty="0" smtClean="0"/>
              <a:t>Instructional walk throughs</a:t>
            </a:r>
          </a:p>
          <a:p>
            <a:endParaRPr lang="en-US" dirty="0"/>
          </a:p>
        </p:txBody>
      </p:sp>
    </p:spTree>
    <p:extLst>
      <p:ext uri="{BB962C8B-B14F-4D97-AF65-F5344CB8AC3E}">
        <p14:creationId xmlns:p14="http://schemas.microsoft.com/office/powerpoint/2010/main" xmlns="" val="275990886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Weekly Principal Professional Development with Consultant Marjatta Longston</a:t>
            </a:r>
            <a:endParaRPr lang="en-US"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1676400"/>
            <a:ext cx="6034617" cy="4525963"/>
          </a:xfrm>
        </p:spPr>
      </p:pic>
    </p:spTree>
    <p:extLst>
      <p:ext uri="{BB962C8B-B14F-4D97-AF65-F5344CB8AC3E}">
        <p14:creationId xmlns:p14="http://schemas.microsoft.com/office/powerpoint/2010/main" xmlns="" val="3541956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b="1" i="1" u="sng" dirty="0" smtClean="0"/>
              <a:t>Student Assessment </a:t>
            </a:r>
          </a:p>
          <a:p>
            <a:r>
              <a:rPr lang="en-US" dirty="0" smtClean="0"/>
              <a:t>Teachers are required to administer  4 to 6 times a year-standardized testing-PM Benchmarks/ </a:t>
            </a:r>
            <a:r>
              <a:rPr lang="en-US" dirty="0"/>
              <a:t>F</a:t>
            </a:r>
            <a:r>
              <a:rPr lang="en-US" dirty="0" smtClean="0"/>
              <a:t>ountas &amp; Pinnell Benchmarks/CASI –(</a:t>
            </a:r>
            <a:r>
              <a:rPr lang="en-US" sz="1800" dirty="0" smtClean="0"/>
              <a:t>Comprehension/ attitudes/ strategies/interests reading assessment) </a:t>
            </a:r>
          </a:p>
          <a:p>
            <a:r>
              <a:rPr lang="en-US" dirty="0" smtClean="0"/>
              <a:t>OSSLT-high school-March</a:t>
            </a:r>
          </a:p>
          <a:p>
            <a:r>
              <a:rPr lang="en-US" dirty="0" smtClean="0"/>
              <a:t>EQAO-elementary –June</a:t>
            </a:r>
          </a:p>
          <a:p>
            <a:r>
              <a:rPr lang="en-US" dirty="0" smtClean="0"/>
              <a:t>Web Based tracking system-Trillium and Students Achieve</a:t>
            </a:r>
          </a:p>
          <a:p>
            <a:r>
              <a:rPr lang="en-US" dirty="0" smtClean="0"/>
              <a:t>Non negotiables</a:t>
            </a:r>
            <a:endParaRPr lang="en-US" dirty="0"/>
          </a:p>
        </p:txBody>
      </p:sp>
    </p:spTree>
    <p:extLst>
      <p:ext uri="{BB962C8B-B14F-4D97-AF65-F5344CB8AC3E}">
        <p14:creationId xmlns:p14="http://schemas.microsoft.com/office/powerpoint/2010/main" xmlns="" val="121995144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r>
              <a:rPr lang="en-US" b="1" i="1" u="sng" dirty="0" smtClean="0"/>
              <a:t>Performance Measurement</a:t>
            </a:r>
          </a:p>
          <a:p>
            <a:r>
              <a:rPr lang="en-US" dirty="0" smtClean="0"/>
              <a:t>Trillium</a:t>
            </a:r>
          </a:p>
          <a:p>
            <a:r>
              <a:rPr lang="en-US" dirty="0" smtClean="0"/>
              <a:t>Attendance</a:t>
            </a:r>
          </a:p>
          <a:p>
            <a:r>
              <a:rPr lang="en-US" dirty="0" smtClean="0"/>
              <a:t>Report cards </a:t>
            </a:r>
          </a:p>
          <a:p>
            <a:r>
              <a:rPr lang="en-US" dirty="0" smtClean="0"/>
              <a:t>Students Achieve</a:t>
            </a:r>
          </a:p>
          <a:p>
            <a:r>
              <a:rPr lang="en-US" dirty="0" smtClean="0"/>
              <a:t>School Wide Assessment Tool</a:t>
            </a:r>
          </a:p>
          <a:p>
            <a:r>
              <a:rPr lang="en-US" dirty="0" smtClean="0"/>
              <a:t>Special Education Tool</a:t>
            </a:r>
          </a:p>
          <a:p>
            <a:r>
              <a:rPr lang="en-US" dirty="0" smtClean="0"/>
              <a:t>Assessment Policy</a:t>
            </a:r>
          </a:p>
          <a:p>
            <a:r>
              <a:rPr lang="en-US" dirty="0" smtClean="0"/>
              <a:t>Email server</a:t>
            </a:r>
          </a:p>
          <a:p>
            <a:r>
              <a:rPr lang="en-US" dirty="0" smtClean="0"/>
              <a:t>Web page</a:t>
            </a:r>
          </a:p>
          <a:p>
            <a:endParaRPr lang="en-US" dirty="0"/>
          </a:p>
        </p:txBody>
      </p:sp>
    </p:spTree>
    <p:extLst>
      <p:ext uri="{BB962C8B-B14F-4D97-AF65-F5344CB8AC3E}">
        <p14:creationId xmlns:p14="http://schemas.microsoft.com/office/powerpoint/2010/main" xmlns="" val="1747991115"/>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524000"/>
          </a:xfrm>
        </p:spPr>
        <p:txBody>
          <a:bodyPr>
            <a:noAutofit/>
          </a:bodyPr>
          <a:lstStyle/>
          <a:p>
            <a:r>
              <a:rPr lang="en-US" sz="3200" dirty="0" smtClean="0"/>
              <a:t>Wikwemikong Board of Education’s FNSSP</a:t>
            </a:r>
            <a:br>
              <a:rPr lang="en-US" sz="3200" dirty="0" smtClean="0"/>
            </a:br>
            <a:r>
              <a:rPr lang="en-US" sz="3200" dirty="0" smtClean="0"/>
              <a:t>Information Technology Plan Year 1 &amp; 2</a:t>
            </a:r>
            <a:endParaRPr lang="en-US" sz="3200" dirty="0"/>
          </a:p>
        </p:txBody>
      </p:sp>
      <p:pic>
        <p:nvPicPr>
          <p:cNvPr id="6" name="Content Placeholder 5"/>
          <p:cNvPicPr>
            <a:picLocks noGrp="1" noChangeAspect="1"/>
          </p:cNvPicPr>
          <p:nvPr>
            <p:ph idx="1"/>
          </p:nvPr>
        </p:nvPicPr>
        <p:blipFill rotWithShape="1">
          <a:blip r:embed="rId2" cstate="print">
            <a:extLst>
              <a:ext uri="{28A0092B-C50C-407E-A947-70E740481C1C}">
                <a14:useLocalDpi xmlns:a14="http://schemas.microsoft.com/office/drawing/2010/main" xmlns="" val="0"/>
              </a:ext>
            </a:extLst>
          </a:blip>
          <a:srcRect l="2981" t="11189" r="7464" b="5112"/>
          <a:stretch/>
        </p:blipFill>
        <p:spPr>
          <a:xfrm>
            <a:off x="914400" y="1524000"/>
            <a:ext cx="7391400" cy="5181053"/>
          </a:xfrm>
        </p:spPr>
      </p:pic>
    </p:spTree>
    <p:extLst>
      <p:ext uri="{BB962C8B-B14F-4D97-AF65-F5344CB8AC3E}">
        <p14:creationId xmlns:p14="http://schemas.microsoft.com/office/powerpoint/2010/main" xmlns="" val="41218255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INDICATIORS</a:t>
            </a:r>
            <a:endParaRPr lang="en-US" dirty="0"/>
          </a:p>
        </p:txBody>
      </p:sp>
      <p:sp>
        <p:nvSpPr>
          <p:cNvPr id="3" name="Content Placeholder 2"/>
          <p:cNvSpPr>
            <a:spLocks noGrp="1"/>
          </p:cNvSpPr>
          <p:nvPr>
            <p:ph idx="1"/>
          </p:nvPr>
        </p:nvSpPr>
        <p:spPr/>
        <p:txBody>
          <a:bodyPr/>
          <a:lstStyle/>
          <a:p>
            <a:r>
              <a:rPr lang="en-US" dirty="0" smtClean="0"/>
              <a:t>SMART Goals</a:t>
            </a:r>
          </a:p>
          <a:p>
            <a:r>
              <a:rPr lang="en-US" dirty="0" smtClean="0"/>
              <a:t>Cyclical school improvement planning </a:t>
            </a:r>
          </a:p>
          <a:p>
            <a:r>
              <a:rPr lang="en-US" dirty="0" smtClean="0"/>
              <a:t>School </a:t>
            </a:r>
            <a:r>
              <a:rPr lang="en-US" dirty="0"/>
              <a:t>I</a:t>
            </a:r>
            <a:r>
              <a:rPr lang="en-US" dirty="0" smtClean="0"/>
              <a:t>mprovement Plans</a:t>
            </a:r>
          </a:p>
          <a:p>
            <a:r>
              <a:rPr lang="en-US" dirty="0" smtClean="0"/>
              <a:t>Data collection</a:t>
            </a:r>
          </a:p>
          <a:p>
            <a:endParaRPr lang="en-US" dirty="0"/>
          </a:p>
        </p:txBody>
      </p:sp>
    </p:spTree>
    <p:extLst>
      <p:ext uri="{BB962C8B-B14F-4D97-AF65-F5344CB8AC3E}">
        <p14:creationId xmlns:p14="http://schemas.microsoft.com/office/powerpoint/2010/main" xmlns="" val="407249914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Weekly Principal meetings</a:t>
            </a:r>
          </a:p>
          <a:p>
            <a:r>
              <a:rPr lang="en-US" dirty="0" smtClean="0"/>
              <a:t>School Improvement Teams </a:t>
            </a:r>
          </a:p>
          <a:p>
            <a:r>
              <a:rPr lang="en-US" dirty="0" smtClean="0"/>
              <a:t>School walk throughs</a:t>
            </a:r>
          </a:p>
          <a:p>
            <a:r>
              <a:rPr lang="en-US" dirty="0" smtClean="0"/>
              <a:t>Professional development </a:t>
            </a:r>
          </a:p>
          <a:p>
            <a:r>
              <a:rPr lang="en-US" dirty="0" smtClean="0"/>
              <a:t>Literacy coach</a:t>
            </a:r>
          </a:p>
          <a:p>
            <a:r>
              <a:rPr lang="en-US" dirty="0" smtClean="0"/>
              <a:t>IT support </a:t>
            </a:r>
          </a:p>
          <a:p>
            <a:r>
              <a:rPr lang="en-US" dirty="0" smtClean="0"/>
              <a:t>Assessment Policy </a:t>
            </a:r>
          </a:p>
          <a:p>
            <a:r>
              <a:rPr lang="en-US" dirty="0" smtClean="0"/>
              <a:t>Professional Learning Communities</a:t>
            </a:r>
          </a:p>
          <a:p>
            <a:r>
              <a:rPr lang="en-US" dirty="0" smtClean="0"/>
              <a:t>News letter</a:t>
            </a:r>
          </a:p>
          <a:p>
            <a:r>
              <a:rPr lang="en-US" dirty="0" smtClean="0"/>
              <a:t>Teacher appreciation </a:t>
            </a:r>
            <a:endParaRPr lang="en-US" dirty="0"/>
          </a:p>
        </p:txBody>
      </p:sp>
    </p:spTree>
    <p:extLst>
      <p:ext uri="{BB962C8B-B14F-4D97-AF65-F5344CB8AC3E}">
        <p14:creationId xmlns:p14="http://schemas.microsoft.com/office/powerpoint/2010/main" xmlns="" val="1043909263"/>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PERSONNEL </a:t>
            </a:r>
            <a:endParaRPr lang="en-US" dirty="0"/>
          </a:p>
        </p:txBody>
      </p:sp>
      <p:sp>
        <p:nvSpPr>
          <p:cNvPr id="3" name="Content Placeholder 2"/>
          <p:cNvSpPr>
            <a:spLocks noGrp="1"/>
          </p:cNvSpPr>
          <p:nvPr>
            <p:ph idx="1"/>
          </p:nvPr>
        </p:nvSpPr>
        <p:spPr/>
        <p:txBody>
          <a:bodyPr>
            <a:normAutofit/>
          </a:bodyPr>
          <a:lstStyle/>
          <a:p>
            <a:r>
              <a:rPr lang="en-US" dirty="0" smtClean="0"/>
              <a:t>PRESENTED BY:</a:t>
            </a:r>
          </a:p>
          <a:p>
            <a:r>
              <a:rPr lang="en-US" dirty="0"/>
              <a:t>DOMINIC BEAUDRY-DIRECTOR OF </a:t>
            </a:r>
            <a:r>
              <a:rPr lang="en-US" dirty="0" smtClean="0"/>
              <a:t>EDUCATION</a:t>
            </a:r>
          </a:p>
          <a:p>
            <a:r>
              <a:rPr lang="en-US" dirty="0" smtClean="0"/>
              <a:t>MAXINE FERGUSON-PROGRAM MANAGER/COORDINATOR</a:t>
            </a:r>
          </a:p>
          <a:p>
            <a:r>
              <a:rPr lang="en-US" dirty="0" smtClean="0"/>
              <a:t>MARJATTA LONGSTON-CONSULTANT</a:t>
            </a:r>
          </a:p>
          <a:p>
            <a:endParaRPr lang="en-US" dirty="0" smtClean="0"/>
          </a:p>
          <a:p>
            <a:endParaRPr lang="en-US" dirty="0"/>
          </a:p>
        </p:txBody>
      </p:sp>
    </p:spTree>
    <p:extLst>
      <p:ext uri="{BB962C8B-B14F-4D97-AF65-F5344CB8AC3E}">
        <p14:creationId xmlns:p14="http://schemas.microsoft.com/office/powerpoint/2010/main" xmlns="" val="353137133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LINE</a:t>
            </a:r>
            <a:endParaRPr lang="en-US" dirty="0"/>
          </a:p>
        </p:txBody>
      </p:sp>
      <p:sp>
        <p:nvSpPr>
          <p:cNvPr id="3" name="Content Placeholder 2"/>
          <p:cNvSpPr>
            <a:spLocks noGrp="1"/>
          </p:cNvSpPr>
          <p:nvPr>
            <p:ph idx="1"/>
          </p:nvPr>
        </p:nvSpPr>
        <p:spPr/>
        <p:txBody>
          <a:bodyPr>
            <a:normAutofit/>
          </a:bodyPr>
          <a:lstStyle/>
          <a:p>
            <a:r>
              <a:rPr lang="en-US" dirty="0" smtClean="0"/>
              <a:t>2010-2011</a:t>
            </a:r>
          </a:p>
          <a:p>
            <a:r>
              <a:rPr lang="en-US" sz="2000" dirty="0" smtClean="0"/>
              <a:t>Establish a tracking system for elementary schools-purchased Trillium</a:t>
            </a:r>
          </a:p>
          <a:p>
            <a:r>
              <a:rPr lang="en-US" sz="2000" dirty="0" smtClean="0"/>
              <a:t>Used for attendance, reporting , tracking, reporting for COOP programs, Student lists,  busing information, special education tracking</a:t>
            </a:r>
          </a:p>
          <a:p>
            <a:r>
              <a:rPr lang="en-US" sz="2000" dirty="0" smtClean="0"/>
              <a:t>Purchase Student Achieve –Online collaboration for students, parents, teachers and administration. Allows K to 12 students to maximize learning. </a:t>
            </a:r>
          </a:p>
          <a:p>
            <a:r>
              <a:rPr lang="en-US" sz="2000" dirty="0" smtClean="0"/>
              <a:t>Purchased the School Wide Achievement  program to track assessment data</a:t>
            </a:r>
          </a:p>
          <a:p>
            <a:r>
              <a:rPr lang="en-US" sz="2000" dirty="0" smtClean="0"/>
              <a:t>Purchased curriculum planner a year ahead of schedule. </a:t>
            </a:r>
          </a:p>
          <a:p>
            <a:r>
              <a:rPr lang="en-US" sz="2000" dirty="0" smtClean="0"/>
              <a:t>Reporting to parents uses these two systems-3 reporting periods for elementary/ 4 reporting periods for High School</a:t>
            </a:r>
          </a:p>
          <a:p>
            <a:r>
              <a:rPr lang="en-US" sz="2000" dirty="0" smtClean="0"/>
              <a:t>Establish Book Rooms</a:t>
            </a:r>
          </a:p>
          <a:p>
            <a:endParaRPr lang="en-US" sz="2000" dirty="0" smtClean="0"/>
          </a:p>
          <a:p>
            <a:endParaRPr lang="en-US" sz="2000" dirty="0"/>
          </a:p>
        </p:txBody>
      </p:sp>
    </p:spTree>
    <p:extLst>
      <p:ext uri="{BB962C8B-B14F-4D97-AF65-F5344CB8AC3E}">
        <p14:creationId xmlns:p14="http://schemas.microsoft.com/office/powerpoint/2010/main" xmlns="" val="385050830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US" dirty="0"/>
              <a:t>Establish an email server for communication within the Board</a:t>
            </a:r>
          </a:p>
          <a:p>
            <a:r>
              <a:rPr lang="en-US" dirty="0"/>
              <a:t>Purchase  dedicated computers for the desk top of each teacher</a:t>
            </a:r>
          </a:p>
          <a:p>
            <a:r>
              <a:rPr lang="en-US" dirty="0"/>
              <a:t>Establish a web page for the Board</a:t>
            </a:r>
          </a:p>
          <a:p>
            <a:r>
              <a:rPr lang="en-US" dirty="0"/>
              <a:t>Establish PLC committees at each school </a:t>
            </a:r>
          </a:p>
          <a:p>
            <a:r>
              <a:rPr lang="en-US" dirty="0"/>
              <a:t>Provide professional development for principals </a:t>
            </a:r>
          </a:p>
          <a:p>
            <a:r>
              <a:rPr lang="en-US" dirty="0"/>
              <a:t>Establish collaboration in all three schools among </a:t>
            </a:r>
            <a:r>
              <a:rPr lang="en-US" dirty="0" smtClean="0"/>
              <a:t>teachers</a:t>
            </a:r>
          </a:p>
          <a:p>
            <a:r>
              <a:rPr lang="en-US" dirty="0" smtClean="0"/>
              <a:t>Provide professional development for teachers</a:t>
            </a:r>
            <a:endParaRPr lang="en-US" dirty="0"/>
          </a:p>
          <a:p>
            <a:endParaRPr lang="en-US" dirty="0"/>
          </a:p>
        </p:txBody>
      </p:sp>
    </p:spTree>
    <p:extLst>
      <p:ext uri="{BB962C8B-B14F-4D97-AF65-F5344CB8AC3E}">
        <p14:creationId xmlns:p14="http://schemas.microsoft.com/office/powerpoint/2010/main" xmlns="" val="282212364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a:t>
            </a:r>
            <a:endParaRPr lang="en-US" dirty="0"/>
          </a:p>
        </p:txBody>
      </p:sp>
      <p:sp>
        <p:nvSpPr>
          <p:cNvPr id="3" name="Content Placeholder 2"/>
          <p:cNvSpPr>
            <a:spLocks noGrp="1"/>
          </p:cNvSpPr>
          <p:nvPr>
            <p:ph idx="1"/>
          </p:nvPr>
        </p:nvSpPr>
        <p:spPr/>
        <p:txBody>
          <a:bodyPr>
            <a:normAutofit fontScale="92500" lnSpcReduction="10000"/>
          </a:bodyPr>
          <a:lstStyle/>
          <a:p>
            <a:r>
              <a:rPr lang="en-US" i="1" u="sng" dirty="0" smtClean="0"/>
              <a:t>2011-2012</a:t>
            </a:r>
          </a:p>
          <a:p>
            <a:r>
              <a:rPr lang="en-US" sz="2000" dirty="0" smtClean="0"/>
              <a:t>Purchase portal for parents to access marks-Student </a:t>
            </a:r>
            <a:r>
              <a:rPr lang="en-US" sz="2000" dirty="0"/>
              <a:t>A</a:t>
            </a:r>
            <a:r>
              <a:rPr lang="en-US" sz="2000" dirty="0" smtClean="0"/>
              <a:t>chieve</a:t>
            </a:r>
          </a:p>
          <a:p>
            <a:r>
              <a:rPr lang="en-US" sz="2000" dirty="0" smtClean="0"/>
              <a:t>Purchase  SMART BOARDS for the Junior School and High School</a:t>
            </a:r>
          </a:p>
          <a:p>
            <a:r>
              <a:rPr lang="en-US" sz="2000" dirty="0" smtClean="0"/>
              <a:t>Second a Numeracy coach</a:t>
            </a:r>
          </a:p>
          <a:p>
            <a:r>
              <a:rPr lang="en-US" sz="2000" dirty="0" smtClean="0"/>
              <a:t>Continue with the Literacy coach</a:t>
            </a:r>
          </a:p>
          <a:p>
            <a:r>
              <a:rPr lang="en-US" sz="2000" dirty="0" smtClean="0"/>
              <a:t>Continue with IT support</a:t>
            </a:r>
          </a:p>
          <a:p>
            <a:r>
              <a:rPr lang="en-US" sz="2000" dirty="0" smtClean="0"/>
              <a:t>Refine the PLC committees</a:t>
            </a:r>
          </a:p>
          <a:p>
            <a:r>
              <a:rPr lang="en-US" sz="2000" dirty="0" smtClean="0"/>
              <a:t>Continue ongoing principal training</a:t>
            </a:r>
          </a:p>
          <a:p>
            <a:r>
              <a:rPr lang="en-US" sz="2000" dirty="0" smtClean="0"/>
              <a:t>Continue cyclical school improvement planning</a:t>
            </a:r>
          </a:p>
          <a:p>
            <a:r>
              <a:rPr lang="en-US" sz="2000" dirty="0" smtClean="0"/>
              <a:t>Add High School EQAO  grade 9 math test</a:t>
            </a:r>
          </a:p>
          <a:p>
            <a:r>
              <a:rPr lang="en-US" sz="2000" dirty="0" smtClean="0"/>
              <a:t>Continue to purchase best literacy resources as well as math resources</a:t>
            </a:r>
          </a:p>
          <a:p>
            <a:r>
              <a:rPr lang="en-US" sz="2000" dirty="0" smtClean="0"/>
              <a:t>Set up Demonstration classrooms </a:t>
            </a:r>
          </a:p>
          <a:p>
            <a:r>
              <a:rPr lang="en-US" sz="2000" dirty="0" smtClean="0"/>
              <a:t>Conference in October 2011</a:t>
            </a:r>
          </a:p>
          <a:p>
            <a:endParaRPr lang="en-US" sz="2000" dirty="0"/>
          </a:p>
        </p:txBody>
      </p:sp>
    </p:spTree>
    <p:extLst>
      <p:ext uri="{BB962C8B-B14F-4D97-AF65-F5344CB8AC3E}">
        <p14:creationId xmlns:p14="http://schemas.microsoft.com/office/powerpoint/2010/main" xmlns="" val="305024776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a:t>
            </a:r>
            <a:endParaRPr lang="en-US" dirty="0"/>
          </a:p>
        </p:txBody>
      </p:sp>
      <p:sp>
        <p:nvSpPr>
          <p:cNvPr id="3" name="Content Placeholder 2"/>
          <p:cNvSpPr>
            <a:spLocks noGrp="1"/>
          </p:cNvSpPr>
          <p:nvPr>
            <p:ph idx="1"/>
          </p:nvPr>
        </p:nvSpPr>
        <p:spPr/>
        <p:txBody>
          <a:bodyPr>
            <a:normAutofit fontScale="92500" lnSpcReduction="10000"/>
          </a:bodyPr>
          <a:lstStyle/>
          <a:p>
            <a:r>
              <a:rPr lang="en-US" sz="4300" b="1" i="1" u="sng" dirty="0" smtClean="0"/>
              <a:t>School Success</a:t>
            </a:r>
          </a:p>
          <a:p>
            <a:r>
              <a:rPr lang="en-US" dirty="0" smtClean="0"/>
              <a:t>Numeracy coach will be seconded for the second year of the proposal </a:t>
            </a:r>
          </a:p>
          <a:p>
            <a:r>
              <a:rPr lang="en-US" dirty="0" smtClean="0"/>
              <a:t>Literacy coach in place </a:t>
            </a:r>
          </a:p>
          <a:p>
            <a:r>
              <a:rPr lang="en-US" dirty="0" smtClean="0"/>
              <a:t>IT support </a:t>
            </a:r>
          </a:p>
          <a:p>
            <a:r>
              <a:rPr lang="en-US" dirty="0" smtClean="0"/>
              <a:t>School Improvement Plans have a new template</a:t>
            </a:r>
          </a:p>
          <a:p>
            <a:r>
              <a:rPr lang="en-US" dirty="0" smtClean="0"/>
              <a:t>Principals have received support on a weekly basis</a:t>
            </a:r>
          </a:p>
          <a:p>
            <a:r>
              <a:rPr lang="en-US" dirty="0" smtClean="0"/>
              <a:t>Principals attended a conference in Ottawa-concerning PLC’s  </a:t>
            </a:r>
            <a:endParaRPr lang="en-US" dirty="0"/>
          </a:p>
        </p:txBody>
      </p:sp>
    </p:spTree>
    <p:extLst>
      <p:ext uri="{BB962C8B-B14F-4D97-AF65-F5344CB8AC3E}">
        <p14:creationId xmlns:p14="http://schemas.microsoft.com/office/powerpoint/2010/main" xmlns="" val="3018971715"/>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r>
              <a:rPr lang="en-US" sz="4000" b="1" i="1" u="sng" dirty="0"/>
              <a:t>Student Learning Assessment </a:t>
            </a:r>
          </a:p>
          <a:p>
            <a:r>
              <a:rPr lang="en-US" dirty="0"/>
              <a:t>Purchased Literacy </a:t>
            </a:r>
            <a:r>
              <a:rPr lang="en-US" dirty="0" smtClean="0"/>
              <a:t>Program-Nelson.</a:t>
            </a:r>
          </a:p>
          <a:p>
            <a:r>
              <a:rPr lang="en-US" dirty="0" smtClean="0"/>
              <a:t> </a:t>
            </a:r>
            <a:r>
              <a:rPr lang="en-US" dirty="0"/>
              <a:t>B</a:t>
            </a:r>
            <a:r>
              <a:rPr lang="en-US" dirty="0" smtClean="0"/>
              <a:t>oth </a:t>
            </a:r>
            <a:r>
              <a:rPr lang="en-US" dirty="0"/>
              <a:t>elementary schools are using this</a:t>
            </a:r>
          </a:p>
          <a:p>
            <a:r>
              <a:rPr lang="en-US" dirty="0"/>
              <a:t>Literacy coach working with K to 12 teachers</a:t>
            </a:r>
          </a:p>
          <a:p>
            <a:r>
              <a:rPr lang="en-US" dirty="0"/>
              <a:t>Literacy coach  is setting up demonstration classrooms in each of the </a:t>
            </a:r>
            <a:r>
              <a:rPr lang="en-US" dirty="0" smtClean="0"/>
              <a:t>schools</a:t>
            </a:r>
          </a:p>
          <a:p>
            <a:r>
              <a:rPr lang="en-US" dirty="0" smtClean="0"/>
              <a:t>Book rooms are being set up in the schools</a:t>
            </a:r>
          </a:p>
          <a:p>
            <a:r>
              <a:rPr lang="en-US" dirty="0" smtClean="0"/>
              <a:t>Tracking walls are being implemented in the schools</a:t>
            </a:r>
            <a:endParaRPr lang="en-US" dirty="0"/>
          </a:p>
          <a:p>
            <a:endParaRPr lang="en-US" dirty="0"/>
          </a:p>
        </p:txBody>
      </p:sp>
    </p:spTree>
    <p:extLst>
      <p:ext uri="{BB962C8B-B14F-4D97-AF65-F5344CB8AC3E}">
        <p14:creationId xmlns:p14="http://schemas.microsoft.com/office/powerpoint/2010/main" xmlns="" val="1192340853"/>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sz="3400" dirty="0" smtClean="0"/>
              <a:t>Each classroom has a PM benchmark at the K-3 level</a:t>
            </a:r>
          </a:p>
          <a:p>
            <a:r>
              <a:rPr lang="en-US" sz="3400" dirty="0" smtClean="0"/>
              <a:t>Grade 5 to 8 school has Fountas and Pinnell benchmarks </a:t>
            </a:r>
          </a:p>
          <a:p>
            <a:r>
              <a:rPr lang="en-US" sz="3400" dirty="0" smtClean="0"/>
              <a:t>CASI- is being used in grades 5 to 8</a:t>
            </a:r>
          </a:p>
          <a:p>
            <a:r>
              <a:rPr lang="en-US" sz="3400" dirty="0" smtClean="0"/>
              <a:t>High School is using OCA</a:t>
            </a:r>
            <a:r>
              <a:rPr lang="en-US" sz="2600" dirty="0" smtClean="0"/>
              <a:t>-Ontario </a:t>
            </a:r>
            <a:r>
              <a:rPr lang="en-US" sz="2600" dirty="0"/>
              <a:t>C</a:t>
            </a:r>
            <a:r>
              <a:rPr lang="en-US" sz="2600" dirty="0" smtClean="0"/>
              <a:t>omprehension Assessment </a:t>
            </a:r>
          </a:p>
          <a:p>
            <a:r>
              <a:rPr lang="en-US" sz="3400" dirty="0" smtClean="0"/>
              <a:t>Indicators of success data collected shows modest gains in the achievement level of students </a:t>
            </a:r>
            <a:endParaRPr lang="en-US" sz="3400" dirty="0"/>
          </a:p>
        </p:txBody>
      </p:sp>
    </p:spTree>
    <p:extLst>
      <p:ext uri="{BB962C8B-B14F-4D97-AF65-F5344CB8AC3E}">
        <p14:creationId xmlns:p14="http://schemas.microsoft.com/office/powerpoint/2010/main" xmlns="" val="1600550540"/>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i="1" u="sng" dirty="0" smtClean="0"/>
              <a:t>Performance Measures </a:t>
            </a:r>
          </a:p>
          <a:p>
            <a:r>
              <a:rPr lang="en-US" sz="2800" dirty="0" smtClean="0"/>
              <a:t>Trillium tracking system is implemented</a:t>
            </a:r>
          </a:p>
          <a:p>
            <a:r>
              <a:rPr lang="en-US" sz="2800" dirty="0" smtClean="0"/>
              <a:t>Student Achieve- accessible from home by teachers</a:t>
            </a:r>
          </a:p>
          <a:p>
            <a:r>
              <a:rPr lang="en-US" sz="2800" dirty="0" smtClean="0"/>
              <a:t>Report cards are web-based and accessible from home</a:t>
            </a:r>
          </a:p>
          <a:p>
            <a:r>
              <a:rPr lang="en-US" sz="2800" dirty="0" smtClean="0"/>
              <a:t>School Wide Achievement tool allows schools to collect data from the testing, track,  graph and find areas that need to be improved</a:t>
            </a:r>
          </a:p>
          <a:p>
            <a:r>
              <a:rPr lang="en-US" sz="2800" dirty="0" smtClean="0"/>
              <a:t>Special education has a tool to track IPRC meetings</a:t>
            </a:r>
          </a:p>
          <a:p>
            <a:r>
              <a:rPr lang="en-US" sz="2800" dirty="0" smtClean="0"/>
              <a:t>COOP program is being tracked </a:t>
            </a:r>
            <a:endParaRPr lang="en-US" sz="2800" dirty="0"/>
          </a:p>
        </p:txBody>
      </p:sp>
    </p:spTree>
    <p:extLst>
      <p:ext uri="{BB962C8B-B14F-4D97-AF65-F5344CB8AC3E}">
        <p14:creationId xmlns:p14="http://schemas.microsoft.com/office/powerpoint/2010/main" xmlns="" val="10145042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OF FNSSP SUCCESS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Students have shown a growth in meeting the SMART goal by January reporting period</a:t>
            </a:r>
          </a:p>
          <a:p>
            <a:r>
              <a:rPr lang="en-US" dirty="0" smtClean="0"/>
              <a:t>Teachers are collaborating –PLC’s are up and running at all three schools</a:t>
            </a:r>
          </a:p>
          <a:p>
            <a:r>
              <a:rPr lang="en-US" dirty="0" smtClean="0"/>
              <a:t>Literacy block has been established at the elementary level-100 minutes of uninterrupted literacy first time block each morning.</a:t>
            </a:r>
          </a:p>
          <a:p>
            <a:r>
              <a:rPr lang="en-US" dirty="0" smtClean="0"/>
              <a:t>Junior School and the Hub Centre had a successful Literacy Day</a:t>
            </a:r>
          </a:p>
          <a:p>
            <a:r>
              <a:rPr lang="en-US" dirty="0" smtClean="0"/>
              <a:t>Email Server is being used by staff</a:t>
            </a:r>
          </a:p>
          <a:p>
            <a:endParaRPr lang="en-US" dirty="0" smtClean="0"/>
          </a:p>
          <a:p>
            <a:endParaRPr lang="en-US" dirty="0"/>
          </a:p>
        </p:txBody>
      </p:sp>
    </p:spTree>
    <p:extLst>
      <p:ext uri="{BB962C8B-B14F-4D97-AF65-F5344CB8AC3E}">
        <p14:creationId xmlns:p14="http://schemas.microsoft.com/office/powerpoint/2010/main" xmlns="" val="286807578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r>
              <a:rPr lang="en-US" dirty="0"/>
              <a:t>Web page will be up and running by March 31, </a:t>
            </a:r>
            <a:r>
              <a:rPr lang="en-US" dirty="0" smtClean="0"/>
              <a:t>2011</a:t>
            </a:r>
            <a:endParaRPr lang="en-US" dirty="0"/>
          </a:p>
          <a:p>
            <a:r>
              <a:rPr lang="en-US" dirty="0"/>
              <a:t>Each teacher has a dedicated </a:t>
            </a:r>
            <a:r>
              <a:rPr lang="en-US" dirty="0" smtClean="0"/>
              <a:t>computer</a:t>
            </a:r>
          </a:p>
          <a:p>
            <a:r>
              <a:rPr lang="en-US" dirty="0" smtClean="0"/>
              <a:t>Tracking </a:t>
            </a:r>
            <a:r>
              <a:rPr lang="en-US" dirty="0"/>
              <a:t>of student success is taking place at all levels </a:t>
            </a:r>
            <a:r>
              <a:rPr lang="en-US" dirty="0" smtClean="0"/>
              <a:t>–every  six to eight weeks the students are assessed to plan for instruction</a:t>
            </a:r>
            <a:endParaRPr lang="en-US" dirty="0"/>
          </a:p>
          <a:p>
            <a:r>
              <a:rPr lang="en-US" dirty="0"/>
              <a:t>Materials have been purchased to support the teachers in presenting a well balanced literacy program </a:t>
            </a:r>
          </a:p>
          <a:p>
            <a:r>
              <a:rPr lang="en-US" dirty="0"/>
              <a:t>Trillium and Student Achieve are being used by the staff</a:t>
            </a:r>
          </a:p>
          <a:p>
            <a:r>
              <a:rPr lang="en-US" dirty="0"/>
              <a:t>Established an assessment policy for the </a:t>
            </a:r>
            <a:r>
              <a:rPr lang="en-US" dirty="0" smtClean="0"/>
              <a:t>Board</a:t>
            </a:r>
          </a:p>
          <a:p>
            <a:endParaRPr lang="en-US" dirty="0"/>
          </a:p>
        </p:txBody>
      </p:sp>
    </p:spTree>
    <p:extLst>
      <p:ext uri="{BB962C8B-B14F-4D97-AF65-F5344CB8AC3E}">
        <p14:creationId xmlns:p14="http://schemas.microsoft.com/office/powerpoint/2010/main" xmlns="" val="2881082940"/>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Data </a:t>
            </a:r>
            <a:r>
              <a:rPr lang="en-US" dirty="0"/>
              <a:t>bank is growing.  This is leading to student success as data shows where more work is needed</a:t>
            </a:r>
          </a:p>
          <a:p>
            <a:r>
              <a:rPr lang="en-US" dirty="0"/>
              <a:t>Establishment of SMART Goals</a:t>
            </a:r>
          </a:p>
          <a:p>
            <a:r>
              <a:rPr lang="en-US" dirty="0"/>
              <a:t>Shift happening to strong collaboration and internal capacity building</a:t>
            </a:r>
          </a:p>
          <a:p>
            <a:r>
              <a:rPr lang="en-US" dirty="0"/>
              <a:t>Establishment of pyramid of interventions for each school</a:t>
            </a:r>
          </a:p>
          <a:p>
            <a:r>
              <a:rPr lang="en-US" dirty="0"/>
              <a:t>Professional learning is growing and is an </a:t>
            </a:r>
            <a:r>
              <a:rPr lang="en-US" dirty="0" smtClean="0"/>
              <a:t>expectation</a:t>
            </a:r>
          </a:p>
          <a:p>
            <a:r>
              <a:rPr lang="en-US" dirty="0" smtClean="0"/>
              <a:t>The cycle of learning is also an expectation. Assessment of/ for learning takes place on a 6 to 8 week cycle.</a:t>
            </a:r>
          </a:p>
          <a:p>
            <a:r>
              <a:rPr lang="en-US" dirty="0" smtClean="0"/>
              <a:t>Shared understanding by all staff of where we want to go</a:t>
            </a:r>
          </a:p>
          <a:p>
            <a:r>
              <a:rPr lang="en-US" dirty="0" smtClean="0"/>
              <a:t>Communication between all schools </a:t>
            </a:r>
          </a:p>
          <a:p>
            <a:r>
              <a:rPr lang="en-US" dirty="0" smtClean="0"/>
              <a:t>School Improvement team is organized at each school </a:t>
            </a:r>
            <a:endParaRPr lang="en-US" dirty="0"/>
          </a:p>
          <a:p>
            <a:endParaRPr lang="en-US" dirty="0"/>
          </a:p>
          <a:p>
            <a:endParaRPr lang="en-US" dirty="0"/>
          </a:p>
        </p:txBody>
      </p:sp>
    </p:spTree>
    <p:extLst>
      <p:ext uri="{BB962C8B-B14F-4D97-AF65-F5344CB8AC3E}">
        <p14:creationId xmlns:p14="http://schemas.microsoft.com/office/powerpoint/2010/main" xmlns="" val="31473894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FNSSP PERSONNEL </a:t>
            </a:r>
            <a:endParaRPr lang="en-US" dirty="0"/>
          </a:p>
        </p:txBody>
      </p:sp>
      <p:sp>
        <p:nvSpPr>
          <p:cNvPr id="3" name="Content Placeholder 2"/>
          <p:cNvSpPr>
            <a:spLocks noGrp="1"/>
          </p:cNvSpPr>
          <p:nvPr>
            <p:ph idx="1"/>
          </p:nvPr>
        </p:nvSpPr>
        <p:spPr/>
        <p:txBody>
          <a:bodyPr/>
          <a:lstStyle/>
          <a:p>
            <a:r>
              <a:rPr lang="en-US" dirty="0" smtClean="0"/>
              <a:t>Julie Balen-Literacy Coach –Internal Secondment</a:t>
            </a:r>
          </a:p>
          <a:p>
            <a:r>
              <a:rPr lang="en-US" dirty="0" smtClean="0"/>
              <a:t>Amanda Mishibinijima-Administrative Assistant</a:t>
            </a:r>
          </a:p>
          <a:p>
            <a:r>
              <a:rPr lang="en-US" dirty="0" smtClean="0"/>
              <a:t>Dylan Shigwadja-IT Support</a:t>
            </a:r>
          </a:p>
          <a:p>
            <a:r>
              <a:rPr lang="en-US" dirty="0" smtClean="0"/>
              <a:t>Numeracy Coach- to be seconded internally in the new fiscal year</a:t>
            </a:r>
            <a:endParaRPr lang="en-US" dirty="0"/>
          </a:p>
        </p:txBody>
      </p:sp>
    </p:spTree>
    <p:extLst>
      <p:ext uri="{BB962C8B-B14F-4D97-AF65-F5344CB8AC3E}">
        <p14:creationId xmlns:p14="http://schemas.microsoft.com/office/powerpoint/2010/main" xmlns="" val="2746663007"/>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Grade 6 CASI Results</a:t>
            </a:r>
            <a:br>
              <a:rPr lang="en-US" dirty="0" smtClean="0"/>
            </a:br>
            <a:r>
              <a:rPr lang="en-US" dirty="0" smtClean="0"/>
              <a:t>Understanding Text Forms</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l="18477" r="27098"/>
          <a:stretch/>
        </p:blipFill>
        <p:spPr>
          <a:xfrm>
            <a:off x="1337481" y="2057400"/>
            <a:ext cx="2593074" cy="2858655"/>
          </a:xfrm>
        </p:spPr>
      </p:pic>
      <p:pic>
        <p:nvPicPr>
          <p:cNvPr id="5" name="Picture 4"/>
          <p:cNvPicPr>
            <a:picLocks noChangeAspect="1"/>
          </p:cNvPicPr>
          <p:nvPr/>
        </p:nvPicPr>
        <p:blipFill rotWithShape="1">
          <a:blip r:embed="rId4">
            <a:extLst>
              <a:ext uri="{28A0092B-C50C-407E-A947-70E740481C1C}">
                <a14:useLocalDpi xmlns:a14="http://schemas.microsoft.com/office/drawing/2010/main" xmlns="" val="0"/>
              </a:ext>
            </a:extLst>
          </a:blip>
          <a:srcRect l="15325" r="21656"/>
          <a:stretch/>
        </p:blipFill>
        <p:spPr>
          <a:xfrm>
            <a:off x="4800600" y="2057400"/>
            <a:ext cx="3002508" cy="2858655"/>
          </a:xfrm>
          <a:prstGeom prst="rect">
            <a:avLst/>
          </a:prstGeom>
        </p:spPr>
      </p:pic>
      <p:sp>
        <p:nvSpPr>
          <p:cNvPr id="6" name="TextBox 5"/>
          <p:cNvSpPr txBox="1"/>
          <p:nvPr/>
        </p:nvSpPr>
        <p:spPr>
          <a:xfrm>
            <a:off x="2057400" y="5029200"/>
            <a:ext cx="914400" cy="369332"/>
          </a:xfrm>
          <a:prstGeom prst="rect">
            <a:avLst/>
          </a:prstGeom>
          <a:noFill/>
        </p:spPr>
        <p:txBody>
          <a:bodyPr wrap="square" rtlCol="0">
            <a:spAutoFit/>
          </a:bodyPr>
          <a:lstStyle/>
          <a:p>
            <a:r>
              <a:rPr lang="en-US" dirty="0" smtClean="0"/>
              <a:t>Before</a:t>
            </a:r>
          </a:p>
        </p:txBody>
      </p:sp>
      <p:sp>
        <p:nvSpPr>
          <p:cNvPr id="7" name="TextBox 6"/>
          <p:cNvSpPr txBox="1"/>
          <p:nvPr/>
        </p:nvSpPr>
        <p:spPr>
          <a:xfrm>
            <a:off x="5257800" y="5105400"/>
            <a:ext cx="1876860" cy="646331"/>
          </a:xfrm>
          <a:prstGeom prst="rect">
            <a:avLst/>
          </a:prstGeom>
          <a:noFill/>
        </p:spPr>
        <p:txBody>
          <a:bodyPr wrap="none" rtlCol="0">
            <a:spAutoFit/>
          </a:bodyPr>
          <a:lstStyle/>
          <a:p>
            <a:r>
              <a:rPr lang="en-US" dirty="0" smtClean="0"/>
              <a:t>After a 6 week </a:t>
            </a:r>
          </a:p>
          <a:p>
            <a:r>
              <a:rPr lang="en-US" dirty="0" smtClean="0"/>
              <a:t>Instructional Cycle</a:t>
            </a:r>
            <a:endParaRPr lang="en-US" dirty="0"/>
          </a:p>
        </p:txBody>
      </p:sp>
    </p:spTree>
    <p:extLst>
      <p:ext uri="{BB962C8B-B14F-4D97-AF65-F5344CB8AC3E}">
        <p14:creationId xmlns:p14="http://schemas.microsoft.com/office/powerpoint/2010/main" xmlns="" val="42565166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SUSTAINABILITY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with the principal meetings</a:t>
            </a:r>
          </a:p>
          <a:p>
            <a:r>
              <a:rPr lang="en-US" dirty="0" smtClean="0"/>
              <a:t>Provide continuous training for principals </a:t>
            </a:r>
            <a:endParaRPr lang="en-US" dirty="0"/>
          </a:p>
          <a:p>
            <a:r>
              <a:rPr lang="en-US" dirty="0" smtClean="0"/>
              <a:t>Continue with PLC’s –support the collaboration among teachers</a:t>
            </a:r>
          </a:p>
          <a:p>
            <a:r>
              <a:rPr lang="en-US" dirty="0" smtClean="0"/>
              <a:t>Literacy coach will continue to support teachers</a:t>
            </a:r>
          </a:p>
          <a:p>
            <a:r>
              <a:rPr lang="en-US" dirty="0" smtClean="0"/>
              <a:t>Numeracy coach will provide support for the teachers </a:t>
            </a:r>
          </a:p>
          <a:p>
            <a:r>
              <a:rPr lang="en-US" dirty="0" smtClean="0"/>
              <a:t>Build internal capacity</a:t>
            </a:r>
          </a:p>
          <a:p>
            <a:r>
              <a:rPr lang="en-US" dirty="0" smtClean="0"/>
              <a:t>On-going professional development for teachers</a:t>
            </a:r>
          </a:p>
          <a:p>
            <a:endParaRPr lang="en-US" dirty="0"/>
          </a:p>
        </p:txBody>
      </p:sp>
    </p:spTree>
    <p:extLst>
      <p:ext uri="{BB962C8B-B14F-4D97-AF65-F5344CB8AC3E}">
        <p14:creationId xmlns:p14="http://schemas.microsoft.com/office/powerpoint/2010/main" xmlns="" val="1095595068"/>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UNIQUENESS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Stand alone program-not a part of an aggregate</a:t>
            </a:r>
          </a:p>
          <a:p>
            <a:r>
              <a:rPr lang="en-US" dirty="0" smtClean="0"/>
              <a:t>Collaboration is part of the planning at all levels </a:t>
            </a:r>
          </a:p>
          <a:p>
            <a:r>
              <a:rPr lang="en-US" dirty="0" smtClean="0"/>
              <a:t>Established a continuous school improvement program</a:t>
            </a:r>
          </a:p>
          <a:p>
            <a:r>
              <a:rPr lang="en-US" dirty="0" smtClean="0"/>
              <a:t>Professional learning communities are established</a:t>
            </a:r>
          </a:p>
          <a:p>
            <a:r>
              <a:rPr lang="en-US" dirty="0" smtClean="0"/>
              <a:t>SMART Goals </a:t>
            </a:r>
          </a:p>
          <a:p>
            <a:r>
              <a:rPr lang="en-US" dirty="0" smtClean="0"/>
              <a:t>Template for School Improvement Planning</a:t>
            </a:r>
          </a:p>
          <a:p>
            <a:r>
              <a:rPr lang="en-US" dirty="0" smtClean="0"/>
              <a:t>Continuous principal support and training</a:t>
            </a:r>
          </a:p>
          <a:p>
            <a:r>
              <a:rPr lang="en-US" dirty="0" smtClean="0"/>
              <a:t>Instructional walk throughs </a:t>
            </a:r>
            <a:endParaRPr lang="en-US" dirty="0"/>
          </a:p>
        </p:txBody>
      </p:sp>
    </p:spTree>
    <p:extLst>
      <p:ext uri="{BB962C8B-B14F-4D97-AF65-F5344CB8AC3E}">
        <p14:creationId xmlns:p14="http://schemas.microsoft.com/office/powerpoint/2010/main" xmlns="" val="17704969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PROVINCIAL PARTNERSHIPS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At this point we do not have provincial partnerships.</a:t>
            </a:r>
          </a:p>
          <a:p>
            <a:r>
              <a:rPr lang="en-US" dirty="0" smtClean="0"/>
              <a:t>All our students who live in </a:t>
            </a:r>
            <a:r>
              <a:rPr lang="en-US" dirty="0"/>
              <a:t>W</a:t>
            </a:r>
            <a:r>
              <a:rPr lang="en-US" dirty="0" smtClean="0"/>
              <a:t>ikwemikong are expected to attend school in Wikwemikong until they reach post secondary.</a:t>
            </a:r>
          </a:p>
          <a:p>
            <a:r>
              <a:rPr lang="en-US" dirty="0" smtClean="0"/>
              <a:t>We do not have any tuition agreements with the province.</a:t>
            </a:r>
          </a:p>
          <a:p>
            <a:r>
              <a:rPr lang="en-US" dirty="0" smtClean="0"/>
              <a:t>We have attended provincial professional development activities. </a:t>
            </a:r>
          </a:p>
          <a:p>
            <a:r>
              <a:rPr lang="en-US" dirty="0" smtClean="0"/>
              <a:t>Provincial Literacy coaches are providing a workshop for grade 7 to 12 teachers in April. </a:t>
            </a:r>
            <a:endParaRPr lang="en-US" dirty="0"/>
          </a:p>
        </p:txBody>
      </p:sp>
    </p:spTree>
    <p:extLst>
      <p:ext uri="{BB962C8B-B14F-4D97-AF65-F5344CB8AC3E}">
        <p14:creationId xmlns:p14="http://schemas.microsoft.com/office/powerpoint/2010/main" xmlns="" val="317130487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Teacher Professional Development</a:t>
            </a:r>
            <a:br>
              <a:rPr lang="en-US" dirty="0" smtClean="0"/>
            </a:br>
            <a:r>
              <a:rPr lang="en-US" dirty="0" smtClean="0"/>
              <a:t>Internal Capacity Building</a:t>
            </a:r>
            <a:endParaRPr lang="en-US" dirty="0"/>
          </a:p>
        </p:txBody>
      </p:sp>
      <p:sp>
        <p:nvSpPr>
          <p:cNvPr id="3" name="Content Placeholder 2"/>
          <p:cNvSpPr>
            <a:spLocks noGrp="1"/>
          </p:cNvSpPr>
          <p:nvPr>
            <p:ph idx="1"/>
          </p:nvPr>
        </p:nvSpPr>
        <p:spPr/>
        <p:txBody>
          <a:bodyPr>
            <a:normAutofit/>
          </a:bodyPr>
          <a:lstStyle/>
          <a:p>
            <a:r>
              <a:rPr lang="en-US" sz="2400" dirty="0" smtClean="0"/>
              <a:t>Peter Baumgarten, High School - Teacher Trainer with staff  </a:t>
            </a:r>
            <a:endParaRPr lang="en-US" sz="2400" dirty="0"/>
          </a:p>
        </p:txBody>
      </p:sp>
      <p:pic>
        <p:nvPicPr>
          <p:cNvPr id="2050" name="Picture 2" descr="E:\Pictures\PB19008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76400" y="2209800"/>
            <a:ext cx="5791200" cy="4343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307794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Teacher Professional Development</a:t>
            </a:r>
            <a:br>
              <a:rPr lang="en-US" dirty="0" smtClean="0"/>
            </a:br>
            <a:r>
              <a:rPr lang="en-US" dirty="0" smtClean="0"/>
              <a:t>January 21, 2011</a:t>
            </a:r>
            <a:endParaRPr lang="en-US" dirty="0"/>
          </a:p>
        </p:txBody>
      </p:sp>
      <p:pic>
        <p:nvPicPr>
          <p:cNvPr id="5" name="Content Placeholder 4"/>
          <p:cNvPicPr>
            <a:picLocks noGrp="1" noChangeAspect="1"/>
          </p:cNvPicPr>
          <p:nvPr>
            <p:ph sz="half" idx="1"/>
          </p:nvPr>
        </p:nvPicPr>
        <p:blipFill rotWithShape="1">
          <a:blip r:embed="rId2" cstate="print">
            <a:extLst>
              <a:ext uri="{28A0092B-C50C-407E-A947-70E740481C1C}">
                <a14:useLocalDpi xmlns:a14="http://schemas.microsoft.com/office/drawing/2010/main" xmlns="" val="0"/>
              </a:ext>
            </a:extLst>
          </a:blip>
          <a:srcRect t="16629" r="8638"/>
          <a:stretch/>
        </p:blipFill>
        <p:spPr>
          <a:xfrm>
            <a:off x="152400" y="2667000"/>
            <a:ext cx="4739965" cy="3244056"/>
          </a:xfrm>
          <a:prstGeom prst="rect">
            <a:avLst/>
          </a:prstGeom>
          <a:ln>
            <a:noFill/>
          </a:ln>
          <a:effectLst>
            <a:softEdge rad="112500"/>
          </a:effectLst>
        </p:spPr>
      </p:pic>
      <p:pic>
        <p:nvPicPr>
          <p:cNvPr id="6" name="Content Placeholder 5"/>
          <p:cNvPicPr>
            <a:picLocks noGrp="1" noChangeAspect="1"/>
          </p:cNvPicPr>
          <p:nvPr>
            <p:ph sz="half" idx="2"/>
          </p:nvPr>
        </p:nvPicPr>
        <p:blipFill rotWithShape="1">
          <a:blip r:embed="rId3" cstate="print">
            <a:extLst>
              <a:ext uri="{28A0092B-C50C-407E-A947-70E740481C1C}">
                <a14:useLocalDpi xmlns:a14="http://schemas.microsoft.com/office/drawing/2010/main" xmlns="" val="0"/>
              </a:ext>
            </a:extLst>
          </a:blip>
          <a:srcRect t="7617"/>
          <a:stretch/>
        </p:blipFill>
        <p:spPr>
          <a:xfrm>
            <a:off x="4800600" y="2057400"/>
            <a:ext cx="4038600" cy="2798229"/>
          </a:xfrm>
          <a:prstGeom prst="rect">
            <a:avLst/>
          </a:prstGeom>
          <a:ln>
            <a:noFill/>
          </a:ln>
          <a:effectLst>
            <a:softEdge rad="112500"/>
          </a:effectLst>
        </p:spPr>
      </p:pic>
    </p:spTree>
    <p:extLst>
      <p:ext uri="{BB962C8B-B14F-4D97-AF65-F5344CB8AC3E}">
        <p14:creationId xmlns:p14="http://schemas.microsoft.com/office/powerpoint/2010/main" xmlns="" val="5498559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Enriching </a:t>
            </a:r>
            <a:r>
              <a:rPr lang="en-US" dirty="0" smtClean="0"/>
              <a:t>Our School </a:t>
            </a:r>
            <a:r>
              <a:rPr lang="en-US" dirty="0"/>
              <a:t>Environments with Literacy Resources</a:t>
            </a:r>
          </a:p>
        </p:txBody>
      </p:sp>
      <p:sp>
        <p:nvSpPr>
          <p:cNvPr id="3" name="Text Placeholder 2"/>
          <p:cNvSpPr>
            <a:spLocks noGrp="1"/>
          </p:cNvSpPr>
          <p:nvPr>
            <p:ph type="body" idx="1"/>
          </p:nvPr>
        </p:nvSpPr>
        <p:spPr/>
        <p:txBody>
          <a:bodyPr/>
          <a:lstStyle/>
          <a:p>
            <a:r>
              <a:rPr lang="en-US" dirty="0" smtClean="0"/>
              <a:t>Literacy Coach, Julie Balen</a:t>
            </a:r>
            <a:endParaRPr lang="en-US"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914400" y="2438400"/>
            <a:ext cx="3045029" cy="3951288"/>
          </a:xfrm>
        </p:spPr>
      </p:pic>
      <p:sp>
        <p:nvSpPr>
          <p:cNvPr id="5" name="Text Placeholder 4"/>
          <p:cNvSpPr>
            <a:spLocks noGrp="1"/>
          </p:cNvSpPr>
          <p:nvPr>
            <p:ph type="body" sz="quarter" idx="3"/>
          </p:nvPr>
        </p:nvSpPr>
        <p:spPr/>
        <p:txBody>
          <a:bodyPr>
            <a:normAutofit fontScale="92500" lnSpcReduction="20000"/>
          </a:bodyPr>
          <a:lstStyle/>
          <a:p>
            <a:r>
              <a:rPr lang="en-US" dirty="0" smtClean="0"/>
              <a:t>FNSSP Coordinator, Maxine Ferguson &amp; Julie Balen</a:t>
            </a:r>
            <a:endParaRPr lang="en-US" dirty="0"/>
          </a:p>
        </p:txBody>
      </p:sp>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xmlns="" val="0"/>
              </a:ext>
            </a:extLst>
          </a:blip>
          <a:stretch>
            <a:fillRect/>
          </a:stretch>
        </p:blipFill>
        <p:spPr>
          <a:xfrm>
            <a:off x="4648200" y="2514600"/>
            <a:ext cx="4041775" cy="3816056"/>
          </a:xfrm>
        </p:spPr>
      </p:pic>
    </p:spTree>
    <p:extLst>
      <p:ext uri="{BB962C8B-B14F-4D97-AF65-F5344CB8AC3E}">
        <p14:creationId xmlns:p14="http://schemas.microsoft.com/office/powerpoint/2010/main" xmlns="" val="836533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Balanced Literacy Block</a:t>
            </a:r>
            <a:endParaRPr lang="en-US"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a:off x="304800" y="1828800"/>
            <a:ext cx="4038600" cy="304538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4648200" y="2590800"/>
            <a:ext cx="4343400" cy="32575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xmlns="" val="41076885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Anchor Charts </a:t>
            </a:r>
            <a:br>
              <a:rPr lang="en-US" dirty="0" smtClean="0"/>
            </a:br>
            <a:r>
              <a:rPr lang="en-US" dirty="0" smtClean="0"/>
              <a:t>Balanced Literacy Block </a:t>
            </a:r>
            <a:endParaRPr lang="en-US"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xmlns="" val="0"/>
              </a:ext>
            </a:extLst>
          </a:blip>
          <a:stretch>
            <a:fillRect/>
          </a:stretch>
        </p:blipFill>
        <p:spPr>
          <a:xfrm rot="16200000">
            <a:off x="20638" y="2112963"/>
            <a:ext cx="4711700" cy="3533775"/>
          </a:xfrm>
          <a:prstGeom prst="rect">
            <a:avLst/>
          </a:prstGeom>
          <a:ln>
            <a:noFill/>
          </a:ln>
          <a:effectLst>
            <a:softEdge rad="112500"/>
          </a:effectLst>
        </p:spPr>
      </p:pic>
      <p:pic>
        <p:nvPicPr>
          <p:cNvPr id="6" name="Content Placeholder 5"/>
          <p:cNvPicPr>
            <a:picLocks noGrp="1" noChangeAspect="1"/>
          </p:cNvPicPr>
          <p:nvPr>
            <p:ph sz="half" idx="2"/>
          </p:nvPr>
        </p:nvPicPr>
        <p:blipFill rotWithShape="1">
          <a:blip r:embed="rId3" cstate="print">
            <a:extLst>
              <a:ext uri="{28A0092B-C50C-407E-A947-70E740481C1C}">
                <a14:useLocalDpi xmlns:a14="http://schemas.microsoft.com/office/drawing/2010/main" xmlns="" val="0"/>
              </a:ext>
            </a:extLst>
          </a:blip>
          <a:srcRect l="7512" r="19085"/>
          <a:stretch/>
        </p:blipFill>
        <p:spPr>
          <a:xfrm>
            <a:off x="4572000" y="1676400"/>
            <a:ext cx="4083143" cy="4171950"/>
          </a:xfrm>
          <a:prstGeom prst="rect">
            <a:avLst/>
          </a:prstGeom>
          <a:ln>
            <a:noFill/>
          </a:ln>
          <a:effectLst>
            <a:softEdge rad="112500"/>
          </a:effectLst>
        </p:spPr>
      </p:pic>
    </p:spTree>
    <p:extLst>
      <p:ext uri="{BB962C8B-B14F-4D97-AF65-F5344CB8AC3E}">
        <p14:creationId xmlns:p14="http://schemas.microsoft.com/office/powerpoint/2010/main" xmlns="" val="37879897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Wasse-Abin Pontiac School </a:t>
            </a:r>
            <a:br>
              <a:rPr lang="en-US" dirty="0" smtClean="0"/>
            </a:br>
            <a:r>
              <a:rPr lang="en-US" dirty="0" smtClean="0"/>
              <a:t>Book Room</a:t>
            </a:r>
            <a:endParaRPr lang="en-US" dirty="0"/>
          </a:p>
        </p:txBody>
      </p:sp>
      <p:pic>
        <p:nvPicPr>
          <p:cNvPr id="5" name="Content Placeholder 4"/>
          <p:cNvPicPr>
            <a:picLocks noGrp="1" noChangeAspect="1"/>
          </p:cNvPicPr>
          <p:nvPr>
            <p:ph sz="half" idx="1"/>
          </p:nvPr>
        </p:nvPicPr>
        <p:blipFill rotWithShape="1">
          <a:blip r:embed="rId2" cstate="print">
            <a:extLst>
              <a:ext uri="{28A0092B-C50C-407E-A947-70E740481C1C}">
                <a14:useLocalDpi xmlns:a14="http://schemas.microsoft.com/office/drawing/2010/main" xmlns="" val="0"/>
              </a:ext>
            </a:extLst>
          </a:blip>
          <a:srcRect l="12391" r="9546"/>
          <a:stretch/>
        </p:blipFill>
        <p:spPr>
          <a:xfrm>
            <a:off x="304800" y="1676400"/>
            <a:ext cx="3381233" cy="324858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xmlns="" val="0"/>
              </a:ext>
            </a:extLst>
          </a:blip>
          <a:stretch>
            <a:fillRect/>
          </a:stretch>
        </p:blipFill>
        <p:spPr>
          <a:xfrm>
            <a:off x="3962400" y="2667000"/>
            <a:ext cx="4978400" cy="3733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21478812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xmlns="" val="0"/>
              </a:ext>
            </a:extLst>
          </a:blip>
          <a:srcRect l="7284" t="10643" r="6327" b="22472"/>
          <a:stretch/>
        </p:blipFill>
        <p:spPr>
          <a:xfrm rot="16200000">
            <a:off x="1277762" y="17638"/>
            <a:ext cx="6512277" cy="6934201"/>
          </a:xfrm>
        </p:spPr>
      </p:pic>
    </p:spTree>
    <p:extLst>
      <p:ext uri="{BB962C8B-B14F-4D97-AF65-F5344CB8AC3E}">
        <p14:creationId xmlns:p14="http://schemas.microsoft.com/office/powerpoint/2010/main" xmlns="" val="25130111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SMART Goal Setting</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xmlns="" val="0"/>
              </a:ext>
            </a:extLst>
          </a:blip>
          <a:srcRect l="4995" t="16811" r="10648" b="6597"/>
          <a:stretch/>
        </p:blipFill>
        <p:spPr>
          <a:xfrm>
            <a:off x="990600" y="1371600"/>
            <a:ext cx="7162800" cy="4877617"/>
          </a:xfrm>
          <a:prstGeom prst="rect">
            <a:avLst/>
          </a:prstGeom>
          <a:ln>
            <a:noFill/>
          </a:ln>
          <a:effectLst>
            <a:softEdge rad="112500"/>
          </a:effectLst>
        </p:spPr>
      </p:pic>
    </p:spTree>
    <p:extLst>
      <p:ext uri="{BB962C8B-B14F-4D97-AF65-F5344CB8AC3E}">
        <p14:creationId xmlns:p14="http://schemas.microsoft.com/office/powerpoint/2010/main" xmlns="" val="5731034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DCIM\100OLYMP\P2250021.JPG"/>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20592"/>
          <a:stretch/>
        </p:blipFill>
        <p:spPr bwMode="auto">
          <a:xfrm>
            <a:off x="5486400" y="1371600"/>
            <a:ext cx="2857500" cy="26987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1219200" y="381000"/>
            <a:ext cx="5410200" cy="1020762"/>
          </a:xfrm>
        </p:spPr>
        <p:txBody>
          <a:bodyPr>
            <a:noAutofit/>
          </a:bodyPr>
          <a:lstStyle/>
          <a:p>
            <a:r>
              <a:rPr lang="en-US" dirty="0" smtClean="0"/>
              <a:t>Celebrations</a:t>
            </a:r>
            <a:r>
              <a:rPr lang="en-US" sz="2800" dirty="0" smtClean="0"/>
              <a:t/>
            </a:r>
            <a:br>
              <a:rPr lang="en-US" sz="2800" dirty="0" smtClean="0"/>
            </a:br>
            <a:endParaRPr lang="en-US" sz="2800" dirty="0"/>
          </a:p>
        </p:txBody>
      </p:sp>
      <p:pic>
        <p:nvPicPr>
          <p:cNvPr id="8" name="Content Placeholder 7"/>
          <p:cNvPicPr>
            <a:picLocks noGrp="1" noChangeAspect="1"/>
          </p:cNvPicPr>
          <p:nvPr>
            <p:ph sz="half" idx="1"/>
          </p:nvPr>
        </p:nvPicPr>
        <p:blipFill rotWithShape="1">
          <a:blip r:embed="rId3" cstate="print">
            <a:extLst>
              <a:ext uri="{28A0092B-C50C-407E-A947-70E740481C1C}">
                <a14:useLocalDpi xmlns:a14="http://schemas.microsoft.com/office/drawing/2010/main" xmlns="" val="0"/>
              </a:ext>
            </a:extLst>
          </a:blip>
          <a:srcRect r="23796"/>
          <a:stretch/>
        </p:blipFill>
        <p:spPr>
          <a:xfrm>
            <a:off x="381000" y="1295400"/>
            <a:ext cx="2819400" cy="2774859"/>
          </a:xfrm>
        </p:spPr>
      </p:pic>
      <p:pic>
        <p:nvPicPr>
          <p:cNvPr id="9" name="Content Placeholder 8"/>
          <p:cNvPicPr>
            <a:picLocks noGrp="1" noChangeAspect="1"/>
          </p:cNvPicPr>
          <p:nvPr>
            <p:ph sz="half" idx="2"/>
          </p:nvPr>
        </p:nvPicPr>
        <p:blipFill>
          <a:blip r:embed="rId4" cstate="print">
            <a:extLst>
              <a:ext uri="{28A0092B-C50C-407E-A947-70E740481C1C}">
                <a14:useLocalDpi xmlns:a14="http://schemas.microsoft.com/office/drawing/2010/main" xmlns="" val="0"/>
              </a:ext>
            </a:extLst>
          </a:blip>
          <a:stretch>
            <a:fillRect/>
          </a:stretch>
        </p:blipFill>
        <p:spPr>
          <a:xfrm>
            <a:off x="2438400" y="2895600"/>
            <a:ext cx="3276600" cy="2457450"/>
          </a:xfrm>
        </p:spPr>
      </p:pic>
      <p:sp>
        <p:nvSpPr>
          <p:cNvPr id="10" name="TextBox 9"/>
          <p:cNvSpPr txBox="1"/>
          <p:nvPr/>
        </p:nvSpPr>
        <p:spPr>
          <a:xfrm>
            <a:off x="228600" y="5638800"/>
            <a:ext cx="6324600" cy="461665"/>
          </a:xfrm>
          <a:prstGeom prst="rect">
            <a:avLst/>
          </a:prstGeom>
          <a:noFill/>
        </p:spPr>
        <p:txBody>
          <a:bodyPr wrap="square" rtlCol="0">
            <a:spAutoFit/>
          </a:bodyPr>
          <a:lstStyle/>
          <a:p>
            <a:r>
              <a:rPr lang="en-US" sz="2400" dirty="0" smtClean="0"/>
              <a:t>Pancake Breakfast Celebration for Students &amp; Staff</a:t>
            </a:r>
            <a:endParaRPr lang="en-US" sz="2400" dirty="0"/>
          </a:p>
        </p:txBody>
      </p:sp>
      <p:sp>
        <p:nvSpPr>
          <p:cNvPr id="11" name="TextBox 10"/>
          <p:cNvSpPr txBox="1"/>
          <p:nvPr/>
        </p:nvSpPr>
        <p:spPr>
          <a:xfrm>
            <a:off x="6096000" y="4267200"/>
            <a:ext cx="2743200" cy="830997"/>
          </a:xfrm>
          <a:prstGeom prst="rect">
            <a:avLst/>
          </a:prstGeom>
          <a:noFill/>
        </p:spPr>
        <p:txBody>
          <a:bodyPr wrap="square" rtlCol="0">
            <a:spAutoFit/>
          </a:bodyPr>
          <a:lstStyle/>
          <a:p>
            <a:pPr algn="ctr"/>
            <a:r>
              <a:rPr lang="en-US" sz="2400" dirty="0" smtClean="0"/>
              <a:t>Teacher Appreciation Event</a:t>
            </a:r>
            <a:endParaRPr lang="en-US" sz="2400" dirty="0"/>
          </a:p>
        </p:txBody>
      </p:sp>
    </p:spTree>
    <p:extLst>
      <p:ext uri="{BB962C8B-B14F-4D97-AF65-F5344CB8AC3E}">
        <p14:creationId xmlns:p14="http://schemas.microsoft.com/office/powerpoint/2010/main" xmlns="" val="8212724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6" name="Content Placeholder 5"/>
          <p:cNvSpPr>
            <a:spLocks noGrp="1"/>
          </p:cNvSpPr>
          <p:nvPr>
            <p:ph idx="1"/>
          </p:nvPr>
        </p:nvSpPr>
        <p:spPr/>
        <p:txBody>
          <a:bodyPr/>
          <a:lstStyle/>
          <a:p>
            <a:endParaRPr lang="en-CA" dirty="0"/>
          </a:p>
        </p:txBody>
      </p:sp>
    </p:spTree>
    <p:extLst>
      <p:ext uri="{BB962C8B-B14F-4D97-AF65-F5344CB8AC3E}">
        <p14:creationId xmlns:p14="http://schemas.microsoft.com/office/powerpoint/2010/main" xmlns="" val="3015572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600200" y="228600"/>
            <a:ext cx="6172200" cy="6962204"/>
          </a:xfrm>
        </p:spPr>
      </p:pic>
    </p:spTree>
    <p:extLst>
      <p:ext uri="{BB962C8B-B14F-4D97-AF65-F5344CB8AC3E}">
        <p14:creationId xmlns:p14="http://schemas.microsoft.com/office/powerpoint/2010/main" xmlns="" val="4179282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ORGANIZATION/GOVERNANCE</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FNSSP-reports to the Wikwemikong Board of Education</a:t>
            </a:r>
          </a:p>
          <a:p>
            <a:pPr marL="0" indent="0">
              <a:buNone/>
            </a:pPr>
            <a:endParaRPr lang="en-US" dirty="0" smtClean="0"/>
          </a:p>
          <a:p>
            <a:pPr marL="0" indent="0">
              <a:buNone/>
            </a:pPr>
            <a:r>
              <a:rPr lang="en-US" dirty="0" smtClean="0"/>
              <a:t>Board of Education reports to the Band Council</a:t>
            </a:r>
          </a:p>
          <a:p>
            <a:pPr marL="0" indent="0">
              <a:buNone/>
            </a:pPr>
            <a:endParaRPr lang="en-US" dirty="0" smtClean="0"/>
          </a:p>
          <a:p>
            <a:pPr marL="0" indent="0">
              <a:buNone/>
            </a:pPr>
            <a:r>
              <a:rPr lang="en-US" dirty="0" smtClean="0"/>
              <a:t>FNSSP- does presentations for the Band Council</a:t>
            </a:r>
          </a:p>
          <a:p>
            <a:pPr marL="0" indent="0">
              <a:buNone/>
            </a:pPr>
            <a:endParaRPr lang="en-US" dirty="0"/>
          </a:p>
          <a:p>
            <a:pPr marL="0" indent="0">
              <a:buNone/>
            </a:pPr>
            <a:r>
              <a:rPr lang="en-US" dirty="0" smtClean="0"/>
              <a:t>FNSSP is a department of the Wikwemikong Board Of Education. We are accountable to the Director and the Board. </a:t>
            </a:r>
          </a:p>
        </p:txBody>
      </p:sp>
    </p:spTree>
    <p:extLst>
      <p:ext uri="{BB962C8B-B14F-4D97-AF65-F5344CB8AC3E}">
        <p14:creationId xmlns:p14="http://schemas.microsoft.com/office/powerpoint/2010/main" xmlns="" val="216323507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marL="0" indent="0">
              <a:buNone/>
            </a:pPr>
            <a:r>
              <a:rPr lang="en-US" dirty="0"/>
              <a:t>Wikwemikong Board of Education’s program managers meet once a month to report and discuss issues arising. </a:t>
            </a:r>
          </a:p>
          <a:p>
            <a:pPr marL="0" indent="0">
              <a:buNone/>
            </a:pPr>
            <a:r>
              <a:rPr lang="en-US" dirty="0" smtClean="0"/>
              <a:t>FNSSP </a:t>
            </a:r>
            <a:r>
              <a:rPr lang="en-US" dirty="0"/>
              <a:t>program </a:t>
            </a:r>
            <a:r>
              <a:rPr lang="en-US" dirty="0" smtClean="0"/>
              <a:t>manager </a:t>
            </a:r>
            <a:r>
              <a:rPr lang="en-US" dirty="0"/>
              <a:t>does monthly reports for the Director of Education </a:t>
            </a:r>
          </a:p>
          <a:p>
            <a:pPr marL="0" indent="0">
              <a:buNone/>
            </a:pPr>
            <a:r>
              <a:rPr lang="en-US" dirty="0" smtClean="0"/>
              <a:t>FNSSP hosts weekly principal meetings </a:t>
            </a:r>
          </a:p>
          <a:p>
            <a:pPr marL="0" indent="0">
              <a:buNone/>
            </a:pPr>
            <a:r>
              <a:rPr lang="en-US" dirty="0" smtClean="0"/>
              <a:t>Professional Learning Communities are held each week. </a:t>
            </a:r>
            <a:endParaRPr lang="en-US" dirty="0"/>
          </a:p>
          <a:p>
            <a:endParaRPr lang="en-US" dirty="0"/>
          </a:p>
        </p:txBody>
      </p:sp>
    </p:spTree>
    <p:extLst>
      <p:ext uri="{BB962C8B-B14F-4D97-AF65-F5344CB8AC3E}">
        <p14:creationId xmlns:p14="http://schemas.microsoft.com/office/powerpoint/2010/main" xmlns="" val="42044572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Wikwemikong is located on Manitoulin Island on </a:t>
            </a:r>
            <a:r>
              <a:rPr lang="en-US" dirty="0"/>
              <a:t>G</a:t>
            </a:r>
            <a:r>
              <a:rPr lang="en-US" dirty="0" smtClean="0"/>
              <a:t>eorgian Bay in north eastern Ontario.</a:t>
            </a:r>
          </a:p>
          <a:p>
            <a:r>
              <a:rPr lang="en-US" dirty="0" smtClean="0"/>
              <a:t>Wikwemikong has two elementary schools </a:t>
            </a:r>
          </a:p>
          <a:p>
            <a:r>
              <a:rPr lang="en-US" dirty="0"/>
              <a:t>O</a:t>
            </a:r>
            <a:r>
              <a:rPr lang="en-US" dirty="0" smtClean="0"/>
              <a:t>ne daycare/nursery school and Pre </a:t>
            </a:r>
            <a:r>
              <a:rPr lang="en-US" dirty="0"/>
              <a:t>K</a:t>
            </a:r>
            <a:r>
              <a:rPr lang="en-US" dirty="0" smtClean="0"/>
              <a:t>indergarten </a:t>
            </a:r>
          </a:p>
          <a:p>
            <a:r>
              <a:rPr lang="en-US" dirty="0" smtClean="0"/>
              <a:t>One high school</a:t>
            </a:r>
          </a:p>
          <a:p>
            <a:r>
              <a:rPr lang="en-US" dirty="0" smtClean="0"/>
              <a:t>An adult education program</a:t>
            </a:r>
          </a:p>
          <a:p>
            <a:r>
              <a:rPr lang="en-US" dirty="0" smtClean="0"/>
              <a:t>A post secondary unit</a:t>
            </a:r>
          </a:p>
          <a:p>
            <a:r>
              <a:rPr lang="en-US" dirty="0" smtClean="0"/>
              <a:t>A curriculum department-which is creating materials in the </a:t>
            </a:r>
            <a:r>
              <a:rPr lang="en-US" dirty="0" err="1" smtClean="0"/>
              <a:t>Anishinabemowin</a:t>
            </a:r>
            <a:r>
              <a:rPr lang="en-US" dirty="0" smtClean="0"/>
              <a:t> language for our education system</a:t>
            </a:r>
          </a:p>
        </p:txBody>
      </p:sp>
    </p:spTree>
    <p:extLst>
      <p:ext uri="{BB962C8B-B14F-4D97-AF65-F5344CB8AC3E}">
        <p14:creationId xmlns:p14="http://schemas.microsoft.com/office/powerpoint/2010/main" xmlns="" val="40667485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smtClean="0"/>
              <a:t>The Hub Centre-daycare/ Pre Kindergarten: 81 students-(45 –Pre  </a:t>
            </a:r>
            <a:r>
              <a:rPr lang="en-US" dirty="0"/>
              <a:t>K</a:t>
            </a:r>
            <a:r>
              <a:rPr lang="en-US" dirty="0" smtClean="0"/>
              <a:t>indergarten)</a:t>
            </a:r>
          </a:p>
          <a:p>
            <a:r>
              <a:rPr lang="en-US" dirty="0" smtClean="0"/>
              <a:t>Wasse Abin Junior : Senior Kindergarten to Grade 4- 210 students-Immersion program</a:t>
            </a:r>
          </a:p>
          <a:p>
            <a:r>
              <a:rPr lang="en-US" dirty="0" smtClean="0"/>
              <a:t>Wasse Abin Pontiac: Grade 5 to Grade 8-163 students</a:t>
            </a:r>
          </a:p>
          <a:p>
            <a:r>
              <a:rPr lang="en-US" dirty="0" smtClean="0"/>
              <a:t>Wasse Abin High School: Grade 9 to 12-216 students </a:t>
            </a:r>
          </a:p>
          <a:p>
            <a:r>
              <a:rPr lang="en-US" dirty="0" smtClean="0"/>
              <a:t>Adult Education program </a:t>
            </a:r>
            <a:endParaRPr lang="en-US" dirty="0"/>
          </a:p>
        </p:txBody>
      </p:sp>
    </p:spTree>
    <p:extLst>
      <p:ext uri="{BB962C8B-B14F-4D97-AF65-F5344CB8AC3E}">
        <p14:creationId xmlns:p14="http://schemas.microsoft.com/office/powerpoint/2010/main" xmlns="" val="136488279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TEACHING STAFF</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Hub Centre-11 ECE </a:t>
            </a:r>
          </a:p>
          <a:p>
            <a:endParaRPr lang="en-US" dirty="0" smtClean="0"/>
          </a:p>
          <a:p>
            <a:r>
              <a:rPr lang="en-US" dirty="0" smtClean="0"/>
              <a:t>Wasse Abin Junior-15teachers</a:t>
            </a:r>
          </a:p>
          <a:p>
            <a:endParaRPr lang="en-US" dirty="0" smtClean="0"/>
          </a:p>
          <a:p>
            <a:r>
              <a:rPr lang="en-US" dirty="0" smtClean="0"/>
              <a:t>Wasse </a:t>
            </a:r>
            <a:r>
              <a:rPr lang="en-US" dirty="0"/>
              <a:t>A</a:t>
            </a:r>
            <a:r>
              <a:rPr lang="en-US" dirty="0" smtClean="0"/>
              <a:t>bin Pontiac-13teachers</a:t>
            </a:r>
          </a:p>
          <a:p>
            <a:endParaRPr lang="en-US" dirty="0" smtClean="0"/>
          </a:p>
          <a:p>
            <a:r>
              <a:rPr lang="en-US" dirty="0" smtClean="0"/>
              <a:t>Wasse Abin High School-18teachers</a:t>
            </a:r>
          </a:p>
          <a:p>
            <a:endParaRPr lang="en-US" dirty="0" smtClean="0"/>
          </a:p>
          <a:p>
            <a:r>
              <a:rPr lang="en-US" dirty="0" smtClean="0"/>
              <a:t>Educational Assistants-12</a:t>
            </a:r>
          </a:p>
          <a:p>
            <a:endParaRPr lang="en-US" dirty="0" smtClean="0"/>
          </a:p>
          <a:p>
            <a:r>
              <a:rPr lang="en-US" dirty="0" smtClean="0"/>
              <a:t>Special Education </a:t>
            </a:r>
            <a:r>
              <a:rPr lang="en-US" dirty="0"/>
              <a:t>R</a:t>
            </a:r>
            <a:r>
              <a:rPr lang="en-US" dirty="0" smtClean="0"/>
              <a:t>esource Teacher-1</a:t>
            </a:r>
          </a:p>
          <a:p>
            <a:endParaRPr lang="en-US" dirty="0" smtClean="0"/>
          </a:p>
          <a:p>
            <a:r>
              <a:rPr lang="en-US" dirty="0" smtClean="0"/>
              <a:t>Adult Education-1 teacher </a:t>
            </a:r>
          </a:p>
          <a:p>
            <a:endParaRPr lang="en-US" dirty="0" smtClean="0"/>
          </a:p>
          <a:p>
            <a:r>
              <a:rPr lang="en-US" dirty="0" smtClean="0"/>
              <a:t>Total teachers-48 teachers</a:t>
            </a:r>
            <a:endParaRPr lang="en-US" dirty="0"/>
          </a:p>
        </p:txBody>
      </p:sp>
    </p:spTree>
    <p:extLst>
      <p:ext uri="{BB962C8B-B14F-4D97-AF65-F5344CB8AC3E}">
        <p14:creationId xmlns:p14="http://schemas.microsoft.com/office/powerpoint/2010/main" xmlns="" val="86279450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ck 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1477</TotalTime>
  <Words>1930</Words>
  <Application>Microsoft Office PowerPoint</Application>
  <PresentationFormat>On-screen Show (4:3)</PresentationFormat>
  <Paragraphs>279</Paragraphs>
  <Slides>43</Slides>
  <Notes>20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FNSSP PRESENTATION</vt:lpstr>
      <vt:lpstr>PERSONNEL </vt:lpstr>
      <vt:lpstr>FNSSP PERSONNEL </vt:lpstr>
      <vt:lpstr>Slide 4</vt:lpstr>
      <vt:lpstr>ORGANIZATION/GOVERNANCE</vt:lpstr>
      <vt:lpstr>Slide 6</vt:lpstr>
      <vt:lpstr>Slide 7</vt:lpstr>
      <vt:lpstr>Slide 8</vt:lpstr>
      <vt:lpstr>TEACHING STAFF</vt:lpstr>
      <vt:lpstr>AGGREGATE</vt:lpstr>
      <vt:lpstr>COLLABORATION </vt:lpstr>
      <vt:lpstr>Grade 7 &amp; 8 PLC Group</vt:lpstr>
      <vt:lpstr>POLICY</vt:lpstr>
      <vt:lpstr>Weekly Principal Professional Development with Consultant Marjatta Longston</vt:lpstr>
      <vt:lpstr>Slide 15</vt:lpstr>
      <vt:lpstr>Slide 16</vt:lpstr>
      <vt:lpstr>Wikwemikong Board of Education’s FNSSP Information Technology Plan Year 1 &amp; 2</vt:lpstr>
      <vt:lpstr>PERFORMANCE INDICATIORS</vt:lpstr>
      <vt:lpstr>SUPPORT</vt:lpstr>
      <vt:lpstr>TIME LINE</vt:lpstr>
      <vt:lpstr>Slide 21</vt:lpstr>
      <vt:lpstr>TIMELINE</vt:lpstr>
      <vt:lpstr>PROGRAM</vt:lpstr>
      <vt:lpstr>Slide 24</vt:lpstr>
      <vt:lpstr>Slide 25</vt:lpstr>
      <vt:lpstr>Slide 26</vt:lpstr>
      <vt:lpstr>EVIDENCE OF FNSSP SUCCESS </vt:lpstr>
      <vt:lpstr>Slide 28</vt:lpstr>
      <vt:lpstr>Slide 29</vt:lpstr>
      <vt:lpstr>Grade 6 CASI Results Understanding Text Forms</vt:lpstr>
      <vt:lpstr>SUSTAINABILITY</vt:lpstr>
      <vt:lpstr>UNIQUENESS</vt:lpstr>
      <vt:lpstr>PROVINCIAL PARTNERSHIPS </vt:lpstr>
      <vt:lpstr>Teacher Professional Development Internal Capacity Building</vt:lpstr>
      <vt:lpstr>Teacher Professional Development January 21, 2011</vt:lpstr>
      <vt:lpstr>Enriching Our School Environments with Literacy Resources</vt:lpstr>
      <vt:lpstr>Balanced Literacy Block</vt:lpstr>
      <vt:lpstr>Anchor Charts  Balanced Literacy Block </vt:lpstr>
      <vt:lpstr>Wasse-Abin Pontiac School  Book Room</vt:lpstr>
      <vt:lpstr>SMART Goal Setting</vt:lpstr>
      <vt:lpstr>Celebrations </vt:lpstr>
      <vt:lpstr>Slide 42</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FNSSP PRESENTATION</dc:title>
  <dc:creator>admin</dc:creator>
  <cp:lastModifiedBy>admin</cp:lastModifiedBy>
  <cp:revision>56</cp:revision>
  <dcterms:created xsi:type="dcterms:W3CDTF">2011-03-21T13:40:09Z</dcterms:created>
  <dcterms:modified xsi:type="dcterms:W3CDTF">2011-03-30T17:58:49Z</dcterms:modified>
</cp:coreProperties>
</file>