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71" r:id="rId6"/>
    <p:sldId id="260" r:id="rId7"/>
    <p:sldId id="272" r:id="rId8"/>
    <p:sldId id="261" r:id="rId9"/>
    <p:sldId id="262" r:id="rId10"/>
    <p:sldId id="263" r:id="rId11"/>
    <p:sldId id="264" r:id="rId12"/>
    <p:sldId id="265" r:id="rId13"/>
    <p:sldId id="273" r:id="rId14"/>
    <p:sldId id="274"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5" d="100"/>
          <a:sy n="45" d="100"/>
        </p:scale>
        <p:origin x="-67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9FB5F6C5-2FF9-42F7-983E-4BEFF20ED2B9}" type="datetimeFigureOut">
              <a:rPr lang="en-US" smtClean="0"/>
              <a:pPr/>
              <a:t>3/30/2011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231992E6-E068-4592-93E5-63B2F542BE8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FB5F6C5-2FF9-42F7-983E-4BEFF20ED2B9}" type="datetimeFigureOut">
              <a:rPr lang="en-US" smtClean="0"/>
              <a:pPr/>
              <a:t>3/30/2011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1992E6-E068-4592-93E5-63B2F542BE8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FB5F6C5-2FF9-42F7-983E-4BEFF20ED2B9}" type="datetimeFigureOut">
              <a:rPr lang="en-US" smtClean="0"/>
              <a:pPr/>
              <a:t>3/30/2011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1992E6-E068-4592-93E5-63B2F542BE8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FB5F6C5-2FF9-42F7-983E-4BEFF20ED2B9}" type="datetimeFigureOut">
              <a:rPr lang="en-US" smtClean="0"/>
              <a:pPr/>
              <a:t>3/30/2011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1992E6-E068-4592-93E5-63B2F542BE8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FB5F6C5-2FF9-42F7-983E-4BEFF20ED2B9}" type="datetimeFigureOut">
              <a:rPr lang="en-US" smtClean="0"/>
              <a:pPr/>
              <a:t>3/30/2011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1992E6-E068-4592-93E5-63B2F542BE8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FB5F6C5-2FF9-42F7-983E-4BEFF20ED2B9}" type="datetimeFigureOut">
              <a:rPr lang="en-US" smtClean="0"/>
              <a:pPr/>
              <a:t>3/30/2011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1992E6-E068-4592-93E5-63B2F542BE8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B5F6C5-2FF9-42F7-983E-4BEFF20ED2B9}" type="datetimeFigureOut">
              <a:rPr lang="en-US" smtClean="0"/>
              <a:pPr/>
              <a:t>3/30/2011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1992E6-E068-4592-93E5-63B2F542BE8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FB5F6C5-2FF9-42F7-983E-4BEFF20ED2B9}" type="datetimeFigureOut">
              <a:rPr lang="en-US" smtClean="0"/>
              <a:pPr/>
              <a:t>3/30/2011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1992E6-E068-4592-93E5-63B2F542BE8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FB5F6C5-2FF9-42F7-983E-4BEFF20ED2B9}" type="datetimeFigureOut">
              <a:rPr lang="en-US" smtClean="0"/>
              <a:pPr/>
              <a:t>3/30/2011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231992E6-E068-4592-93E5-63B2F542BE84}"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FB5F6C5-2FF9-42F7-983E-4BEFF20ED2B9}" type="datetimeFigureOut">
              <a:rPr lang="en-US" smtClean="0"/>
              <a:pPr/>
              <a:t>3/30/2011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1992E6-E068-4592-93E5-63B2F542BE8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FB5F6C5-2FF9-42F7-983E-4BEFF20ED2B9}" type="datetimeFigureOut">
              <a:rPr lang="en-US" smtClean="0"/>
              <a:pPr/>
              <a:t>3/30/2011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1992E6-E068-4592-93E5-63B2F542BE8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FB5F6C5-2FF9-42F7-983E-4BEFF20ED2B9}" type="datetimeFigureOut">
              <a:rPr lang="en-US" smtClean="0"/>
              <a:pPr/>
              <a:t>3/30/2011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31992E6-E068-4592-93E5-63B2F542BE84}"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Ogemawahj</a:t>
            </a:r>
            <a:r>
              <a:rPr lang="en-US" dirty="0" smtClean="0"/>
              <a:t> Tribal Council</a:t>
            </a:r>
            <a:endParaRPr lang="en-US" dirty="0"/>
          </a:p>
        </p:txBody>
      </p:sp>
      <p:sp>
        <p:nvSpPr>
          <p:cNvPr id="3" name="Subtitle 2"/>
          <p:cNvSpPr>
            <a:spLocks noGrp="1"/>
          </p:cNvSpPr>
          <p:nvPr>
            <p:ph type="subTitle" idx="1"/>
          </p:nvPr>
        </p:nvSpPr>
        <p:spPr>
          <a:xfrm>
            <a:off x="533400" y="3228536"/>
            <a:ext cx="7854696" cy="3172264"/>
          </a:xfrm>
        </p:spPr>
        <p:txBody>
          <a:bodyPr/>
          <a:lstStyle/>
          <a:p>
            <a:r>
              <a:rPr lang="en-US" dirty="0" smtClean="0"/>
              <a:t>First Nation Student Success Program</a:t>
            </a:r>
          </a:p>
          <a:p>
            <a:r>
              <a:rPr lang="en-US" dirty="0" smtClean="0"/>
              <a:t>2010/2011</a:t>
            </a:r>
            <a:endParaRPr lang="en-US" dirty="0"/>
          </a:p>
        </p:txBody>
      </p:sp>
      <p:pic>
        <p:nvPicPr>
          <p:cNvPr id="1026" name="Picture 2" descr="otclogo"/>
          <p:cNvPicPr>
            <a:picLocks noChangeAspect="1" noChangeArrowheads="1"/>
          </p:cNvPicPr>
          <p:nvPr/>
        </p:nvPicPr>
        <p:blipFill>
          <a:blip r:embed="rId2" cstate="print"/>
          <a:srcRect/>
          <a:stretch>
            <a:fillRect/>
          </a:stretch>
        </p:blipFill>
        <p:spPr bwMode="auto">
          <a:xfrm>
            <a:off x="3581400" y="4108846"/>
            <a:ext cx="2057400" cy="1910954"/>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Organization/Governance</a:t>
            </a:r>
            <a:endParaRPr lang="en-US" dirty="0"/>
          </a:p>
        </p:txBody>
      </p:sp>
      <p:pic>
        <p:nvPicPr>
          <p:cNvPr id="1026" name="Picture 2" descr="U:\JBeaver\INAC\FNNSP proposal\2009.10 Submission\OTC map.bmp"/>
          <p:cNvPicPr>
            <a:picLocks noGrp="1" noChangeAspect="1" noChangeArrowheads="1"/>
          </p:cNvPicPr>
          <p:nvPr>
            <p:ph idx="1"/>
          </p:nvPr>
        </p:nvPicPr>
        <p:blipFill>
          <a:blip r:embed="rId2" cstate="print"/>
          <a:srcRect/>
          <a:stretch>
            <a:fillRect/>
          </a:stretch>
        </p:blipFill>
        <p:spPr bwMode="auto">
          <a:xfrm>
            <a:off x="2673778" y="1935163"/>
            <a:ext cx="3796444" cy="4389437"/>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a:stretch>
            <a:fillRect/>
          </a:stretch>
        </p:blipFill>
        <p:spPr bwMode="auto">
          <a:xfrm>
            <a:off x="838200" y="685801"/>
            <a:ext cx="7398818" cy="5638800"/>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OTC </a:t>
            </a:r>
            <a:endParaRPr lang="en-US" dirty="0"/>
          </a:p>
        </p:txBody>
      </p:sp>
      <p:sp>
        <p:nvSpPr>
          <p:cNvPr id="3" name="Content Placeholder 2"/>
          <p:cNvSpPr>
            <a:spLocks noGrp="1"/>
          </p:cNvSpPr>
          <p:nvPr>
            <p:ph idx="1"/>
          </p:nvPr>
        </p:nvSpPr>
        <p:spPr/>
        <p:txBody>
          <a:bodyPr>
            <a:normAutofit/>
          </a:bodyPr>
          <a:lstStyle/>
          <a:p>
            <a:pPr>
              <a:buNone/>
            </a:pPr>
            <a:r>
              <a:rPr lang="en-US" dirty="0" err="1" smtClean="0"/>
              <a:t>Ogemawahj</a:t>
            </a:r>
            <a:r>
              <a:rPr lang="en-US" dirty="0" smtClean="0"/>
              <a:t> Tribal Council represents an aggregation of 6 member communities providing service delivery and technical support in the areas of:</a:t>
            </a:r>
          </a:p>
          <a:p>
            <a:r>
              <a:rPr lang="en-US" dirty="0" smtClean="0"/>
              <a:t> Engineering, </a:t>
            </a:r>
          </a:p>
          <a:p>
            <a:r>
              <a:rPr lang="en-US" dirty="0" smtClean="0"/>
              <a:t>Infrastructure, </a:t>
            </a:r>
          </a:p>
          <a:p>
            <a:r>
              <a:rPr lang="en-US" dirty="0" smtClean="0"/>
              <a:t>Education, </a:t>
            </a:r>
          </a:p>
          <a:p>
            <a:r>
              <a:rPr lang="en-US" dirty="0" smtClean="0"/>
              <a:t>Employment and training, </a:t>
            </a:r>
          </a:p>
          <a:p>
            <a:r>
              <a:rPr lang="en-US" dirty="0" smtClean="0"/>
              <a:t>Policy, planning  and intergovernmental affairs</a:t>
            </a:r>
          </a:p>
          <a:p>
            <a:r>
              <a:rPr lang="en-US" dirty="0" smtClean="0"/>
              <a:t>Financial management</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OTC Schools</a:t>
            </a:r>
            <a:endParaRPr lang="en-US" dirty="0"/>
          </a:p>
        </p:txBody>
      </p:sp>
      <p:sp>
        <p:nvSpPr>
          <p:cNvPr id="3" name="Content Placeholder 2"/>
          <p:cNvSpPr>
            <a:spLocks noGrp="1"/>
          </p:cNvSpPr>
          <p:nvPr>
            <p:ph idx="1"/>
          </p:nvPr>
        </p:nvSpPr>
        <p:spPr/>
        <p:txBody>
          <a:bodyPr/>
          <a:lstStyle/>
          <a:p>
            <a:pPr>
              <a:buNone/>
            </a:pPr>
            <a:r>
              <a:rPr lang="en-US" dirty="0" err="1" smtClean="0"/>
              <a:t>Chippewas</a:t>
            </a:r>
            <a:r>
              <a:rPr lang="en-US" dirty="0" smtClean="0"/>
              <a:t> of </a:t>
            </a:r>
            <a:r>
              <a:rPr lang="en-US" dirty="0" err="1" smtClean="0"/>
              <a:t>Beausoleil</a:t>
            </a:r>
            <a:r>
              <a:rPr lang="en-US" dirty="0" smtClean="0"/>
              <a:t> FN – Christian Island Elementary School  K-8 with </a:t>
            </a:r>
            <a:r>
              <a:rPr lang="en-US" sz="3600" dirty="0" smtClean="0"/>
              <a:t>110</a:t>
            </a:r>
            <a:r>
              <a:rPr lang="en-US" dirty="0" smtClean="0"/>
              <a:t> students</a:t>
            </a:r>
          </a:p>
          <a:p>
            <a:pPr>
              <a:buNone/>
            </a:pPr>
            <a:endParaRPr lang="en-US" dirty="0" smtClean="0"/>
          </a:p>
          <a:p>
            <a:pPr>
              <a:buNone/>
            </a:pPr>
            <a:r>
              <a:rPr lang="en-US" dirty="0" err="1" smtClean="0"/>
              <a:t>Chippewas</a:t>
            </a:r>
            <a:r>
              <a:rPr lang="en-US" dirty="0" smtClean="0"/>
              <a:t> of Georgina Island FN – </a:t>
            </a:r>
            <a:r>
              <a:rPr lang="en-US" dirty="0" err="1" smtClean="0"/>
              <a:t>Waabgon</a:t>
            </a:r>
            <a:r>
              <a:rPr lang="en-US" dirty="0" smtClean="0"/>
              <a:t> </a:t>
            </a:r>
            <a:r>
              <a:rPr lang="en-US" dirty="0" err="1" smtClean="0"/>
              <a:t>Gamig</a:t>
            </a:r>
            <a:r>
              <a:rPr lang="en-US" dirty="0" smtClean="0"/>
              <a:t> First Nation School K-5 with 25 students</a:t>
            </a:r>
          </a:p>
          <a:p>
            <a:pPr>
              <a:buNone/>
            </a:pPr>
            <a:endParaRPr lang="en-US" dirty="0" smtClean="0"/>
          </a:p>
          <a:p>
            <a:pPr>
              <a:buNone/>
            </a:pPr>
            <a:r>
              <a:rPr lang="en-US" dirty="0" err="1" smtClean="0"/>
              <a:t>Chippewas</a:t>
            </a:r>
            <a:r>
              <a:rPr lang="en-US" dirty="0" smtClean="0"/>
              <a:t> of Rama FN - </a:t>
            </a:r>
            <a:r>
              <a:rPr lang="en-US" dirty="0" err="1" smtClean="0"/>
              <a:t>Mnjikaning</a:t>
            </a:r>
            <a:r>
              <a:rPr lang="en-US" dirty="0" smtClean="0"/>
              <a:t> </a:t>
            </a:r>
            <a:r>
              <a:rPr lang="en-US" dirty="0" err="1" smtClean="0"/>
              <a:t>Kendaaswin</a:t>
            </a:r>
            <a:r>
              <a:rPr lang="en-US" dirty="0" smtClean="0"/>
              <a:t> Elementary School K-8 with 143 students </a:t>
            </a:r>
          </a:p>
          <a:p>
            <a:pPr>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Policy</a:t>
            </a:r>
            <a:endParaRPr lang="en-US" dirty="0"/>
          </a:p>
        </p:txBody>
      </p:sp>
      <p:sp>
        <p:nvSpPr>
          <p:cNvPr id="3" name="Content Placeholder 2"/>
          <p:cNvSpPr>
            <a:spLocks noGrp="1"/>
          </p:cNvSpPr>
          <p:nvPr>
            <p:ph idx="1"/>
          </p:nvPr>
        </p:nvSpPr>
        <p:spPr/>
        <p:txBody>
          <a:bodyPr/>
          <a:lstStyle/>
          <a:p>
            <a:r>
              <a:rPr lang="en-US" dirty="0" smtClean="0"/>
              <a:t>Contract with each participating OTC Member Community regarding work plan and budget for FNSSP</a:t>
            </a:r>
          </a:p>
          <a:p>
            <a:r>
              <a:rPr lang="en-US" dirty="0" smtClean="0"/>
              <a:t>Each community receives allocation for budget items directly handled by that community</a:t>
            </a:r>
          </a:p>
          <a:p>
            <a:r>
              <a:rPr lang="en-US" dirty="0" smtClean="0"/>
              <a:t>All initiatives follow existing OTC Financial Policies and Procedures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Indicators</a:t>
            </a:r>
            <a:endParaRPr lang="en-US" dirty="0"/>
          </a:p>
        </p:txBody>
      </p:sp>
      <p:sp>
        <p:nvSpPr>
          <p:cNvPr id="3" name="Content Placeholder 2"/>
          <p:cNvSpPr>
            <a:spLocks noGrp="1"/>
          </p:cNvSpPr>
          <p:nvPr>
            <p:ph idx="1"/>
          </p:nvPr>
        </p:nvSpPr>
        <p:spPr/>
        <p:txBody>
          <a:bodyPr/>
          <a:lstStyle/>
          <a:p>
            <a:pPr>
              <a:buNone/>
            </a:pPr>
            <a:r>
              <a:rPr lang="en-US" dirty="0" smtClean="0"/>
              <a:t>The following indicators are being tracked:</a:t>
            </a:r>
          </a:p>
          <a:p>
            <a:r>
              <a:rPr lang="en-US" dirty="0" smtClean="0"/>
              <a:t>Monthly attendance rate</a:t>
            </a:r>
          </a:p>
          <a:p>
            <a:r>
              <a:rPr lang="en-US" dirty="0" smtClean="0"/>
              <a:t>Number of teaching days</a:t>
            </a:r>
          </a:p>
          <a:p>
            <a:r>
              <a:rPr lang="en-US" dirty="0" smtClean="0"/>
              <a:t>Graduation rate</a:t>
            </a:r>
          </a:p>
          <a:p>
            <a:r>
              <a:rPr lang="en-US" dirty="0" smtClean="0"/>
              <a:t>Retention rate</a:t>
            </a:r>
          </a:p>
          <a:p>
            <a:r>
              <a:rPr lang="en-US" dirty="0" smtClean="0"/>
              <a:t>Literacy and numeracy test results</a:t>
            </a:r>
          </a:p>
          <a:p>
            <a:endParaRPr lang="en-US" dirty="0" smtClean="0"/>
          </a:p>
          <a:p>
            <a:pPr>
              <a:buNone/>
            </a:pPr>
            <a:r>
              <a:rPr lang="en-US" dirty="0" smtClean="0"/>
              <a:t>These will all be included as part of the School Success Plan process.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FNSSP School Success Plans</a:t>
            </a:r>
            <a:endParaRPr lang="en-US" dirty="0"/>
          </a:p>
        </p:txBody>
      </p:sp>
      <p:sp>
        <p:nvSpPr>
          <p:cNvPr id="3" name="Content Placeholder 2"/>
          <p:cNvSpPr>
            <a:spLocks noGrp="1"/>
          </p:cNvSpPr>
          <p:nvPr>
            <p:ph idx="1"/>
          </p:nvPr>
        </p:nvSpPr>
        <p:spPr/>
        <p:txBody>
          <a:bodyPr/>
          <a:lstStyle/>
          <a:p>
            <a:r>
              <a:rPr lang="en-US" dirty="0" smtClean="0"/>
              <a:t>Currently at the end of year 1 of FNSSP</a:t>
            </a:r>
          </a:p>
          <a:p>
            <a:r>
              <a:rPr lang="en-US" dirty="0" smtClean="0"/>
              <a:t>School Success Planning is underway in all 3 schools and draft plans should be developed by June 2011</a:t>
            </a:r>
          </a:p>
          <a:p>
            <a:r>
              <a:rPr lang="en-US" dirty="0" smtClean="0"/>
              <a:t>Community consultation of plans will take place in September 2011 and plans will be finalized by December 2011</a:t>
            </a:r>
          </a:p>
          <a:p>
            <a:r>
              <a:rPr lang="en-US" dirty="0" smtClean="0"/>
              <a:t>Annual plan revision and refining will occur in years 2 and 3</a:t>
            </a:r>
          </a:p>
          <a:p>
            <a:r>
              <a:rPr lang="en-US" dirty="0" smtClean="0"/>
              <a:t>School Success Planning mentors from Provincial school boards are assisting FN school administrators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t>FNSSP Student Learning Assessments</a:t>
            </a:r>
            <a:endParaRPr lang="en-US" sz="4000" dirty="0"/>
          </a:p>
        </p:txBody>
      </p:sp>
      <p:sp>
        <p:nvSpPr>
          <p:cNvPr id="3" name="Content Placeholder 2"/>
          <p:cNvSpPr>
            <a:spLocks noGrp="1"/>
          </p:cNvSpPr>
          <p:nvPr>
            <p:ph idx="1"/>
          </p:nvPr>
        </p:nvSpPr>
        <p:spPr/>
        <p:txBody>
          <a:bodyPr>
            <a:normAutofit fontScale="92500"/>
          </a:bodyPr>
          <a:lstStyle/>
          <a:p>
            <a:r>
              <a:rPr lang="en-US" dirty="0" smtClean="0"/>
              <a:t>EQAO testing has been done annually at Rama FN school</a:t>
            </a:r>
          </a:p>
          <a:p>
            <a:r>
              <a:rPr lang="en-US" dirty="0" smtClean="0"/>
              <a:t>Georgina Island and </a:t>
            </a:r>
            <a:r>
              <a:rPr lang="en-US" dirty="0" err="1" smtClean="0"/>
              <a:t>Beausoleil</a:t>
            </a:r>
            <a:r>
              <a:rPr lang="en-US" dirty="0" smtClean="0"/>
              <a:t> will do EQAO testing in May 2011</a:t>
            </a:r>
          </a:p>
          <a:p>
            <a:r>
              <a:rPr lang="en-US" dirty="0" smtClean="0"/>
              <a:t>DRA and PM Benchmarks are also being done</a:t>
            </a:r>
          </a:p>
          <a:p>
            <a:r>
              <a:rPr lang="en-US" dirty="0" smtClean="0"/>
              <a:t>Some schools have done Canadian Test of Basic Skills but this will be discontinued in </a:t>
            </a:r>
            <a:r>
              <a:rPr lang="en-US" dirty="0" err="1" smtClean="0"/>
              <a:t>favour</a:t>
            </a:r>
            <a:r>
              <a:rPr lang="en-US" dirty="0" smtClean="0"/>
              <a:t> of other testing</a:t>
            </a:r>
          </a:p>
          <a:p>
            <a:r>
              <a:rPr lang="en-US" dirty="0" smtClean="0"/>
              <a:t>Professional Learning Communities have been established and annual workshop with all staff of all 3 schools is held</a:t>
            </a:r>
          </a:p>
          <a:p>
            <a:r>
              <a:rPr lang="en-US" dirty="0" smtClean="0"/>
              <a:t>Ministry of Education has done full day workshop on Assessment for, as and of Learning for all teachers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Literacy and Numeracy Coaching</a:t>
            </a:r>
            <a:endParaRPr lang="en-US" dirty="0"/>
          </a:p>
        </p:txBody>
      </p:sp>
      <p:sp>
        <p:nvSpPr>
          <p:cNvPr id="3" name="Content Placeholder 2"/>
          <p:cNvSpPr>
            <a:spLocks noGrp="1"/>
          </p:cNvSpPr>
          <p:nvPr>
            <p:ph idx="1"/>
          </p:nvPr>
        </p:nvSpPr>
        <p:spPr/>
        <p:txBody>
          <a:bodyPr/>
          <a:lstStyle/>
          <a:p>
            <a:r>
              <a:rPr lang="en-US" dirty="0" smtClean="0"/>
              <a:t>Intensive literacy and numeracy coaching is now underway in all 3 schools with teacher-specific support being provided</a:t>
            </a:r>
          </a:p>
          <a:p>
            <a:r>
              <a:rPr lang="en-US" dirty="0" smtClean="0"/>
              <a:t>Long term plans for teacher professional development will result from identified teacher learning needs as result of coaching</a:t>
            </a:r>
          </a:p>
          <a:p>
            <a:r>
              <a:rPr lang="en-US" dirty="0" smtClean="0"/>
              <a:t>Targeted assistance with establishing accurate reading levels and establishment of data walls will result </a:t>
            </a:r>
            <a:r>
              <a:rPr lang="en-US" smtClean="0"/>
              <a:t>from coaching</a:t>
            </a:r>
            <a:endParaRPr lang="en-US" dirty="0" smtClean="0"/>
          </a:p>
          <a:p>
            <a:pPr>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Performance Measurement </a:t>
            </a:r>
            <a:endParaRPr lang="en-US" dirty="0"/>
          </a:p>
        </p:txBody>
      </p:sp>
      <p:sp>
        <p:nvSpPr>
          <p:cNvPr id="3" name="Content Placeholder 2"/>
          <p:cNvSpPr>
            <a:spLocks noGrp="1"/>
          </p:cNvSpPr>
          <p:nvPr>
            <p:ph idx="1"/>
          </p:nvPr>
        </p:nvSpPr>
        <p:spPr/>
        <p:txBody>
          <a:bodyPr/>
          <a:lstStyle/>
          <a:p>
            <a:r>
              <a:rPr lang="en-US" dirty="0" smtClean="0"/>
              <a:t>2</a:t>
            </a:r>
            <a:r>
              <a:rPr lang="en-US" dirty="0" smtClean="0"/>
              <a:t> </a:t>
            </a:r>
            <a:r>
              <a:rPr lang="en-US" dirty="0" smtClean="0"/>
              <a:t>schools are now using </a:t>
            </a:r>
            <a:r>
              <a:rPr lang="en-US" dirty="0" err="1" smtClean="0"/>
              <a:t>Trevlac</a:t>
            </a:r>
            <a:r>
              <a:rPr lang="en-US" dirty="0" smtClean="0"/>
              <a:t> First Nation Online Student </a:t>
            </a:r>
            <a:r>
              <a:rPr lang="en-US" dirty="0" smtClean="0"/>
              <a:t>Registry, 1 </a:t>
            </a:r>
            <a:r>
              <a:rPr lang="en-US" smtClean="0"/>
              <a:t>using Maplewood</a:t>
            </a:r>
            <a:endParaRPr lang="en-US" dirty="0" smtClean="0"/>
          </a:p>
          <a:p>
            <a:r>
              <a:rPr lang="en-US" dirty="0" smtClean="0"/>
              <a:t>Schools are entering historical data in order to be able to utilize long-term cohort information from report cards and assessment results</a:t>
            </a:r>
          </a:p>
          <a:p>
            <a:r>
              <a:rPr lang="en-US" dirty="0" smtClean="0"/>
              <a:t>In year 2, OTC has applied for funding to enter the Compass for Success partnership to support Performance Measurement initiatives through data warehouse and detailed reporting provided by C4S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Positive Impacts of FNSSP</a:t>
            </a:r>
            <a:endParaRPr lang="en-US" dirty="0"/>
          </a:p>
        </p:txBody>
      </p:sp>
      <p:sp>
        <p:nvSpPr>
          <p:cNvPr id="3" name="Content Placeholder 2"/>
          <p:cNvSpPr>
            <a:spLocks noGrp="1"/>
          </p:cNvSpPr>
          <p:nvPr>
            <p:ph idx="1"/>
          </p:nvPr>
        </p:nvSpPr>
        <p:spPr/>
        <p:txBody>
          <a:bodyPr>
            <a:normAutofit lnSpcReduction="10000"/>
          </a:bodyPr>
          <a:lstStyle/>
          <a:p>
            <a:r>
              <a:rPr lang="en-US" dirty="0" smtClean="0"/>
              <a:t>Professional Learning Community workshop had positive impacts</a:t>
            </a:r>
          </a:p>
          <a:p>
            <a:r>
              <a:rPr lang="en-US" dirty="0" smtClean="0"/>
              <a:t> Classroom teachers who had full day pd on Assessment</a:t>
            </a:r>
          </a:p>
          <a:p>
            <a:r>
              <a:rPr lang="en-US" dirty="0" smtClean="0"/>
              <a:t>Native Language teachers had full day pd on technology applications for teaching Native Language</a:t>
            </a:r>
          </a:p>
          <a:p>
            <a:r>
              <a:rPr lang="en-US" dirty="0" smtClean="0"/>
              <a:t>Education Assistants had full day pd on specific strategies to meet the needs of students with exceptionalities</a:t>
            </a:r>
          </a:p>
          <a:p>
            <a:r>
              <a:rPr lang="en-US" dirty="0" smtClean="0"/>
              <a:t>Coaching is providing targeted strategies to improve teaching practice</a:t>
            </a:r>
          </a:p>
          <a:p>
            <a:pPr>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Sustainability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Capacity building is the foundation of all initiatives </a:t>
            </a:r>
          </a:p>
          <a:p>
            <a:r>
              <a:rPr lang="en-US" dirty="0" smtClean="0"/>
              <a:t>Focus on improving access to literacy and numeracy resources and providing the necessary pd to ensure educators are comfortable using these resources</a:t>
            </a:r>
          </a:p>
          <a:p>
            <a:r>
              <a:rPr lang="en-US" dirty="0" smtClean="0"/>
              <a:t>Unique element is Quill to Quill Literacy and Numeracy Strategy being developed based on images of quill baskets made by families in the OTC area</a:t>
            </a:r>
          </a:p>
          <a:p>
            <a:r>
              <a:rPr lang="en-US" dirty="0" smtClean="0"/>
              <a:t>Certain positions, FNSSP Coordinator, School Success Team Leader, Reading Recovery Teacher, Student Retention Coordinator, are dependent on FNSSP funding over the long term so these services will not be sustainable if funding stops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Partnerships</a:t>
            </a:r>
            <a:endParaRPr lang="en-US" dirty="0"/>
          </a:p>
        </p:txBody>
      </p:sp>
      <p:sp>
        <p:nvSpPr>
          <p:cNvPr id="3" name="Content Placeholder 2"/>
          <p:cNvSpPr>
            <a:spLocks noGrp="1"/>
          </p:cNvSpPr>
          <p:nvPr>
            <p:ph idx="1"/>
          </p:nvPr>
        </p:nvSpPr>
        <p:spPr/>
        <p:txBody>
          <a:bodyPr/>
          <a:lstStyle/>
          <a:p>
            <a:r>
              <a:rPr lang="en-US" dirty="0" smtClean="0"/>
              <a:t>School Boards – mentors for School Improvement Planning</a:t>
            </a:r>
          </a:p>
          <a:p>
            <a:r>
              <a:rPr lang="en-US" dirty="0" smtClean="0"/>
              <a:t>Compass for Success hopefully</a:t>
            </a:r>
          </a:p>
          <a:p>
            <a:r>
              <a:rPr lang="en-US" dirty="0" smtClean="0"/>
              <a:t>Indigenous Education Coalition hopefully – sharing server for </a:t>
            </a:r>
            <a:r>
              <a:rPr lang="en-US" dirty="0" err="1" smtClean="0"/>
              <a:t>Trevlac</a:t>
            </a:r>
            <a:r>
              <a:rPr lang="en-US" dirty="0" smtClean="0"/>
              <a:t> data and Compass for Success</a:t>
            </a:r>
          </a:p>
          <a:p>
            <a:r>
              <a:rPr lang="en-US" dirty="0" smtClean="0"/>
              <a:t>No provincial funding or support is being received</a:t>
            </a:r>
          </a:p>
          <a:p>
            <a:r>
              <a:rPr lang="en-US" dirty="0" smtClean="0"/>
              <a:t>OTC provided the base template to Chiefs of Ontario and Ministry of Education for standardization of Education Services Agreements </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110</TotalTime>
  <Words>664</Words>
  <Application>Microsoft Office PowerPoint</Application>
  <PresentationFormat>On-screen Show (4:3)</PresentationFormat>
  <Paragraphs>69</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Flow</vt:lpstr>
      <vt:lpstr>Ogemawahj Tribal Council</vt:lpstr>
      <vt:lpstr>Organization/Governance</vt:lpstr>
      <vt:lpstr>Slide 3</vt:lpstr>
      <vt:lpstr>OTC </vt:lpstr>
      <vt:lpstr>OTC Schools</vt:lpstr>
      <vt:lpstr>Policy</vt:lpstr>
      <vt:lpstr>Performance Indicators</vt:lpstr>
      <vt:lpstr>FNSSP School Success Plans</vt:lpstr>
      <vt:lpstr>FNSSP Student Learning Assessments</vt:lpstr>
      <vt:lpstr>Literacy and Numeracy Coaching</vt:lpstr>
      <vt:lpstr>Performance Measurement </vt:lpstr>
      <vt:lpstr>Positive Impacts of FNSSP</vt:lpstr>
      <vt:lpstr>Sustainability</vt:lpstr>
      <vt:lpstr>Partnerships</vt:lpstr>
    </vt:vector>
  </TitlesOfParts>
  <Company>Ogemawahj Tribal Council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%username%</dc:creator>
  <cp:lastModifiedBy>admin</cp:lastModifiedBy>
  <cp:revision>33</cp:revision>
  <dcterms:created xsi:type="dcterms:W3CDTF">2011-03-14T19:29:59Z</dcterms:created>
  <dcterms:modified xsi:type="dcterms:W3CDTF">2011-03-30T14:37:42Z</dcterms:modified>
</cp:coreProperties>
</file>