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theme/themeOverride12.xml" ContentType="application/vnd.openxmlformats-officedocument.themeOverride+xml"/>
  <Override PartName="/ppt/theme/themeOverride21.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heme/themeOverride19.xml" ContentType="application/vnd.openxmlformats-officedocument.themeOverride+xml"/>
  <Override PartName="/ppt/slideLayouts/slideLayout10.xml" ContentType="application/vnd.openxmlformats-officedocument.presentationml.slideLayout+xml"/>
  <Override PartName="/ppt/theme/themeOverride17.xml" ContentType="application/vnd.openxmlformats-officedocument.themeOverride+xml"/>
  <Override PartName="/ppt/theme/themeOverride18.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Override9.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22.xml" ContentType="application/vnd.openxmlformats-officedocument.themeOverr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Override8.xml" ContentType="application/vnd.openxmlformats-officedocument.themeOverride+xml"/>
  <Override PartName="/ppt/theme/themeOverride11.xml" ContentType="application/vnd.openxmlformats-officedocument.themeOverride+xml"/>
  <Override PartName="/ppt/theme/themeOverride20.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7" r:id="rId3"/>
    <p:sldId id="289" r:id="rId4"/>
    <p:sldId id="287" r:id="rId5"/>
    <p:sldId id="280" r:id="rId6"/>
    <p:sldId id="279" r:id="rId7"/>
    <p:sldId id="290" r:id="rId8"/>
    <p:sldId id="288" r:id="rId9"/>
    <p:sldId id="259" r:id="rId10"/>
    <p:sldId id="260" r:id="rId11"/>
    <p:sldId id="281" r:id="rId12"/>
    <p:sldId id="282" r:id="rId13"/>
    <p:sldId id="283" r:id="rId14"/>
    <p:sldId id="266" r:id="rId15"/>
    <p:sldId id="284" r:id="rId16"/>
    <p:sldId id="267" r:id="rId17"/>
    <p:sldId id="285" r:id="rId18"/>
    <p:sldId id="292" r:id="rId19"/>
    <p:sldId id="268" r:id="rId20"/>
    <p:sldId id="269" r:id="rId21"/>
    <p:sldId id="270" r:id="rId22"/>
    <p:sldId id="286" r:id="rId23"/>
    <p:sldId id="271" r:id="rId24"/>
    <p:sldId id="272" r:id="rId25"/>
    <p:sldId id="293" r:id="rId26"/>
    <p:sldId id="27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3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p:scale>
          <a:sx n="66" d="100"/>
          <a:sy n="66" d="100"/>
        </p:scale>
        <p:origin x="-1632"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3D12FBF5-FA76-4FCF-BD2B-5B275D739E2B}" type="datetimeFigureOut">
              <a:rPr lang="en-US" smtClean="0"/>
              <a:pPr/>
              <a:t>3/28/2011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3D12FBF5-FA76-4FCF-BD2B-5B275D739E2B}" type="datetimeFigureOut">
              <a:rPr lang="en-US" smtClean="0"/>
              <a:pPr/>
              <a:t>3/28/2011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3D12FBF5-FA76-4FCF-BD2B-5B275D739E2B}" type="datetimeFigureOut">
              <a:rPr lang="en-US" smtClean="0"/>
              <a:pPr/>
              <a:t>3/28/2011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3D12FBF5-FA76-4FCF-BD2B-5B275D739E2B}" type="datetimeFigureOut">
              <a:rPr lang="en-US" smtClean="0"/>
              <a:pPr/>
              <a:t>3/28/2011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3D12FBF5-FA76-4FCF-BD2B-5B275D739E2B}" type="datetimeFigureOut">
              <a:rPr lang="en-US" smtClean="0"/>
              <a:pPr/>
              <a:t>3/28/2011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3D12FBF5-FA76-4FCF-BD2B-5B275D739E2B}" type="datetimeFigureOut">
              <a:rPr lang="en-US" smtClean="0"/>
              <a:pPr/>
              <a:t>3/28/2011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3D12FBF5-FA76-4FCF-BD2B-5B275D739E2B}" type="datetimeFigureOut">
              <a:rPr lang="en-US" smtClean="0"/>
              <a:pPr/>
              <a:t>3/28/2011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3D12FBF5-FA76-4FCF-BD2B-5B275D739E2B}" type="datetimeFigureOut">
              <a:rPr lang="en-US" smtClean="0"/>
              <a:pPr/>
              <a:t>3/28/2011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2FBF5-FA76-4FCF-BD2B-5B275D739E2B}" type="datetimeFigureOut">
              <a:rPr lang="en-US" smtClean="0"/>
              <a:pPr/>
              <a:t>3/28/2011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3D12FBF5-FA76-4FCF-BD2B-5B275D739E2B}" type="datetimeFigureOut">
              <a:rPr lang="en-US" smtClean="0"/>
              <a:pPr/>
              <a:t>3/28/2011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3D12FBF5-FA76-4FCF-BD2B-5B275D739E2B}" type="datetimeFigureOut">
              <a:rPr lang="en-US" smtClean="0"/>
              <a:pPr/>
              <a:t>3/28/2011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1CC3E-27D4-4647-BA3A-8AC33392E2C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2FBF5-FA76-4FCF-BD2B-5B275D739E2B}" type="datetimeFigureOut">
              <a:rPr lang="en-US" smtClean="0"/>
              <a:pPr/>
              <a:t>3/28/2011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C1CC3E-27D4-4647-BA3A-8AC33392E2C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323528" y="1772816"/>
            <a:ext cx="8496944" cy="830997"/>
          </a:xfrm>
          <a:prstGeom prst="rect">
            <a:avLst/>
          </a:prstGeom>
          <a:noFill/>
          <a:ln w="9525">
            <a:noFill/>
            <a:miter lim="800000"/>
            <a:headEnd/>
            <a:tailEnd/>
          </a:ln>
        </p:spPr>
        <p:txBody>
          <a:bodyPr wrap="square">
            <a:spAutoFit/>
          </a:bodyPr>
          <a:lstStyle/>
          <a:p>
            <a:pPr algn="ctr">
              <a:spcBef>
                <a:spcPct val="50000"/>
              </a:spcBef>
            </a:pPr>
            <a:r>
              <a:rPr lang="en-US" sz="4800" b="1" dirty="0">
                <a:solidFill>
                  <a:schemeClr val="bg1"/>
                </a:solidFill>
              </a:rPr>
              <a:t>Matawa First </a:t>
            </a:r>
            <a:r>
              <a:rPr lang="en-US" sz="4800" b="1" dirty="0" smtClean="0">
                <a:solidFill>
                  <a:schemeClr val="bg1"/>
                </a:solidFill>
              </a:rPr>
              <a:t>Nations</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ppt_w</p:attrName>
                                        </p:attrNameLst>
                                      </p:cBhvr>
                                      <p:tavLst>
                                        <p:tav tm="0" fmla="#ppt_w*sin(2.5*pi*$)">
                                          <p:val>
                                            <p:fltVal val="0"/>
                                          </p:val>
                                        </p:tav>
                                        <p:tav tm="100000">
                                          <p:val>
                                            <p:fltVal val="1"/>
                                          </p:val>
                                        </p:tav>
                                      </p:tavLst>
                                    </p:anim>
                                    <p:anim calcmode="lin" valueType="num">
                                      <p:cBhvr>
                                        <p:cTn id="9"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24E3F"/>
                </a:solidFill>
              </a:rPr>
              <a:t>     </a:t>
            </a:r>
            <a:br>
              <a:rPr lang="en-US" sz="3600" b="1" dirty="0" smtClean="0">
                <a:solidFill>
                  <a:srgbClr val="024E3F"/>
                </a:solidFill>
              </a:rPr>
            </a:br>
            <a:r>
              <a:rPr lang="en-US" sz="3600" b="1" dirty="0" smtClean="0">
                <a:solidFill>
                  <a:srgbClr val="004C3F"/>
                </a:solidFill>
              </a:rPr>
              <a:t>         Matawa Education Mission…</a:t>
            </a:r>
            <a:r>
              <a:rPr lang="en-US" sz="3600" b="1" dirty="0" smtClean="0">
                <a:solidFill>
                  <a:srgbClr val="024E3F"/>
                </a:solidFill>
              </a:rPr>
              <a:t/>
            </a:r>
            <a:br>
              <a:rPr lang="en-US" sz="3600" b="1" dirty="0" smtClean="0">
                <a:solidFill>
                  <a:srgbClr val="024E3F"/>
                </a:solidFill>
              </a:rPr>
            </a:br>
            <a:endParaRPr lang="en-US" sz="3600" dirty="0">
              <a:solidFill>
                <a:srgbClr val="024E3F"/>
              </a:solidFill>
            </a:endParaRPr>
          </a:p>
        </p:txBody>
      </p:sp>
      <p:sp>
        <p:nvSpPr>
          <p:cNvPr id="3" name="Content Placeholder 2"/>
          <p:cNvSpPr>
            <a:spLocks noGrp="1"/>
          </p:cNvSpPr>
          <p:nvPr>
            <p:ph idx="1"/>
          </p:nvPr>
        </p:nvSpPr>
        <p:spPr>
          <a:xfrm>
            <a:off x="1691680" y="1600200"/>
            <a:ext cx="6995120" cy="4525963"/>
          </a:xfrm>
        </p:spPr>
        <p:txBody>
          <a:bodyPr>
            <a:normAutofit/>
          </a:bodyPr>
          <a:lstStyle/>
          <a:p>
            <a:pPr algn="ctr">
              <a:buNone/>
            </a:pPr>
            <a:r>
              <a:rPr lang="en-US" b="1" dirty="0" smtClean="0">
                <a:solidFill>
                  <a:srgbClr val="004C3F"/>
                </a:solidFill>
              </a:rPr>
              <a:t>	</a:t>
            </a:r>
            <a:r>
              <a:rPr lang="en-US" sz="2800" b="1" dirty="0" smtClean="0">
                <a:solidFill>
                  <a:srgbClr val="004C3F"/>
                </a:solidFill>
              </a:rPr>
              <a:t>With the support of our leaders, Elders, parents and youth, we will identify and foster the skills and resources learners need for future success in life, including those that promote academic success, cultural appreciation, self-confidence and creativity</a:t>
            </a:r>
            <a:r>
              <a:rPr lang="en-US" b="1" dirty="0" smtClean="0">
                <a:solidFill>
                  <a:srgbClr val="004C3F"/>
                </a:solidFill>
              </a:rPr>
              <a:t>.</a:t>
            </a:r>
          </a:p>
          <a:p>
            <a:pPr algn="ctr">
              <a:buNone/>
            </a:pPr>
            <a:endParaRPr lang="en-US" b="1" dirty="0" smtClean="0">
              <a:solidFill>
                <a:srgbClr val="004C3F"/>
              </a:solidFill>
            </a:endParaRPr>
          </a:p>
          <a:p>
            <a:pPr algn="ctr">
              <a:buNone/>
            </a:pPr>
            <a:r>
              <a:rPr lang="en-US" sz="1400" b="1" i="1" dirty="0" smtClean="0">
                <a:solidFill>
                  <a:srgbClr val="004C3F"/>
                </a:solidFill>
              </a:rPr>
              <a:t>Adopted by Matawa Chiefs Resolution June 2007</a:t>
            </a:r>
            <a:endParaRPr lang="en-US" sz="1400" i="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solidFill>
                  <a:schemeClr val="bg1"/>
                </a:solidFill>
              </a:rPr>
              <a:t>Regional Education Priorities </a:t>
            </a:r>
            <a:endParaRPr lang="en-US" sz="3600" dirty="0">
              <a:solidFill>
                <a:schemeClr val="bg1"/>
              </a:solidFill>
            </a:endParaRPr>
          </a:p>
        </p:txBody>
      </p:sp>
      <p:sp>
        <p:nvSpPr>
          <p:cNvPr id="3" name="Content Placeholder 2"/>
          <p:cNvSpPr>
            <a:spLocks noGrp="1"/>
          </p:cNvSpPr>
          <p:nvPr>
            <p:ph idx="1"/>
          </p:nvPr>
        </p:nvSpPr>
        <p:spPr>
          <a:xfrm>
            <a:off x="457200" y="1844824"/>
            <a:ext cx="8229600" cy="4425355"/>
          </a:xfrm>
        </p:spPr>
        <p:txBody>
          <a:bodyPr>
            <a:normAutofit/>
          </a:bodyPr>
          <a:lstStyle/>
          <a:p>
            <a:pPr>
              <a:buNone/>
            </a:pPr>
            <a:r>
              <a:rPr lang="en-CA" dirty="0" smtClean="0">
                <a:solidFill>
                  <a:srgbClr val="004C3F"/>
                </a:solidFill>
              </a:rPr>
              <a:t>   </a:t>
            </a:r>
            <a:r>
              <a:rPr lang="en-CA" b="1" dirty="0" smtClean="0">
                <a:solidFill>
                  <a:srgbClr val="004C3F"/>
                </a:solidFill>
              </a:rPr>
              <a:t>Priorities for the School Success Plans are: </a:t>
            </a:r>
          </a:p>
          <a:p>
            <a:pPr>
              <a:buNone/>
            </a:pPr>
            <a:endParaRPr lang="en-CA" dirty="0" smtClean="0">
              <a:solidFill>
                <a:srgbClr val="004C3F"/>
              </a:solidFill>
            </a:endParaRPr>
          </a:p>
          <a:p>
            <a:pPr lvl="0"/>
            <a:r>
              <a:rPr lang="en-US" dirty="0" smtClean="0">
                <a:solidFill>
                  <a:srgbClr val="004C3F"/>
                </a:solidFill>
              </a:rPr>
              <a:t>More Resources for Schools &amp; Educators</a:t>
            </a:r>
          </a:p>
          <a:p>
            <a:pPr lvl="0"/>
            <a:r>
              <a:rPr lang="en-US" dirty="0" smtClean="0">
                <a:solidFill>
                  <a:srgbClr val="004C3F"/>
                </a:solidFill>
              </a:rPr>
              <a:t>New Policies &amp; Procedures for Schools</a:t>
            </a:r>
          </a:p>
          <a:p>
            <a:pPr lvl="0"/>
            <a:r>
              <a:rPr lang="en-US" dirty="0" smtClean="0">
                <a:solidFill>
                  <a:srgbClr val="004C3F"/>
                </a:solidFill>
              </a:rPr>
              <a:t>Additional Learning Resources &amp; Technology</a:t>
            </a:r>
            <a:endParaRPr lang="en-CA" dirty="0" smtClean="0">
              <a:solidFill>
                <a:srgbClr val="004C3F"/>
              </a:solidFill>
            </a:endParaRPr>
          </a:p>
          <a:p>
            <a:pPr lvl="0"/>
            <a:r>
              <a:rPr lang="en-CA" dirty="0" smtClean="0">
                <a:solidFill>
                  <a:srgbClr val="004C3F"/>
                </a:solidFill>
              </a:rPr>
              <a:t>Teacher Recruitment &amp; Retention Strategy </a:t>
            </a:r>
          </a:p>
          <a:p>
            <a:pPr>
              <a:buNone/>
            </a:pP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solidFill>
                  <a:schemeClr val="bg1"/>
                </a:solidFill>
              </a:rPr>
              <a:t>Regional Education Priorities </a:t>
            </a:r>
            <a:endParaRPr lang="en-US" sz="3600" dirty="0">
              <a:solidFill>
                <a:schemeClr val="bg1"/>
              </a:solidFill>
            </a:endParaRPr>
          </a:p>
        </p:txBody>
      </p:sp>
      <p:sp>
        <p:nvSpPr>
          <p:cNvPr id="3" name="Content Placeholder 2"/>
          <p:cNvSpPr>
            <a:spLocks noGrp="1"/>
          </p:cNvSpPr>
          <p:nvPr>
            <p:ph idx="1"/>
          </p:nvPr>
        </p:nvSpPr>
        <p:spPr>
          <a:xfrm>
            <a:off x="457200" y="1844824"/>
            <a:ext cx="8229600" cy="4425355"/>
          </a:xfrm>
        </p:spPr>
        <p:txBody>
          <a:bodyPr>
            <a:normAutofit/>
          </a:bodyPr>
          <a:lstStyle/>
          <a:p>
            <a:pPr>
              <a:buNone/>
            </a:pPr>
            <a:r>
              <a:rPr lang="en-CA" dirty="0" smtClean="0">
                <a:solidFill>
                  <a:srgbClr val="004C3F"/>
                </a:solidFill>
              </a:rPr>
              <a:t>   </a:t>
            </a:r>
            <a:r>
              <a:rPr lang="en-CA" b="1" dirty="0" smtClean="0">
                <a:solidFill>
                  <a:srgbClr val="004C3F"/>
                </a:solidFill>
              </a:rPr>
              <a:t>Priorities for Student Learning Assessments: </a:t>
            </a:r>
          </a:p>
          <a:p>
            <a:pPr>
              <a:buNone/>
            </a:pPr>
            <a:endParaRPr lang="en-CA" dirty="0" smtClean="0">
              <a:solidFill>
                <a:srgbClr val="004C3F"/>
              </a:solidFill>
            </a:endParaRPr>
          </a:p>
          <a:p>
            <a:pPr lvl="0"/>
            <a:r>
              <a:rPr lang="en-US" dirty="0" smtClean="0">
                <a:solidFill>
                  <a:srgbClr val="004C3F"/>
                </a:solidFill>
              </a:rPr>
              <a:t>Numeracy </a:t>
            </a:r>
            <a:endParaRPr lang="en-CA" dirty="0" smtClean="0">
              <a:solidFill>
                <a:srgbClr val="004C3F"/>
              </a:solidFill>
            </a:endParaRPr>
          </a:p>
          <a:p>
            <a:pPr lvl="0"/>
            <a:r>
              <a:rPr lang="en-US" dirty="0" smtClean="0">
                <a:solidFill>
                  <a:srgbClr val="004C3F"/>
                </a:solidFill>
              </a:rPr>
              <a:t>Literacy </a:t>
            </a:r>
            <a:endParaRPr lang="en-CA" dirty="0" smtClean="0">
              <a:solidFill>
                <a:srgbClr val="004C3F"/>
              </a:solidFill>
            </a:endParaRPr>
          </a:p>
          <a:p>
            <a:pPr lvl="0"/>
            <a:r>
              <a:rPr lang="en-US" dirty="0" smtClean="0">
                <a:solidFill>
                  <a:srgbClr val="004C3F"/>
                </a:solidFill>
              </a:rPr>
              <a:t>Teaching Methodologies </a:t>
            </a:r>
          </a:p>
          <a:p>
            <a:pPr lvl="0"/>
            <a:r>
              <a:rPr lang="en-US" dirty="0" smtClean="0">
                <a:solidFill>
                  <a:srgbClr val="004C3F"/>
                </a:solidFill>
              </a:rPr>
              <a:t>Teaching &amp; Learning Resources</a:t>
            </a:r>
            <a:endParaRPr lang="en-CA" dirty="0" smtClean="0">
              <a:solidFill>
                <a:srgbClr val="004C3F"/>
              </a:solidFill>
            </a:endParaRPr>
          </a:p>
          <a:p>
            <a:pPr lvl="0"/>
            <a:endParaRPr lang="en-CA" dirty="0" smtClean="0"/>
          </a:p>
          <a:p>
            <a:pPr>
              <a:buNone/>
            </a:pP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solidFill>
                  <a:schemeClr val="bg1"/>
                </a:solidFill>
              </a:rPr>
              <a:t>Regional Education Priorities </a:t>
            </a:r>
            <a:endParaRPr lang="en-US" sz="3600" dirty="0">
              <a:solidFill>
                <a:schemeClr val="bg1"/>
              </a:solidFill>
            </a:endParaRPr>
          </a:p>
        </p:txBody>
      </p:sp>
      <p:sp>
        <p:nvSpPr>
          <p:cNvPr id="3" name="Content Placeholder 2"/>
          <p:cNvSpPr>
            <a:spLocks noGrp="1"/>
          </p:cNvSpPr>
          <p:nvPr>
            <p:ph idx="1"/>
          </p:nvPr>
        </p:nvSpPr>
        <p:spPr>
          <a:xfrm>
            <a:off x="457200" y="1844824"/>
            <a:ext cx="8229600" cy="4425355"/>
          </a:xfrm>
        </p:spPr>
        <p:txBody>
          <a:bodyPr>
            <a:normAutofit fontScale="62500" lnSpcReduction="20000"/>
          </a:bodyPr>
          <a:lstStyle/>
          <a:p>
            <a:pPr>
              <a:buNone/>
            </a:pPr>
            <a:r>
              <a:rPr lang="en-CA" dirty="0" smtClean="0">
                <a:solidFill>
                  <a:srgbClr val="004C3F"/>
                </a:solidFill>
              </a:rPr>
              <a:t>   </a:t>
            </a:r>
          </a:p>
          <a:p>
            <a:pPr>
              <a:buNone/>
            </a:pPr>
            <a:r>
              <a:rPr lang="en-CA" sz="5100" b="1" dirty="0" smtClean="0">
                <a:solidFill>
                  <a:srgbClr val="004C3F"/>
                </a:solidFill>
              </a:rPr>
              <a:t>Priorities for Performance Measurements: </a:t>
            </a:r>
          </a:p>
          <a:p>
            <a:pPr>
              <a:buNone/>
            </a:pPr>
            <a:endParaRPr lang="en-CA" sz="4000" dirty="0" smtClean="0">
              <a:solidFill>
                <a:srgbClr val="004C3F"/>
              </a:solidFill>
            </a:endParaRPr>
          </a:p>
          <a:p>
            <a:pPr lvl="0"/>
            <a:r>
              <a:rPr lang="en-US" sz="5100" dirty="0" smtClean="0">
                <a:solidFill>
                  <a:srgbClr val="004C3F"/>
                </a:solidFill>
              </a:rPr>
              <a:t>Establish regional standards and benchmarks</a:t>
            </a:r>
          </a:p>
          <a:p>
            <a:pPr lvl="0"/>
            <a:r>
              <a:rPr lang="en-US" sz="5100" dirty="0" smtClean="0">
                <a:solidFill>
                  <a:srgbClr val="004C3F"/>
                </a:solidFill>
              </a:rPr>
              <a:t>Set data collection processes</a:t>
            </a:r>
            <a:endParaRPr lang="en-CA" sz="5100" dirty="0" smtClean="0">
              <a:solidFill>
                <a:srgbClr val="004C3F"/>
              </a:solidFill>
            </a:endParaRPr>
          </a:p>
          <a:p>
            <a:pPr lvl="0"/>
            <a:r>
              <a:rPr lang="en-US" sz="5100" dirty="0" smtClean="0">
                <a:solidFill>
                  <a:srgbClr val="004C3F"/>
                </a:solidFill>
              </a:rPr>
              <a:t>Develop Best Practices for forecasting, setting school targets and reporting</a:t>
            </a:r>
            <a:endParaRPr lang="en-CA" sz="5100" dirty="0" smtClean="0">
              <a:solidFill>
                <a:srgbClr val="004C3F"/>
              </a:solidFill>
            </a:endParaRPr>
          </a:p>
          <a:p>
            <a:pPr lvl="0"/>
            <a:r>
              <a:rPr lang="en-US" sz="5100" dirty="0" smtClean="0">
                <a:solidFill>
                  <a:srgbClr val="004C3F"/>
                </a:solidFill>
              </a:rPr>
              <a:t>Implement data management system</a:t>
            </a:r>
            <a:endParaRPr lang="en-CA" sz="5100" dirty="0" smtClean="0">
              <a:solidFill>
                <a:srgbClr val="004C3F"/>
              </a:solidFill>
            </a:endParaRPr>
          </a:p>
          <a:p>
            <a:pPr lvl="0"/>
            <a:r>
              <a:rPr lang="en-US" sz="5100" dirty="0" smtClean="0">
                <a:solidFill>
                  <a:srgbClr val="004C3F"/>
                </a:solidFill>
              </a:rPr>
              <a:t>New protocol for regional performance reporting.</a:t>
            </a:r>
            <a:endParaRPr lang="en-CA" sz="5100" dirty="0" smtClean="0">
              <a:solidFill>
                <a:srgbClr val="004C3F"/>
              </a:solidFill>
            </a:endParaRPr>
          </a:p>
          <a:p>
            <a:pPr>
              <a:buNone/>
            </a:pP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4C3F"/>
                </a:solidFill>
              </a:rPr>
              <a:t>Program Delivery</a:t>
            </a:r>
            <a:endParaRPr lang="en-US" sz="3600" dirty="0">
              <a:solidFill>
                <a:srgbClr val="004C3F"/>
              </a:solidFill>
            </a:endParaRPr>
          </a:p>
        </p:txBody>
      </p:sp>
      <p:sp>
        <p:nvSpPr>
          <p:cNvPr id="3" name="Content Placeholder 2"/>
          <p:cNvSpPr>
            <a:spLocks noGrp="1"/>
          </p:cNvSpPr>
          <p:nvPr>
            <p:ph idx="1"/>
          </p:nvPr>
        </p:nvSpPr>
        <p:spPr>
          <a:xfrm>
            <a:off x="1763688" y="1600200"/>
            <a:ext cx="6923112" cy="4525963"/>
          </a:xfrm>
        </p:spPr>
        <p:txBody>
          <a:bodyPr>
            <a:normAutofit/>
          </a:bodyPr>
          <a:lstStyle/>
          <a:p>
            <a:pPr algn="ctr">
              <a:buNone/>
            </a:pPr>
            <a:r>
              <a:rPr lang="en-CA" b="1" dirty="0" smtClean="0">
                <a:solidFill>
                  <a:srgbClr val="004C3F"/>
                </a:solidFill>
                <a:ea typeface="Verdana" pitchFamily="34" charset="0"/>
                <a:cs typeface="Verdana" pitchFamily="34" charset="0"/>
              </a:rPr>
              <a:t>3 Years April 2010 – April 2013:</a:t>
            </a:r>
          </a:p>
          <a:p>
            <a:pPr>
              <a:buNone/>
            </a:pPr>
            <a:endParaRPr lang="en-CA" dirty="0" smtClean="0">
              <a:solidFill>
                <a:srgbClr val="004C3F"/>
              </a:solidFill>
              <a:ea typeface="Verdana" pitchFamily="34" charset="0"/>
              <a:cs typeface="Verdana" pitchFamily="34" charset="0"/>
            </a:endParaRPr>
          </a:p>
          <a:p>
            <a:r>
              <a:rPr lang="en-CA" b="1" dirty="0" smtClean="0">
                <a:solidFill>
                  <a:srgbClr val="004C3F"/>
                </a:solidFill>
                <a:ea typeface="Verdana" pitchFamily="34" charset="0"/>
                <a:cs typeface="Verdana" pitchFamily="34" charset="0"/>
              </a:rPr>
              <a:t>Year 1 </a:t>
            </a:r>
            <a:r>
              <a:rPr lang="en-CA" dirty="0" smtClean="0">
                <a:solidFill>
                  <a:srgbClr val="004C3F"/>
                </a:solidFill>
                <a:ea typeface="Verdana" pitchFamily="34" charset="0"/>
                <a:cs typeface="Verdana" pitchFamily="34" charset="0"/>
              </a:rPr>
              <a:t>– Assessments, Research, Consultation, Systems, Planning</a:t>
            </a:r>
          </a:p>
          <a:p>
            <a:r>
              <a:rPr lang="en-CA" b="1" dirty="0" smtClean="0">
                <a:solidFill>
                  <a:srgbClr val="004C3F"/>
                </a:solidFill>
                <a:ea typeface="Verdana" pitchFamily="34" charset="0"/>
                <a:cs typeface="Verdana" pitchFamily="34" charset="0"/>
              </a:rPr>
              <a:t>Year 2</a:t>
            </a:r>
            <a:r>
              <a:rPr lang="en-CA" dirty="0" smtClean="0">
                <a:solidFill>
                  <a:srgbClr val="004C3F"/>
                </a:solidFill>
                <a:ea typeface="Verdana" pitchFamily="34" charset="0"/>
                <a:cs typeface="Verdana" pitchFamily="34" charset="0"/>
              </a:rPr>
              <a:t> – Program Delivery, Implementation of Plans </a:t>
            </a:r>
          </a:p>
          <a:p>
            <a:r>
              <a:rPr lang="en-CA" b="1" dirty="0" smtClean="0">
                <a:solidFill>
                  <a:srgbClr val="004C3F"/>
                </a:solidFill>
                <a:ea typeface="Verdana" pitchFamily="34" charset="0"/>
                <a:cs typeface="Verdana" pitchFamily="34" charset="0"/>
              </a:rPr>
              <a:t>Year 3</a:t>
            </a:r>
            <a:r>
              <a:rPr lang="en-CA" dirty="0" smtClean="0">
                <a:solidFill>
                  <a:srgbClr val="004C3F"/>
                </a:solidFill>
                <a:ea typeface="Verdana" pitchFamily="34" charset="0"/>
                <a:cs typeface="Verdana" pitchFamily="34" charset="0"/>
              </a:rPr>
              <a:t> – Continuation of Year 1 &amp; 2 and Performance Analysis </a:t>
            </a:r>
            <a:endParaRPr lang="en-US" dirty="0">
              <a:solidFill>
                <a:srgbClr val="004C3F"/>
              </a:solidFill>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4C3F"/>
                </a:solidFill>
              </a:rPr>
              <a:t>Major Activities 2010-11 </a:t>
            </a:r>
            <a:endParaRPr lang="en-US" sz="3600" dirty="0">
              <a:solidFill>
                <a:srgbClr val="004C3F"/>
              </a:solidFill>
            </a:endParaRPr>
          </a:p>
        </p:txBody>
      </p:sp>
      <p:sp>
        <p:nvSpPr>
          <p:cNvPr id="3" name="Content Placeholder 2"/>
          <p:cNvSpPr>
            <a:spLocks noGrp="1"/>
          </p:cNvSpPr>
          <p:nvPr>
            <p:ph idx="1"/>
          </p:nvPr>
        </p:nvSpPr>
        <p:spPr>
          <a:xfrm>
            <a:off x="1763688" y="1600200"/>
            <a:ext cx="6923112" cy="4525963"/>
          </a:xfrm>
        </p:spPr>
        <p:txBody>
          <a:bodyPr>
            <a:normAutofit fontScale="47500" lnSpcReduction="20000"/>
          </a:bodyPr>
          <a:lstStyle/>
          <a:p>
            <a:pPr>
              <a:buNone/>
            </a:pPr>
            <a:r>
              <a:rPr lang="en-CA" sz="3600" b="1" dirty="0" smtClean="0">
                <a:solidFill>
                  <a:srgbClr val="004C3F"/>
                </a:solidFill>
                <a:latin typeface="Verdana" pitchFamily="34" charset="0"/>
                <a:ea typeface="Verdana" pitchFamily="34" charset="0"/>
                <a:cs typeface="Verdana" pitchFamily="34" charset="0"/>
              </a:rPr>
              <a:t>			</a:t>
            </a:r>
            <a:r>
              <a:rPr lang="en-CA" sz="5900" b="1" dirty="0" smtClean="0">
                <a:solidFill>
                  <a:srgbClr val="004C3F"/>
                </a:solidFill>
                <a:latin typeface="+mj-lt"/>
                <a:ea typeface="Verdana" pitchFamily="34" charset="0"/>
                <a:cs typeface="Verdana" pitchFamily="34" charset="0"/>
              </a:rPr>
              <a:t>   School Success Plans </a:t>
            </a:r>
          </a:p>
          <a:p>
            <a:endParaRPr lang="en-CA" dirty="0" smtClean="0">
              <a:solidFill>
                <a:srgbClr val="004C3F"/>
              </a:solidFill>
              <a:latin typeface="Verdana" pitchFamily="34" charset="0"/>
              <a:ea typeface="Verdana" pitchFamily="34" charset="0"/>
              <a:cs typeface="Verdana" pitchFamily="34" charset="0"/>
            </a:endParaRPr>
          </a:p>
          <a:p>
            <a:pPr algn="just">
              <a:buFont typeface="Arial" charset="0"/>
              <a:buChar char="•"/>
            </a:pPr>
            <a:r>
              <a:rPr lang="en-CA" sz="4200" dirty="0" smtClean="0">
                <a:solidFill>
                  <a:srgbClr val="004C3F"/>
                </a:solidFill>
                <a:latin typeface="Calibri" pitchFamily="34" charset="0"/>
                <a:ea typeface="Verdana" pitchFamily="34" charset="0"/>
                <a:cs typeface="Calibri" pitchFamily="34" charset="0"/>
              </a:rPr>
              <a:t>Recruitment Literacy, Numeracy, School Success and Data Management Coordinator positions</a:t>
            </a:r>
          </a:p>
          <a:p>
            <a:pPr algn="just">
              <a:buNone/>
            </a:pPr>
            <a:endParaRPr lang="en-CA" sz="4200" dirty="0" smtClean="0">
              <a:solidFill>
                <a:srgbClr val="004C3F"/>
              </a:solidFill>
              <a:latin typeface="Calibri" pitchFamily="34" charset="0"/>
              <a:ea typeface="Verdana" pitchFamily="34" charset="0"/>
              <a:cs typeface="Calibri" pitchFamily="34" charset="0"/>
            </a:endParaRPr>
          </a:p>
          <a:p>
            <a:pPr algn="just">
              <a:buFont typeface="Arial" charset="0"/>
              <a:buChar char="•"/>
            </a:pPr>
            <a:r>
              <a:rPr lang="en-CA" sz="4200" dirty="0" smtClean="0">
                <a:solidFill>
                  <a:srgbClr val="004C3F"/>
                </a:solidFill>
                <a:latin typeface="Calibri" pitchFamily="34" charset="0"/>
                <a:ea typeface="Verdana" pitchFamily="34" charset="0"/>
                <a:cs typeface="Calibri" pitchFamily="34" charset="0"/>
              </a:rPr>
              <a:t>Development of new policies and procedures</a:t>
            </a:r>
          </a:p>
          <a:p>
            <a:pPr algn="just">
              <a:buNone/>
            </a:pPr>
            <a:endParaRPr lang="en-CA" sz="4200" dirty="0" smtClean="0">
              <a:solidFill>
                <a:srgbClr val="004C3F"/>
              </a:solidFill>
              <a:latin typeface="Calibri" pitchFamily="34" charset="0"/>
              <a:ea typeface="Verdana" pitchFamily="34" charset="0"/>
              <a:cs typeface="Calibri" pitchFamily="34" charset="0"/>
            </a:endParaRPr>
          </a:p>
          <a:p>
            <a:pPr algn="just">
              <a:buFont typeface="Arial" charset="0"/>
              <a:buChar char="•"/>
            </a:pPr>
            <a:r>
              <a:rPr lang="en-CA" sz="4200" dirty="0" smtClean="0">
                <a:solidFill>
                  <a:srgbClr val="004C3F"/>
                </a:solidFill>
                <a:latin typeface="Calibri" pitchFamily="34" charset="0"/>
                <a:ea typeface="Verdana" pitchFamily="34" charset="0"/>
                <a:cs typeface="Calibri" pitchFamily="34" charset="0"/>
              </a:rPr>
              <a:t>Research re: Grade 9 student withdrawal and remedial strategies for Grades 6-8</a:t>
            </a:r>
          </a:p>
          <a:p>
            <a:pPr algn="just">
              <a:buNone/>
            </a:pPr>
            <a:endParaRPr lang="en-CA" sz="4200" dirty="0" smtClean="0">
              <a:solidFill>
                <a:srgbClr val="004C3F"/>
              </a:solidFill>
              <a:latin typeface="Calibri" pitchFamily="34" charset="0"/>
              <a:ea typeface="Verdana" pitchFamily="34" charset="0"/>
              <a:cs typeface="Calibri" pitchFamily="34" charset="0"/>
            </a:endParaRPr>
          </a:p>
          <a:p>
            <a:pPr algn="just">
              <a:buFont typeface="Arial" charset="0"/>
              <a:buChar char="•"/>
            </a:pPr>
            <a:r>
              <a:rPr lang="en-CA" sz="4200" dirty="0" smtClean="0">
                <a:solidFill>
                  <a:srgbClr val="004C3F"/>
                </a:solidFill>
                <a:latin typeface="Calibri" pitchFamily="34" charset="0"/>
                <a:ea typeface="Verdana" pitchFamily="34" charset="0"/>
                <a:cs typeface="Calibri" pitchFamily="34" charset="0"/>
              </a:rPr>
              <a:t> Community consultation and information meetings</a:t>
            </a:r>
          </a:p>
          <a:p>
            <a:pPr algn="just">
              <a:buFont typeface="Arial" charset="0"/>
              <a:buChar char="•"/>
            </a:pPr>
            <a:endParaRPr lang="en-CA" sz="4200" dirty="0" smtClean="0">
              <a:solidFill>
                <a:srgbClr val="004C3F"/>
              </a:solidFill>
              <a:latin typeface="Calibri" pitchFamily="34" charset="0"/>
              <a:ea typeface="Verdana" pitchFamily="34" charset="0"/>
              <a:cs typeface="Calibri" pitchFamily="34" charset="0"/>
            </a:endParaRPr>
          </a:p>
          <a:p>
            <a:pPr algn="just">
              <a:buFont typeface="Arial" charset="0"/>
              <a:buChar char="•"/>
            </a:pPr>
            <a:r>
              <a:rPr lang="en-CA" sz="4200" dirty="0" smtClean="0">
                <a:solidFill>
                  <a:srgbClr val="004C3F"/>
                </a:solidFill>
                <a:latin typeface="Calibri" pitchFamily="34" charset="0"/>
                <a:ea typeface="Verdana" pitchFamily="34" charset="0"/>
                <a:cs typeface="Calibri" pitchFamily="34" charset="0"/>
              </a:rPr>
              <a:t> Regional communications strategy &amp; resources – new visual identity, website, materials, tools. </a:t>
            </a:r>
            <a:endParaRPr lang="en-US" sz="4200" dirty="0">
              <a:solidFill>
                <a:srgbClr val="004C3F"/>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chemeClr val="bg1"/>
                </a:solidFill>
              </a:rPr>
              <a:t>Activities 2010-2011</a:t>
            </a:r>
            <a:endParaRPr lang="en-US" sz="3600" dirty="0"/>
          </a:p>
        </p:txBody>
      </p:sp>
      <p:sp>
        <p:nvSpPr>
          <p:cNvPr id="3" name="Content Placeholder 2"/>
          <p:cNvSpPr>
            <a:spLocks noGrp="1"/>
          </p:cNvSpPr>
          <p:nvPr>
            <p:ph idx="1"/>
          </p:nvPr>
        </p:nvSpPr>
        <p:spPr>
          <a:xfrm>
            <a:off x="457200" y="1844824"/>
            <a:ext cx="8229600" cy="4525963"/>
          </a:xfrm>
        </p:spPr>
        <p:txBody>
          <a:bodyPr>
            <a:normAutofit fontScale="55000" lnSpcReduction="20000"/>
          </a:bodyPr>
          <a:lstStyle/>
          <a:p>
            <a:pPr>
              <a:buNone/>
            </a:pPr>
            <a:endParaRPr lang="en-CA" sz="3600" b="1"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sz="4400" dirty="0" smtClean="0">
                <a:solidFill>
                  <a:srgbClr val="004C3F"/>
                </a:solidFill>
                <a:latin typeface="Calibri" pitchFamily="34" charset="0"/>
                <a:ea typeface="Verdana" pitchFamily="34" charset="0"/>
                <a:cs typeface="Calibri" pitchFamily="34" charset="0"/>
              </a:rPr>
              <a:t> PLC's for teachers, principals, directors and IT support staff</a:t>
            </a:r>
          </a:p>
          <a:p>
            <a:endParaRPr lang="en-CA" sz="4400"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sz="4400" dirty="0" smtClean="0">
                <a:solidFill>
                  <a:srgbClr val="004C3F"/>
                </a:solidFill>
                <a:latin typeface="Calibri" pitchFamily="34" charset="0"/>
                <a:ea typeface="Verdana" pitchFamily="34" charset="0"/>
                <a:cs typeface="Calibri" pitchFamily="34" charset="0"/>
              </a:rPr>
              <a:t> Training for PASS! coordinators</a:t>
            </a:r>
          </a:p>
          <a:p>
            <a:endParaRPr lang="en-CA" sz="4400"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sz="4400" dirty="0" smtClean="0">
                <a:solidFill>
                  <a:srgbClr val="004C3F"/>
                </a:solidFill>
                <a:latin typeface="Calibri" pitchFamily="34" charset="0"/>
                <a:ea typeface="Verdana" pitchFamily="34" charset="0"/>
                <a:cs typeface="Calibri" pitchFamily="34" charset="0"/>
              </a:rPr>
              <a:t> In-service conferences: Eabametoong and Long Lake #58</a:t>
            </a:r>
          </a:p>
          <a:p>
            <a:pPr>
              <a:buFont typeface="Arial" charset="0"/>
              <a:buChar char="•"/>
            </a:pPr>
            <a:endParaRPr lang="en-CA" sz="4400"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sz="4400" dirty="0" smtClean="0">
                <a:solidFill>
                  <a:srgbClr val="004C3F"/>
                </a:solidFill>
                <a:latin typeface="Calibri" pitchFamily="34" charset="0"/>
                <a:ea typeface="Verdana" pitchFamily="34" charset="0"/>
                <a:cs typeface="Calibri" pitchFamily="34" charset="0"/>
              </a:rPr>
              <a:t> Review of current school status</a:t>
            </a:r>
          </a:p>
          <a:p>
            <a:pPr>
              <a:buNone/>
            </a:pPr>
            <a:endParaRPr lang="en-CA" sz="4400"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sz="4400" dirty="0" smtClean="0">
                <a:solidFill>
                  <a:srgbClr val="004C3F"/>
                </a:solidFill>
                <a:latin typeface="Calibri" pitchFamily="34" charset="0"/>
                <a:ea typeface="Verdana" pitchFamily="34" charset="0"/>
                <a:cs typeface="Calibri" pitchFamily="34" charset="0"/>
              </a:rPr>
              <a:t>Best practices in creating positive relationships among schools,  parents and communities.</a:t>
            </a:r>
          </a:p>
          <a:p>
            <a:pPr>
              <a:buNone/>
            </a:pPr>
            <a:endParaRPr lang="en-US" dirty="0">
              <a:solidFill>
                <a:srgbClr val="024E3F"/>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chemeClr val="bg1"/>
                </a:solidFill>
              </a:rPr>
              <a:t>Activities 2010-2011</a:t>
            </a:r>
            <a:endParaRPr lang="en-US" sz="3600" dirty="0"/>
          </a:p>
        </p:txBody>
      </p:sp>
      <p:sp>
        <p:nvSpPr>
          <p:cNvPr id="3" name="Content Placeholder 2"/>
          <p:cNvSpPr>
            <a:spLocks noGrp="1"/>
          </p:cNvSpPr>
          <p:nvPr>
            <p:ph idx="1"/>
          </p:nvPr>
        </p:nvSpPr>
        <p:spPr>
          <a:xfrm>
            <a:off x="685800" y="1828800"/>
            <a:ext cx="8229600" cy="4525963"/>
          </a:xfrm>
        </p:spPr>
        <p:txBody>
          <a:bodyPr>
            <a:normAutofit fontScale="85000" lnSpcReduction="10000"/>
          </a:bodyPr>
          <a:lstStyle/>
          <a:p>
            <a:pPr>
              <a:buNone/>
            </a:pPr>
            <a:endParaRPr lang="en-CA" sz="2400" b="1"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Development of multi-year school success strategy</a:t>
            </a:r>
          </a:p>
          <a:p>
            <a:pPr>
              <a:buNone/>
            </a:pPr>
            <a:endParaRPr lang="en-CA"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Pilot model through 2 comprehensive school reviews</a:t>
            </a:r>
          </a:p>
          <a:p>
            <a:pPr>
              <a:buNone/>
            </a:pPr>
            <a:endParaRPr lang="en-CA"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Pilot “Strength Based Program” contract training through Dr. Ed </a:t>
            </a:r>
            <a:r>
              <a:rPr lang="en-CA" dirty="0" err="1" smtClean="0">
                <a:solidFill>
                  <a:srgbClr val="004C3F"/>
                </a:solidFill>
                <a:latin typeface="Calibri" pitchFamily="34" charset="0"/>
                <a:ea typeface="Verdana" pitchFamily="34" charset="0"/>
                <a:cs typeface="Calibri" pitchFamily="34" charset="0"/>
              </a:rPr>
              <a:t>Rawana</a:t>
            </a:r>
            <a:r>
              <a:rPr lang="en-CA" dirty="0" smtClean="0">
                <a:solidFill>
                  <a:srgbClr val="004C3F"/>
                </a:solidFill>
                <a:latin typeface="Calibri" pitchFamily="34" charset="0"/>
                <a:ea typeface="Verdana" pitchFamily="34" charset="0"/>
                <a:cs typeface="Calibri" pitchFamily="34" charset="0"/>
              </a:rPr>
              <a:t> </a:t>
            </a:r>
          </a:p>
          <a:p>
            <a:pPr>
              <a:buNone/>
            </a:pPr>
            <a:endParaRPr lang="en-CA"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In-service Training for school staff.</a:t>
            </a:r>
          </a:p>
          <a:p>
            <a:pPr>
              <a:buFont typeface="Arial" charset="0"/>
              <a:buChar char="•"/>
            </a:pPr>
            <a:endParaRPr lang="en-CA" sz="4200" dirty="0" smtClean="0">
              <a:solidFill>
                <a:srgbClr val="024E3F"/>
              </a:solidFill>
              <a:latin typeface="Calibri" pitchFamily="34" charset="0"/>
              <a:ea typeface="Verdana" pitchFamily="34" charset="0"/>
              <a:cs typeface="Calibri"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a7d29129-87c4-4394-bf19-693e030fb71f" descr="C3F12B1B-5F98-4E1E-BE09-E7092A0F431D"/>
          <p:cNvPicPr>
            <a:picLocks noChangeAspect="1" noChangeArrowheads="1"/>
          </p:cNvPicPr>
          <p:nvPr/>
        </p:nvPicPr>
        <p:blipFill>
          <a:blip r:embed="rId2" cstate="print"/>
          <a:srcRect/>
          <a:stretch>
            <a:fillRect/>
          </a:stretch>
        </p:blipFill>
        <p:spPr bwMode="auto">
          <a:xfrm>
            <a:off x="2133600" y="0"/>
            <a:ext cx="4800600" cy="68580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4C3F"/>
                </a:solidFill>
              </a:rPr>
              <a:t>Major Activities 2010-2011</a:t>
            </a:r>
            <a:endParaRPr lang="en-US" sz="3600" dirty="0">
              <a:solidFill>
                <a:srgbClr val="004C3F"/>
              </a:solidFill>
            </a:endParaRPr>
          </a:p>
        </p:txBody>
      </p:sp>
      <p:sp>
        <p:nvSpPr>
          <p:cNvPr id="3" name="Content Placeholder 2"/>
          <p:cNvSpPr>
            <a:spLocks noGrp="1"/>
          </p:cNvSpPr>
          <p:nvPr>
            <p:ph idx="1"/>
          </p:nvPr>
        </p:nvSpPr>
        <p:spPr>
          <a:xfrm>
            <a:off x="1763688" y="1600200"/>
            <a:ext cx="6923112" cy="4525963"/>
          </a:xfrm>
        </p:spPr>
        <p:txBody>
          <a:bodyPr>
            <a:normAutofit fontScale="85000" lnSpcReduction="10000"/>
          </a:bodyPr>
          <a:lstStyle/>
          <a:p>
            <a:pPr algn="ctr">
              <a:buNone/>
            </a:pPr>
            <a:r>
              <a:rPr lang="en-CA" sz="3600" b="1" dirty="0" smtClean="0">
                <a:solidFill>
                  <a:srgbClr val="004C3F"/>
                </a:solidFill>
                <a:latin typeface="Verdana" pitchFamily="34" charset="0"/>
                <a:ea typeface="Verdana" pitchFamily="34" charset="0"/>
                <a:cs typeface="Verdana" pitchFamily="34" charset="0"/>
              </a:rPr>
              <a:t>	</a:t>
            </a:r>
            <a:r>
              <a:rPr lang="en-CA" sz="3800" b="1" dirty="0" smtClean="0">
                <a:solidFill>
                  <a:srgbClr val="004C3F"/>
                </a:solidFill>
                <a:ea typeface="Verdana" pitchFamily="34" charset="0"/>
                <a:cs typeface="Verdana" pitchFamily="34" charset="0"/>
              </a:rPr>
              <a:t>Student Assessments</a:t>
            </a:r>
          </a:p>
          <a:p>
            <a:endParaRPr lang="en-CA" sz="3600" b="1" dirty="0" smtClean="0">
              <a:solidFill>
                <a:srgbClr val="004C3F"/>
              </a:solidFill>
              <a:ea typeface="Verdana" pitchFamily="34" charset="0"/>
              <a:cs typeface="Verdana" pitchFamily="34" charset="0"/>
            </a:endParaRPr>
          </a:p>
          <a:p>
            <a:pPr>
              <a:buFont typeface="Arial" charset="0"/>
              <a:buChar char="•"/>
            </a:pPr>
            <a:r>
              <a:rPr lang="en-CA" dirty="0" smtClean="0">
                <a:solidFill>
                  <a:srgbClr val="004C3F"/>
                </a:solidFill>
                <a:ea typeface="Verdana" pitchFamily="34" charset="0"/>
                <a:cs typeface="Calibri" pitchFamily="34" charset="0"/>
              </a:rPr>
              <a:t>Review of school resources, policies  and practices </a:t>
            </a:r>
          </a:p>
          <a:p>
            <a:pPr>
              <a:buFont typeface="Arial" charset="0"/>
              <a:buChar char="•"/>
            </a:pPr>
            <a:endParaRPr lang="en-CA" dirty="0" smtClean="0">
              <a:solidFill>
                <a:srgbClr val="004C3F"/>
              </a:solidFill>
              <a:ea typeface="Verdana" pitchFamily="34" charset="0"/>
              <a:cs typeface="Calibri" pitchFamily="34" charset="0"/>
            </a:endParaRPr>
          </a:p>
          <a:p>
            <a:pPr>
              <a:buFont typeface="Arial" charset="0"/>
              <a:buChar char="•"/>
            </a:pPr>
            <a:r>
              <a:rPr lang="en-CA" dirty="0" smtClean="0">
                <a:solidFill>
                  <a:srgbClr val="004C3F"/>
                </a:solidFill>
                <a:ea typeface="Verdana" pitchFamily="34" charset="0"/>
                <a:cs typeface="Calibri" pitchFamily="34" charset="0"/>
              </a:rPr>
              <a:t>Use and needs study of Regional Web-Based Teaching Tools</a:t>
            </a:r>
          </a:p>
          <a:p>
            <a:pPr>
              <a:buNone/>
            </a:pPr>
            <a:endParaRPr lang="en-CA" dirty="0" smtClean="0">
              <a:solidFill>
                <a:srgbClr val="004C3F"/>
              </a:solidFill>
              <a:ea typeface="Verdana" pitchFamily="34" charset="0"/>
              <a:cs typeface="Calibri" pitchFamily="34" charset="0"/>
            </a:endParaRPr>
          </a:p>
          <a:p>
            <a:pPr>
              <a:buFont typeface="Arial" charset="0"/>
              <a:buChar char="•"/>
            </a:pPr>
            <a:r>
              <a:rPr lang="en-CA" dirty="0" smtClean="0">
                <a:solidFill>
                  <a:srgbClr val="004C3F"/>
                </a:solidFill>
                <a:ea typeface="Verdana" pitchFamily="34" charset="0"/>
                <a:cs typeface="Calibri" pitchFamily="34" charset="0"/>
              </a:rPr>
              <a:t>Literacy and Numeracy coordinators develop student assessment policies and procedures</a:t>
            </a:r>
          </a:p>
          <a:p>
            <a:endParaRPr lang="en-US" dirty="0"/>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600200"/>
            <a:ext cx="6629400" cy="4525963"/>
          </a:xfrm>
        </p:spPr>
        <p:txBody>
          <a:bodyPr>
            <a:normAutofit/>
          </a:bodyPr>
          <a:lstStyle/>
          <a:p>
            <a:pPr>
              <a:spcBef>
                <a:spcPct val="50000"/>
              </a:spcBef>
              <a:buFontTx/>
              <a:buChar char="•"/>
            </a:pPr>
            <a:r>
              <a:rPr lang="en-US" dirty="0" smtClean="0">
                <a:solidFill>
                  <a:srgbClr val="004C3F"/>
                </a:solidFill>
              </a:rPr>
              <a:t>A Tribal Council of nine Ojibway and Oji-Cree First Nations </a:t>
            </a:r>
            <a:endParaRPr lang="en-CA" dirty="0" smtClean="0">
              <a:solidFill>
                <a:srgbClr val="004C3F"/>
              </a:solidFill>
            </a:endParaRPr>
          </a:p>
          <a:p>
            <a:pPr>
              <a:spcBef>
                <a:spcPct val="50000"/>
              </a:spcBef>
              <a:buFontTx/>
              <a:buChar char="•"/>
            </a:pPr>
            <a:r>
              <a:rPr lang="en-CA" dirty="0" smtClean="0">
                <a:solidFill>
                  <a:srgbClr val="004C3F"/>
                </a:solidFill>
              </a:rPr>
              <a:t>Road access First Nations are: </a:t>
            </a:r>
          </a:p>
          <a:p>
            <a:pPr lvl="1" algn="ctr">
              <a:spcBef>
                <a:spcPct val="50000"/>
              </a:spcBef>
              <a:buNone/>
            </a:pPr>
            <a:r>
              <a:rPr lang="en-CA" sz="2600" b="1" dirty="0" smtClean="0">
                <a:solidFill>
                  <a:srgbClr val="004C3F"/>
                </a:solidFill>
              </a:rPr>
              <a:t>Aroland, Ginoogaming and Long Lake #58. </a:t>
            </a:r>
          </a:p>
          <a:p>
            <a:pPr>
              <a:spcBef>
                <a:spcPct val="50000"/>
              </a:spcBef>
              <a:buFontTx/>
              <a:buChar char="•"/>
            </a:pPr>
            <a:r>
              <a:rPr lang="en-CA" dirty="0" smtClean="0">
                <a:solidFill>
                  <a:srgbClr val="004C3F"/>
                </a:solidFill>
              </a:rPr>
              <a:t>Remote access First Nations are:</a:t>
            </a:r>
          </a:p>
          <a:p>
            <a:pPr lvl="1">
              <a:spcBef>
                <a:spcPct val="50000"/>
              </a:spcBef>
              <a:buNone/>
            </a:pPr>
            <a:r>
              <a:rPr lang="en-US" sz="3200" dirty="0" smtClean="0">
                <a:solidFill>
                  <a:srgbClr val="004C3F"/>
                </a:solidFill>
              </a:rPr>
              <a:t>	</a:t>
            </a:r>
            <a:r>
              <a:rPr lang="en-US" sz="2400" b="1" dirty="0" smtClean="0">
                <a:solidFill>
                  <a:srgbClr val="004C3F"/>
                </a:solidFill>
              </a:rPr>
              <a:t>Eabametoong, Neskantaga, Marten Falls, Nibinamik and Webequie First Nations</a:t>
            </a:r>
            <a:endParaRPr lang="en-CA" sz="2400" b="1" dirty="0" smtClean="0">
              <a:solidFill>
                <a:srgbClr val="004C3F"/>
              </a:solidFill>
            </a:endParaRPr>
          </a:p>
          <a:p>
            <a:pPr algn="just">
              <a:spcBef>
                <a:spcPct val="50000"/>
              </a:spcBef>
              <a:buFontTx/>
              <a:buChar char="•"/>
            </a:pPr>
            <a:endParaRPr lang="en-US" dirty="0" smtClean="0">
              <a:solidFill>
                <a:srgbClr val="1B5137"/>
              </a:solidFill>
            </a:endParaRPr>
          </a:p>
          <a:p>
            <a:pPr algn="just">
              <a:spcBef>
                <a:spcPct val="50000"/>
              </a:spcBef>
              <a:buFontTx/>
              <a:buChar char="•"/>
            </a:pPr>
            <a:endParaRPr lang="en-US" dirty="0" smtClean="0">
              <a:solidFill>
                <a:srgbClr val="1B5137"/>
              </a:solidFill>
            </a:endParaRPr>
          </a:p>
        </p:txBody>
      </p:sp>
      <p:sp>
        <p:nvSpPr>
          <p:cNvPr id="7" name="TextBox 6"/>
          <p:cNvSpPr txBox="1"/>
          <p:nvPr/>
        </p:nvSpPr>
        <p:spPr>
          <a:xfrm>
            <a:off x="2195736" y="404664"/>
            <a:ext cx="6048672" cy="584775"/>
          </a:xfrm>
          <a:prstGeom prst="rect">
            <a:avLst/>
          </a:prstGeom>
          <a:noFill/>
        </p:spPr>
        <p:txBody>
          <a:bodyPr wrap="square" rtlCol="0">
            <a:spAutoFit/>
          </a:bodyPr>
          <a:lstStyle/>
          <a:p>
            <a:pPr>
              <a:spcBef>
                <a:spcPct val="50000"/>
              </a:spcBef>
            </a:pPr>
            <a:r>
              <a:rPr lang="en-US" sz="3200" b="1" dirty="0" smtClean="0">
                <a:solidFill>
                  <a:srgbClr val="004C3F"/>
                </a:solidFill>
              </a:rPr>
              <a:t>Who We Are</a:t>
            </a:r>
            <a:endParaRPr lang="en-US" sz="3200" b="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chemeClr val="bg1"/>
                </a:solidFill>
              </a:rPr>
              <a:t>Activities 2010-2011</a:t>
            </a:r>
            <a:r>
              <a:rPr lang="en-US" sz="3600" b="1" dirty="0" smtClean="0"/>
              <a:t> </a:t>
            </a:r>
            <a:endParaRPr lang="en-US" sz="3600" dirty="0"/>
          </a:p>
        </p:txBody>
      </p:sp>
      <p:sp>
        <p:nvSpPr>
          <p:cNvPr id="3" name="Content Placeholder 2"/>
          <p:cNvSpPr>
            <a:spLocks noGrp="1"/>
          </p:cNvSpPr>
          <p:nvPr>
            <p:ph idx="1"/>
          </p:nvPr>
        </p:nvSpPr>
        <p:spPr>
          <a:xfrm>
            <a:off x="457200" y="1844824"/>
            <a:ext cx="8229600" cy="4525963"/>
          </a:xfrm>
        </p:spPr>
        <p:txBody>
          <a:bodyPr>
            <a:normAutofit fontScale="85000" lnSpcReduction="20000"/>
          </a:bodyPr>
          <a:lstStyle/>
          <a:p>
            <a:pPr>
              <a:buNone/>
            </a:pPr>
            <a:r>
              <a:rPr lang="en-CA" sz="3100" b="1" dirty="0" smtClean="0">
                <a:solidFill>
                  <a:srgbClr val="004C3F"/>
                </a:solidFill>
                <a:latin typeface="Calibri" pitchFamily="34" charset="0"/>
                <a:ea typeface="Verdana" pitchFamily="34" charset="0"/>
                <a:cs typeface="Calibri" pitchFamily="34" charset="0"/>
              </a:rPr>
              <a:t>Student Assessments</a:t>
            </a:r>
          </a:p>
          <a:p>
            <a:endParaRPr lang="en-CA" sz="3600" b="1"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Purchase Web-Based Teaching Tool (WBTT) for each school and provide training</a:t>
            </a:r>
          </a:p>
          <a:p>
            <a:pPr>
              <a:buNone/>
            </a:pPr>
            <a:endParaRPr lang="en-CA" dirty="0" smtClean="0">
              <a:solidFill>
                <a:srgbClr val="004C3F"/>
              </a:solidFill>
              <a:latin typeface="Calibri" pitchFamily="34" charset="0"/>
              <a:ea typeface="Verdana" pitchFamily="34" charset="0"/>
              <a:cs typeface="Calibri" pitchFamily="34" charset="0"/>
            </a:endParaRPr>
          </a:p>
          <a:p>
            <a:pPr>
              <a:buFont typeface="Arial" charset="0"/>
              <a:buChar char="•"/>
            </a:pPr>
            <a:r>
              <a:rPr lang="en-CA" dirty="0" smtClean="0">
                <a:solidFill>
                  <a:srgbClr val="004C3F"/>
                </a:solidFill>
                <a:latin typeface="Calibri" pitchFamily="34" charset="0"/>
                <a:ea typeface="Verdana" pitchFamily="34" charset="0"/>
                <a:cs typeface="Calibri" pitchFamily="34" charset="0"/>
              </a:rPr>
              <a:t>Purchase instructional resources to support effective literacy and numeracy instruction and assessment for each school</a:t>
            </a:r>
            <a:endParaRPr lang="en-CA" dirty="0" smtClean="0">
              <a:solidFill>
                <a:srgbClr val="004C3F"/>
              </a:solidFill>
            </a:endParaRPr>
          </a:p>
          <a:p>
            <a:pPr>
              <a:buFont typeface="Arial" charset="0"/>
              <a:buChar char="•"/>
            </a:pPr>
            <a:endParaRPr lang="en-CA" dirty="0" smtClean="0">
              <a:solidFill>
                <a:srgbClr val="004C3F"/>
              </a:solidFill>
            </a:endParaRPr>
          </a:p>
          <a:p>
            <a:pPr>
              <a:buFont typeface="Arial" charset="0"/>
              <a:buChar char="•"/>
            </a:pPr>
            <a:r>
              <a:rPr lang="en-CA" dirty="0" smtClean="0">
                <a:solidFill>
                  <a:srgbClr val="004C3F"/>
                </a:solidFill>
              </a:rPr>
              <a:t>Pilot community-based program support (Eabametoong) </a:t>
            </a:r>
            <a:endParaRPr lang="en-CA" dirty="0" smtClean="0">
              <a:solidFill>
                <a:srgbClr val="004C3F"/>
              </a:solidFill>
              <a:latin typeface="Calibri" pitchFamily="34" charset="0"/>
              <a:ea typeface="Verdana" pitchFamily="34" charset="0"/>
              <a:cs typeface="Calibri" pitchFamily="34" charset="0"/>
            </a:endParaRPr>
          </a:p>
          <a:p>
            <a:pPr>
              <a:buFont typeface="Arial" charset="0"/>
              <a:buChar char="•"/>
            </a:pPr>
            <a:endParaRPr lang="en-CA" dirty="0" smtClean="0">
              <a:solidFill>
                <a:srgbClr val="024E3F"/>
              </a:solidFill>
              <a:latin typeface="Calibri" pitchFamily="34" charset="0"/>
              <a:ea typeface="Verdana" pitchFamily="34" charset="0"/>
              <a:cs typeface="Calibri" pitchFamily="34" charset="0"/>
            </a:endParaRPr>
          </a:p>
          <a:p>
            <a:pPr>
              <a:buFont typeface="Arial" charset="0"/>
              <a:buChar char="•"/>
            </a:pPr>
            <a:endParaRPr lang="en-CA" dirty="0" smtClean="0">
              <a:solidFill>
                <a:srgbClr val="024E3F"/>
              </a:solidFill>
              <a:latin typeface="Calibri" pitchFamily="34" charset="0"/>
              <a:ea typeface="Verdana" pitchFamily="34" charset="0"/>
              <a:cs typeface="Calibri" pitchFamily="34" charset="0"/>
            </a:endParaRPr>
          </a:p>
          <a:p>
            <a:endParaRPr lang="en-US" dirty="0">
              <a:solidFill>
                <a:srgbClr val="024E3F"/>
              </a:solidFill>
            </a:endParaRP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4C3F"/>
                </a:solidFill>
              </a:rPr>
              <a:t>Activities</a:t>
            </a:r>
            <a:r>
              <a:rPr lang="en-US" sz="3600" b="1" dirty="0" smtClean="0">
                <a:solidFill>
                  <a:srgbClr val="024E3F"/>
                </a:solidFill>
              </a:rPr>
              <a:t> </a:t>
            </a:r>
            <a:endParaRPr lang="en-US" sz="3600" dirty="0">
              <a:solidFill>
                <a:srgbClr val="024E3F"/>
              </a:solidFill>
            </a:endParaRPr>
          </a:p>
        </p:txBody>
      </p:sp>
      <p:sp>
        <p:nvSpPr>
          <p:cNvPr id="3" name="Content Placeholder 2"/>
          <p:cNvSpPr>
            <a:spLocks noGrp="1"/>
          </p:cNvSpPr>
          <p:nvPr>
            <p:ph idx="1"/>
          </p:nvPr>
        </p:nvSpPr>
        <p:spPr>
          <a:xfrm>
            <a:off x="1907704" y="1371600"/>
            <a:ext cx="6779096" cy="4754563"/>
          </a:xfrm>
        </p:spPr>
        <p:txBody>
          <a:bodyPr>
            <a:normAutofit fontScale="32500" lnSpcReduction="20000"/>
          </a:bodyPr>
          <a:lstStyle/>
          <a:p>
            <a:pPr>
              <a:buNone/>
            </a:pPr>
            <a:r>
              <a:rPr lang="en-CA" sz="3600" b="1" dirty="0" smtClean="0">
                <a:solidFill>
                  <a:srgbClr val="004C3F"/>
                </a:solidFill>
              </a:rPr>
              <a:t>			</a:t>
            </a:r>
            <a:r>
              <a:rPr lang="en-CA" sz="8600" b="1" dirty="0" smtClean="0">
                <a:solidFill>
                  <a:srgbClr val="004C3F"/>
                </a:solidFill>
              </a:rPr>
              <a:t> </a:t>
            </a:r>
            <a:r>
              <a:rPr lang="en-CA" sz="8600" b="1" dirty="0" smtClean="0">
                <a:solidFill>
                  <a:srgbClr val="004C3F"/>
                </a:solidFill>
                <a:cs typeface="Arial" pitchFamily="34" charset="0"/>
              </a:rPr>
              <a:t>Performance Measurements</a:t>
            </a:r>
          </a:p>
          <a:p>
            <a:pPr>
              <a:buNone/>
            </a:pPr>
            <a:endParaRPr lang="en-CA" sz="8600" b="1" dirty="0" smtClean="0">
              <a:solidFill>
                <a:srgbClr val="004C3F"/>
              </a:solidFill>
              <a:cs typeface="Arial" pitchFamily="34" charset="0"/>
            </a:endParaRPr>
          </a:p>
          <a:p>
            <a:endParaRPr lang="en-CA" dirty="0" smtClean="0">
              <a:solidFill>
                <a:srgbClr val="004C3F"/>
              </a:solidFill>
            </a:endParaRPr>
          </a:p>
          <a:p>
            <a:pPr>
              <a:buFont typeface="Arial" charset="0"/>
              <a:buChar char="•"/>
            </a:pPr>
            <a:r>
              <a:rPr lang="en-CA" sz="6000" dirty="0" smtClean="0">
                <a:solidFill>
                  <a:srgbClr val="004C3F"/>
                </a:solidFill>
              </a:rPr>
              <a:t> </a:t>
            </a:r>
            <a:r>
              <a:rPr lang="en-CA" sz="6000" dirty="0" smtClean="0">
                <a:solidFill>
                  <a:srgbClr val="004C3F"/>
                </a:solidFill>
                <a:ea typeface="Verdana" pitchFamily="34" charset="0"/>
                <a:cs typeface="Verdana" pitchFamily="34" charset="0"/>
              </a:rPr>
              <a:t>Consultation to determine indicators of school/student success</a:t>
            </a:r>
          </a:p>
          <a:p>
            <a:pPr>
              <a:buNone/>
            </a:pPr>
            <a:endParaRPr lang="en-CA" sz="6000" dirty="0" smtClean="0">
              <a:solidFill>
                <a:srgbClr val="004C3F"/>
              </a:solidFill>
              <a:ea typeface="Verdana" pitchFamily="34" charset="0"/>
              <a:cs typeface="Verdana" pitchFamily="34" charset="0"/>
            </a:endParaRPr>
          </a:p>
          <a:p>
            <a:pPr>
              <a:buFont typeface="Arial" charset="0"/>
              <a:buChar char="•"/>
            </a:pPr>
            <a:r>
              <a:rPr lang="en-CA" sz="6000" dirty="0" smtClean="0">
                <a:solidFill>
                  <a:srgbClr val="004C3F"/>
                </a:solidFill>
                <a:ea typeface="Verdana" pitchFamily="34" charset="0"/>
                <a:cs typeface="Verdana" pitchFamily="34" charset="0"/>
              </a:rPr>
              <a:t> Review school IT infrastructure, policies and procedures</a:t>
            </a:r>
          </a:p>
          <a:p>
            <a:endParaRPr lang="en-CA" sz="6000" dirty="0" smtClean="0">
              <a:solidFill>
                <a:srgbClr val="004C3F"/>
              </a:solidFill>
              <a:ea typeface="Verdana" pitchFamily="34" charset="0"/>
              <a:cs typeface="Verdana" pitchFamily="34" charset="0"/>
            </a:endParaRPr>
          </a:p>
          <a:p>
            <a:pPr>
              <a:buFont typeface="Arial" charset="0"/>
              <a:buChar char="•"/>
            </a:pPr>
            <a:r>
              <a:rPr lang="en-CA" sz="6000" dirty="0" smtClean="0">
                <a:solidFill>
                  <a:srgbClr val="004C3F"/>
                </a:solidFill>
                <a:ea typeface="Verdana" pitchFamily="34" charset="0"/>
                <a:cs typeface="Verdana" pitchFamily="34" charset="0"/>
              </a:rPr>
              <a:t>Purchase and set-up </a:t>
            </a:r>
            <a:r>
              <a:rPr lang="en-CA" sz="6000" dirty="0" err="1" smtClean="0">
                <a:solidFill>
                  <a:srgbClr val="004C3F"/>
                </a:solidFill>
                <a:ea typeface="Verdana" pitchFamily="34" charset="0"/>
                <a:cs typeface="Verdana" pitchFamily="34" charset="0"/>
              </a:rPr>
              <a:t>Dadavan</a:t>
            </a:r>
            <a:r>
              <a:rPr lang="en-CA" sz="6000" dirty="0" smtClean="0">
                <a:solidFill>
                  <a:srgbClr val="004C3F"/>
                </a:solidFill>
                <a:ea typeface="Verdana" pitchFamily="34" charset="0"/>
                <a:cs typeface="Verdana" pitchFamily="34" charset="0"/>
              </a:rPr>
              <a:t> system</a:t>
            </a:r>
          </a:p>
          <a:p>
            <a:pPr>
              <a:buFont typeface="Arial" charset="0"/>
              <a:buChar char="•"/>
            </a:pPr>
            <a:endParaRPr lang="en-CA" sz="6000" dirty="0" smtClean="0">
              <a:solidFill>
                <a:srgbClr val="004C3F"/>
              </a:solidFill>
              <a:ea typeface="Verdana" pitchFamily="34" charset="0"/>
              <a:cs typeface="Verdana" pitchFamily="34" charset="0"/>
            </a:endParaRPr>
          </a:p>
          <a:p>
            <a:pPr>
              <a:buFont typeface="Arial" charset="0"/>
              <a:buChar char="•"/>
            </a:pPr>
            <a:r>
              <a:rPr lang="en-CA" sz="6000" dirty="0" smtClean="0">
                <a:solidFill>
                  <a:srgbClr val="004C3F"/>
                </a:solidFill>
                <a:ea typeface="Verdana" pitchFamily="34" charset="0"/>
                <a:cs typeface="Verdana" pitchFamily="34" charset="0"/>
              </a:rPr>
              <a:t>Development of template IT policies and procedures</a:t>
            </a:r>
          </a:p>
          <a:p>
            <a:pPr>
              <a:buFont typeface="Arial" charset="0"/>
              <a:buChar char="•"/>
            </a:pPr>
            <a:endParaRPr lang="en-CA" sz="6000" dirty="0" smtClean="0">
              <a:solidFill>
                <a:srgbClr val="004C3F"/>
              </a:solidFill>
              <a:ea typeface="Verdana" pitchFamily="34" charset="0"/>
              <a:cs typeface="Verdana" pitchFamily="34" charset="0"/>
            </a:endParaRPr>
          </a:p>
          <a:p>
            <a:pPr>
              <a:buFont typeface="Arial" charset="0"/>
              <a:buChar char="•"/>
            </a:pPr>
            <a:r>
              <a:rPr lang="en-CA" sz="6000" dirty="0" smtClean="0">
                <a:solidFill>
                  <a:srgbClr val="004C3F"/>
                </a:solidFill>
                <a:ea typeface="Verdana" pitchFamily="34" charset="0"/>
                <a:cs typeface="Verdana" pitchFamily="34" charset="0"/>
              </a:rPr>
              <a:t>Upgrade school infrastructure to support </a:t>
            </a:r>
            <a:r>
              <a:rPr lang="en-CA" sz="6000" dirty="0" err="1" smtClean="0">
                <a:solidFill>
                  <a:srgbClr val="004C3F"/>
                </a:solidFill>
                <a:ea typeface="Verdana" pitchFamily="34" charset="0"/>
                <a:cs typeface="Verdana" pitchFamily="34" charset="0"/>
              </a:rPr>
              <a:t>Dadavan</a:t>
            </a:r>
            <a:r>
              <a:rPr lang="en-CA" sz="6000" dirty="0" smtClean="0">
                <a:solidFill>
                  <a:srgbClr val="004C3F"/>
                </a:solidFill>
                <a:ea typeface="Verdana" pitchFamily="34" charset="0"/>
                <a:cs typeface="Verdana" pitchFamily="34" charset="0"/>
              </a:rPr>
              <a:t> system</a:t>
            </a:r>
            <a:endParaRPr lang="en-CA" sz="6000" dirty="0" smtClean="0">
              <a:solidFill>
                <a:srgbClr val="004C3F"/>
              </a:solidFill>
            </a:endParaRP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4C3F"/>
                </a:solidFill>
              </a:rPr>
              <a:t>Partnerships</a:t>
            </a:r>
            <a:endParaRPr lang="en-US" sz="3600" dirty="0">
              <a:solidFill>
                <a:srgbClr val="004C3F"/>
              </a:solidFill>
            </a:endParaRPr>
          </a:p>
        </p:txBody>
      </p:sp>
      <p:sp>
        <p:nvSpPr>
          <p:cNvPr id="3" name="Content Placeholder 2"/>
          <p:cNvSpPr>
            <a:spLocks noGrp="1"/>
          </p:cNvSpPr>
          <p:nvPr>
            <p:ph idx="1"/>
          </p:nvPr>
        </p:nvSpPr>
        <p:spPr>
          <a:xfrm>
            <a:off x="1907704" y="1295400"/>
            <a:ext cx="6779096" cy="4830763"/>
          </a:xfrm>
        </p:spPr>
        <p:txBody>
          <a:bodyPr>
            <a:normAutofit fontScale="92500" lnSpcReduction="20000"/>
          </a:bodyPr>
          <a:lstStyle/>
          <a:p>
            <a:pPr marL="457200" indent="-457200">
              <a:lnSpc>
                <a:spcPct val="130000"/>
              </a:lnSpc>
              <a:buAutoNum type="arabicPeriod"/>
            </a:pPr>
            <a:endParaRPr lang="en-US" sz="2400" dirty="0" smtClean="0">
              <a:solidFill>
                <a:srgbClr val="004C3F"/>
              </a:solidFill>
              <a:latin typeface="Calibri" pitchFamily="34" charset="0"/>
              <a:ea typeface="Verdana" pitchFamily="34" charset="0"/>
              <a:cs typeface="Calibri" pitchFamily="34" charset="0"/>
            </a:endParaRPr>
          </a:p>
          <a:p>
            <a:pPr lvl="0"/>
            <a:r>
              <a:rPr lang="en-CA" dirty="0" err="1" smtClean="0">
                <a:solidFill>
                  <a:srgbClr val="004C3F"/>
                </a:solidFill>
              </a:rPr>
              <a:t>Geraldton</a:t>
            </a:r>
            <a:r>
              <a:rPr lang="en-CA" dirty="0" smtClean="0">
                <a:solidFill>
                  <a:srgbClr val="004C3F"/>
                </a:solidFill>
              </a:rPr>
              <a:t> Public High School</a:t>
            </a:r>
          </a:p>
          <a:p>
            <a:pPr lvl="0"/>
            <a:r>
              <a:rPr lang="en-CA" dirty="0" err="1" smtClean="0">
                <a:solidFill>
                  <a:srgbClr val="004C3F"/>
                </a:solidFill>
              </a:rPr>
              <a:t>Lakehead</a:t>
            </a:r>
            <a:r>
              <a:rPr lang="en-CA" dirty="0" smtClean="0">
                <a:solidFill>
                  <a:srgbClr val="004C3F"/>
                </a:solidFill>
              </a:rPr>
              <a:t> District School Board</a:t>
            </a:r>
          </a:p>
          <a:p>
            <a:pPr lvl="0"/>
            <a:r>
              <a:rPr lang="en-CA" dirty="0" smtClean="0">
                <a:solidFill>
                  <a:srgbClr val="004C3F"/>
                </a:solidFill>
              </a:rPr>
              <a:t>NAN Education Partnerships Program</a:t>
            </a:r>
          </a:p>
          <a:p>
            <a:pPr lvl="0"/>
            <a:r>
              <a:rPr lang="en-CA" dirty="0" err="1" smtClean="0">
                <a:solidFill>
                  <a:srgbClr val="004C3F"/>
                </a:solidFill>
              </a:rPr>
              <a:t>Lakehead</a:t>
            </a:r>
            <a:r>
              <a:rPr lang="en-CA" dirty="0" smtClean="0">
                <a:solidFill>
                  <a:srgbClr val="004C3F"/>
                </a:solidFill>
              </a:rPr>
              <a:t> University in Thunder Bay</a:t>
            </a:r>
          </a:p>
          <a:p>
            <a:pPr lvl="0"/>
            <a:r>
              <a:rPr lang="en-CA" dirty="0" smtClean="0">
                <a:solidFill>
                  <a:srgbClr val="004C3F"/>
                </a:solidFill>
              </a:rPr>
              <a:t>Ontario Institute for Studies in Education (OISE)</a:t>
            </a:r>
          </a:p>
          <a:p>
            <a:pPr lvl="0"/>
            <a:r>
              <a:rPr lang="en-CA" dirty="0" smtClean="0">
                <a:solidFill>
                  <a:srgbClr val="004C3F"/>
                </a:solidFill>
              </a:rPr>
              <a:t>Confederation College</a:t>
            </a:r>
          </a:p>
          <a:p>
            <a:pPr lvl="0"/>
            <a:r>
              <a:rPr lang="en-CA" dirty="0" smtClean="0">
                <a:solidFill>
                  <a:srgbClr val="004C3F"/>
                </a:solidFill>
              </a:rPr>
              <a:t>Matawa Ring of Fire Special Projects Initiatives (SPI)</a:t>
            </a:r>
          </a:p>
          <a:p>
            <a:pPr lvl="0"/>
            <a:endParaRPr lang="en-US" dirty="0" smtClean="0">
              <a:solidFill>
                <a:schemeClr val="tx1">
                  <a:lumMod val="95000"/>
                  <a:lumOff val="5000"/>
                </a:schemeClr>
              </a:solidFill>
              <a:latin typeface="Calibri" pitchFamily="34" charset="0"/>
              <a:ea typeface="Verdana" pitchFamily="34" charset="0"/>
              <a:cs typeface="Calibri"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chemeClr val="bg1"/>
                </a:solidFill>
              </a:rPr>
              <a:t>Impact /Improvements</a:t>
            </a:r>
            <a:endParaRPr lang="en-US" sz="3600" b="1" dirty="0">
              <a:solidFill>
                <a:schemeClr val="bg1"/>
              </a:solidFill>
            </a:endParaRPr>
          </a:p>
        </p:txBody>
      </p:sp>
      <p:sp>
        <p:nvSpPr>
          <p:cNvPr id="3" name="Content Placeholder 2"/>
          <p:cNvSpPr>
            <a:spLocks noGrp="1"/>
          </p:cNvSpPr>
          <p:nvPr>
            <p:ph idx="1"/>
          </p:nvPr>
        </p:nvSpPr>
        <p:spPr>
          <a:xfrm>
            <a:off x="457200" y="1600200"/>
            <a:ext cx="8229600" cy="4669979"/>
          </a:xfrm>
        </p:spPr>
        <p:txBody>
          <a:bodyPr>
            <a:normAutofit fontScale="70000" lnSpcReduction="20000"/>
          </a:bodyPr>
          <a:lstStyle/>
          <a:p>
            <a:pPr>
              <a:buNone/>
            </a:pPr>
            <a:endParaRPr lang="en-CA" sz="3100" dirty="0" smtClean="0">
              <a:solidFill>
                <a:srgbClr val="004C3F"/>
              </a:solidFill>
            </a:endParaRPr>
          </a:p>
          <a:p>
            <a:pPr>
              <a:spcBef>
                <a:spcPct val="50000"/>
              </a:spcBef>
            </a:pPr>
            <a:r>
              <a:rPr lang="en-US" dirty="0" smtClean="0">
                <a:solidFill>
                  <a:srgbClr val="004C3F"/>
                </a:solidFill>
              </a:rPr>
              <a:t>Education Planning  </a:t>
            </a:r>
          </a:p>
          <a:p>
            <a:pPr>
              <a:spcBef>
                <a:spcPct val="50000"/>
              </a:spcBef>
            </a:pPr>
            <a:r>
              <a:rPr lang="en-US" dirty="0" smtClean="0">
                <a:solidFill>
                  <a:srgbClr val="004C3F"/>
                </a:solidFill>
              </a:rPr>
              <a:t>Communications</a:t>
            </a:r>
          </a:p>
          <a:p>
            <a:pPr>
              <a:spcBef>
                <a:spcPct val="50000"/>
              </a:spcBef>
            </a:pPr>
            <a:r>
              <a:rPr lang="en-US" dirty="0" smtClean="0">
                <a:solidFill>
                  <a:srgbClr val="004C3F"/>
                </a:solidFill>
              </a:rPr>
              <a:t>Teacher recruitment and retention</a:t>
            </a:r>
          </a:p>
          <a:p>
            <a:pPr>
              <a:spcBef>
                <a:spcPct val="50000"/>
              </a:spcBef>
              <a:buFontTx/>
              <a:buChar char="•"/>
            </a:pPr>
            <a:r>
              <a:rPr lang="en-US" dirty="0" smtClean="0">
                <a:solidFill>
                  <a:srgbClr val="004C3F"/>
                </a:solidFill>
              </a:rPr>
              <a:t> School and student resources</a:t>
            </a:r>
          </a:p>
          <a:p>
            <a:pPr>
              <a:spcBef>
                <a:spcPct val="50000"/>
              </a:spcBef>
              <a:buFontTx/>
              <a:buChar char="•"/>
            </a:pPr>
            <a:r>
              <a:rPr lang="en-US" dirty="0" smtClean="0">
                <a:solidFill>
                  <a:srgbClr val="004C3F"/>
                </a:solidFill>
              </a:rPr>
              <a:t> Funding</a:t>
            </a:r>
          </a:p>
          <a:p>
            <a:pPr>
              <a:spcBef>
                <a:spcPct val="50000"/>
              </a:spcBef>
              <a:buFontTx/>
              <a:buChar char="•"/>
            </a:pPr>
            <a:r>
              <a:rPr lang="en-US" dirty="0" smtClean="0">
                <a:solidFill>
                  <a:srgbClr val="004C3F"/>
                </a:solidFill>
              </a:rPr>
              <a:t>Technology/databases</a:t>
            </a:r>
          </a:p>
          <a:p>
            <a:pPr>
              <a:spcBef>
                <a:spcPct val="50000"/>
              </a:spcBef>
              <a:buFontTx/>
              <a:buChar char="•"/>
            </a:pPr>
            <a:r>
              <a:rPr lang="en-US" dirty="0" smtClean="0">
                <a:solidFill>
                  <a:srgbClr val="004C3F"/>
                </a:solidFill>
              </a:rPr>
              <a:t>Partnership development</a:t>
            </a:r>
          </a:p>
          <a:p>
            <a:pPr>
              <a:spcBef>
                <a:spcPct val="50000"/>
              </a:spcBef>
              <a:buFontTx/>
              <a:buChar char="•"/>
            </a:pPr>
            <a:r>
              <a:rPr lang="en-US" dirty="0" smtClean="0">
                <a:solidFill>
                  <a:srgbClr val="004C3F"/>
                </a:solidFill>
              </a:rPr>
              <a:t>Political advocacy</a:t>
            </a:r>
          </a:p>
          <a:p>
            <a:pPr>
              <a:spcBef>
                <a:spcPct val="50000"/>
              </a:spcBef>
              <a:buFontTx/>
              <a:buChar char="•"/>
            </a:pPr>
            <a:r>
              <a:rPr lang="en-US" dirty="0" smtClean="0">
                <a:solidFill>
                  <a:srgbClr val="004C3F"/>
                </a:solidFill>
              </a:rPr>
              <a:t>Working together/regional collaboration </a:t>
            </a:r>
          </a:p>
          <a:p>
            <a:pPr>
              <a:buNone/>
            </a:pP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4C3F"/>
                </a:solidFill>
              </a:rPr>
              <a:t>Why We Are Unique…</a:t>
            </a:r>
            <a:endParaRPr lang="en-US" sz="3600" dirty="0">
              <a:solidFill>
                <a:srgbClr val="004C3F"/>
              </a:solidFill>
            </a:endParaRPr>
          </a:p>
        </p:txBody>
      </p:sp>
      <p:sp>
        <p:nvSpPr>
          <p:cNvPr id="3" name="Content Placeholder 2"/>
          <p:cNvSpPr>
            <a:spLocks noGrp="1"/>
          </p:cNvSpPr>
          <p:nvPr>
            <p:ph idx="1"/>
          </p:nvPr>
        </p:nvSpPr>
        <p:spPr>
          <a:xfrm>
            <a:off x="1907704" y="1371600"/>
            <a:ext cx="6779096" cy="4754563"/>
          </a:xfrm>
        </p:spPr>
        <p:txBody>
          <a:bodyPr>
            <a:normAutofit/>
          </a:bodyPr>
          <a:lstStyle/>
          <a:p>
            <a:pPr marL="457200" indent="-457200">
              <a:lnSpc>
                <a:spcPct val="130000"/>
              </a:lnSpc>
              <a:buAutoNum type="arabicPeriod"/>
            </a:pPr>
            <a:endParaRPr lang="en-US" sz="2400" dirty="0" smtClean="0">
              <a:solidFill>
                <a:srgbClr val="004C3F"/>
              </a:solidFill>
              <a:latin typeface="Calibri" pitchFamily="34" charset="0"/>
              <a:ea typeface="Verdana" pitchFamily="34" charset="0"/>
              <a:cs typeface="Calibri" pitchFamily="34" charset="0"/>
            </a:endParaRPr>
          </a:p>
          <a:p>
            <a:pPr marL="457200" indent="-457200">
              <a:lnSpc>
                <a:spcPct val="130000"/>
              </a:lnSpc>
              <a:buAutoNum type="arabicPeriod"/>
            </a:pPr>
            <a:r>
              <a:rPr lang="en-US" sz="2400" dirty="0" smtClean="0">
                <a:solidFill>
                  <a:srgbClr val="004C3F"/>
                </a:solidFill>
                <a:latin typeface="Calibri" pitchFamily="34" charset="0"/>
                <a:ea typeface="Verdana" pitchFamily="34" charset="0"/>
                <a:cs typeface="Calibri" pitchFamily="34" charset="0"/>
              </a:rPr>
              <a:t>First Nation-focused brand and visual identity strategy for FNSSP</a:t>
            </a:r>
          </a:p>
          <a:p>
            <a:pPr marL="457200" indent="-457200">
              <a:lnSpc>
                <a:spcPct val="130000"/>
              </a:lnSpc>
              <a:buAutoNum type="arabicPeriod"/>
            </a:pPr>
            <a:r>
              <a:rPr lang="en-US" sz="2400" dirty="0" smtClean="0">
                <a:solidFill>
                  <a:srgbClr val="004C3F"/>
                </a:solidFill>
                <a:latin typeface="Calibri" pitchFamily="34" charset="0"/>
                <a:ea typeface="Verdana" pitchFamily="34" charset="0"/>
                <a:cs typeface="Calibri" pitchFamily="34" charset="0"/>
              </a:rPr>
              <a:t>Continual Community Consultation </a:t>
            </a:r>
          </a:p>
          <a:p>
            <a:pPr marL="457200" indent="-457200">
              <a:lnSpc>
                <a:spcPct val="130000"/>
              </a:lnSpc>
              <a:buAutoNum type="arabicPeriod"/>
            </a:pPr>
            <a:r>
              <a:rPr lang="en-US" sz="2400" dirty="0" smtClean="0">
                <a:solidFill>
                  <a:srgbClr val="004C3F"/>
                </a:solidFill>
                <a:latin typeface="Calibri" pitchFamily="34" charset="0"/>
                <a:ea typeface="Verdana" pitchFamily="34" charset="0"/>
                <a:cs typeface="Calibri" pitchFamily="34" charset="0"/>
              </a:rPr>
              <a:t>Stakeholder Involvement – students, parents, Educators, Chief &amp; Council</a:t>
            </a:r>
          </a:p>
          <a:p>
            <a:pPr marL="457200" indent="-457200">
              <a:lnSpc>
                <a:spcPct val="130000"/>
              </a:lnSpc>
              <a:buAutoNum type="arabicPeriod"/>
            </a:pPr>
            <a:r>
              <a:rPr lang="en-US" sz="2400" dirty="0" smtClean="0">
                <a:solidFill>
                  <a:srgbClr val="004C3F"/>
                </a:solidFill>
                <a:latin typeface="Calibri" pitchFamily="34" charset="0"/>
                <a:ea typeface="Verdana" pitchFamily="34" charset="0"/>
                <a:cs typeface="Calibri" pitchFamily="34" charset="0"/>
              </a:rPr>
              <a:t>Membership driven programs </a:t>
            </a:r>
          </a:p>
          <a:p>
            <a:pPr marL="457200" indent="-457200">
              <a:lnSpc>
                <a:spcPct val="130000"/>
              </a:lnSpc>
              <a:buAutoNum type="arabicPeriod"/>
            </a:pPr>
            <a:r>
              <a:rPr lang="en-US" sz="2400" dirty="0" smtClean="0">
                <a:solidFill>
                  <a:srgbClr val="004C3F"/>
                </a:solidFill>
                <a:latin typeface="Calibri" pitchFamily="34" charset="0"/>
                <a:ea typeface="Verdana" pitchFamily="34" charset="0"/>
                <a:cs typeface="Calibri" pitchFamily="34" charset="0"/>
              </a:rPr>
              <a:t>We always put student needs first</a:t>
            </a:r>
          </a:p>
          <a:p>
            <a:pPr marL="457200" indent="-457200">
              <a:lnSpc>
                <a:spcPct val="130000"/>
              </a:lnSpc>
              <a:buAutoNum type="arabicPeriod"/>
            </a:pPr>
            <a:endParaRPr lang="en-US" sz="2400" dirty="0" smtClean="0">
              <a:solidFill>
                <a:srgbClr val="024E3F"/>
              </a:solidFill>
              <a:latin typeface="Calibri" pitchFamily="34" charset="0"/>
              <a:ea typeface="Verdana" pitchFamily="34" charset="0"/>
              <a:cs typeface="Calibri"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303.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772816"/>
            <a:ext cx="8229600" cy="1143000"/>
          </a:xfrm>
        </p:spPr>
        <p:txBody>
          <a:bodyPr>
            <a:normAutofit/>
          </a:bodyPr>
          <a:lstStyle/>
          <a:p>
            <a:r>
              <a:rPr lang="en-US" b="1" dirty="0" smtClean="0">
                <a:solidFill>
                  <a:schemeClr val="bg1"/>
                </a:solidFill>
              </a:rPr>
              <a:t>Results = Student Success!</a:t>
            </a:r>
            <a:endParaRPr lang="en-US" b="1"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226640fd-cd60-4658-b573-9b27a736e7bb" descr="9875D397-6083-47FB-95BE-72EA0E22BD19"/>
          <p:cNvPicPr>
            <a:picLocks noChangeAspect="1" noChangeArrowheads="1"/>
          </p:cNvPicPr>
          <p:nvPr/>
        </p:nvPicPr>
        <p:blipFill>
          <a:blip r:embed="rId2" cstate="print"/>
          <a:srcRect/>
          <a:stretch>
            <a:fillRect/>
          </a:stretch>
        </p:blipFill>
        <p:spPr bwMode="auto">
          <a:xfrm>
            <a:off x="1676400" y="0"/>
            <a:ext cx="63246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600200"/>
            <a:ext cx="6629400" cy="4525963"/>
          </a:xfrm>
        </p:spPr>
        <p:txBody>
          <a:bodyPr>
            <a:normAutofit/>
          </a:bodyPr>
          <a:lstStyle/>
          <a:p>
            <a:pPr algn="just">
              <a:spcBef>
                <a:spcPct val="50000"/>
              </a:spcBef>
              <a:buFontTx/>
              <a:buChar char="•"/>
            </a:pPr>
            <a:r>
              <a:rPr lang="en-US" dirty="0" smtClean="0">
                <a:solidFill>
                  <a:srgbClr val="004C3F"/>
                </a:solidFill>
              </a:rPr>
              <a:t>Matawa First Nations work together to build capacity and strength</a:t>
            </a:r>
          </a:p>
          <a:p>
            <a:pPr algn="just">
              <a:spcBef>
                <a:spcPct val="50000"/>
              </a:spcBef>
              <a:buFontTx/>
              <a:buChar char="•"/>
            </a:pPr>
            <a:r>
              <a:rPr lang="en-US" dirty="0" smtClean="0">
                <a:solidFill>
                  <a:srgbClr val="004C3F"/>
                </a:solidFill>
              </a:rPr>
              <a:t>Community needs always come first</a:t>
            </a:r>
          </a:p>
          <a:p>
            <a:pPr>
              <a:spcBef>
                <a:spcPct val="50000"/>
              </a:spcBef>
              <a:buFontTx/>
              <a:buChar char="•"/>
            </a:pPr>
            <a:r>
              <a:rPr lang="en-US" dirty="0" smtClean="0">
                <a:solidFill>
                  <a:srgbClr val="004C3F"/>
                </a:solidFill>
              </a:rPr>
              <a:t> A shared strategic priority is: </a:t>
            </a:r>
          </a:p>
          <a:p>
            <a:pPr algn="ctr">
              <a:spcBef>
                <a:spcPct val="50000"/>
              </a:spcBef>
              <a:buNone/>
            </a:pPr>
            <a:r>
              <a:rPr lang="en-US" b="1" dirty="0" smtClean="0">
                <a:solidFill>
                  <a:srgbClr val="004C3F"/>
                </a:solidFill>
              </a:rPr>
              <a:t>Building Educational Strength</a:t>
            </a:r>
            <a:endParaRPr lang="en-US" b="1" dirty="0">
              <a:solidFill>
                <a:srgbClr val="004C3F"/>
              </a:solidFill>
            </a:endParaRPr>
          </a:p>
        </p:txBody>
      </p:sp>
      <p:sp>
        <p:nvSpPr>
          <p:cNvPr id="7" name="TextBox 6"/>
          <p:cNvSpPr txBox="1"/>
          <p:nvPr/>
        </p:nvSpPr>
        <p:spPr>
          <a:xfrm>
            <a:off x="2195736" y="404664"/>
            <a:ext cx="6048672" cy="584775"/>
          </a:xfrm>
          <a:prstGeom prst="rect">
            <a:avLst/>
          </a:prstGeom>
          <a:noFill/>
        </p:spPr>
        <p:txBody>
          <a:bodyPr wrap="square" rtlCol="0">
            <a:spAutoFit/>
          </a:bodyPr>
          <a:lstStyle/>
          <a:p>
            <a:pPr>
              <a:spcBef>
                <a:spcPct val="50000"/>
              </a:spcBef>
            </a:pPr>
            <a:r>
              <a:rPr lang="en-US" sz="3200" b="1" dirty="0" smtClean="0">
                <a:solidFill>
                  <a:srgbClr val="004C3F"/>
                </a:solidFill>
              </a:rPr>
              <a:t>Who We Are</a:t>
            </a:r>
            <a:endParaRPr lang="en-US" sz="3200" b="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600200"/>
            <a:ext cx="6629400" cy="4525963"/>
          </a:xfrm>
        </p:spPr>
        <p:txBody>
          <a:bodyPr>
            <a:normAutofit fontScale="47500" lnSpcReduction="20000"/>
          </a:bodyPr>
          <a:lstStyle/>
          <a:p>
            <a:pPr>
              <a:buNone/>
            </a:pPr>
            <a:r>
              <a:rPr lang="en-US" dirty="0" smtClean="0">
                <a:solidFill>
                  <a:srgbClr val="004C3F"/>
                </a:solidFill>
              </a:rPr>
              <a:t> </a:t>
            </a:r>
            <a:endParaRPr lang="en-CA" dirty="0" smtClean="0">
              <a:solidFill>
                <a:srgbClr val="004C3F"/>
              </a:solidFill>
            </a:endParaRPr>
          </a:p>
          <a:p>
            <a:pPr lvl="0"/>
            <a:r>
              <a:rPr lang="en-CA" sz="3800" b="1" u="sng" dirty="0" smtClean="0">
                <a:solidFill>
                  <a:srgbClr val="004C3F"/>
                </a:solidFill>
              </a:rPr>
              <a:t>Johnny Therriault School </a:t>
            </a:r>
            <a:r>
              <a:rPr lang="en-CA" sz="3800" dirty="0" smtClean="0">
                <a:solidFill>
                  <a:srgbClr val="004C3F"/>
                </a:solidFill>
              </a:rPr>
              <a:t> - </a:t>
            </a:r>
            <a:r>
              <a:rPr lang="en-US" sz="3800" i="1" dirty="0" smtClean="0">
                <a:solidFill>
                  <a:srgbClr val="004C3F"/>
                </a:solidFill>
              </a:rPr>
              <a:t>Aroland First Nation </a:t>
            </a:r>
            <a:endParaRPr lang="en-CA" sz="3800" dirty="0" smtClean="0">
              <a:solidFill>
                <a:srgbClr val="004C3F"/>
              </a:solidFill>
            </a:endParaRPr>
          </a:p>
          <a:p>
            <a:pPr>
              <a:buNone/>
            </a:pPr>
            <a:r>
              <a:rPr lang="en-US" sz="3800" dirty="0" smtClean="0">
                <a:solidFill>
                  <a:srgbClr val="004C3F"/>
                </a:solidFill>
              </a:rPr>
              <a:t> </a:t>
            </a:r>
            <a:endParaRPr lang="en-CA" sz="3800" dirty="0" smtClean="0">
              <a:solidFill>
                <a:srgbClr val="004C3F"/>
              </a:solidFill>
            </a:endParaRPr>
          </a:p>
          <a:p>
            <a:pPr lvl="0"/>
            <a:r>
              <a:rPr lang="en-CA" sz="3800" b="1" u="sng" dirty="0" smtClean="0">
                <a:solidFill>
                  <a:srgbClr val="004C3F"/>
                </a:solidFill>
              </a:rPr>
              <a:t>John C. Yesno Education Centre </a:t>
            </a:r>
            <a:r>
              <a:rPr lang="en-CA" sz="3800" dirty="0" smtClean="0">
                <a:solidFill>
                  <a:srgbClr val="004C3F"/>
                </a:solidFill>
              </a:rPr>
              <a:t> - </a:t>
            </a:r>
            <a:r>
              <a:rPr lang="en-CA" sz="3800" i="1" dirty="0" smtClean="0">
                <a:solidFill>
                  <a:srgbClr val="004C3F"/>
                </a:solidFill>
              </a:rPr>
              <a:t>Eabametoong First Nation </a:t>
            </a:r>
            <a:endParaRPr lang="en-CA" sz="3800" dirty="0" smtClean="0">
              <a:solidFill>
                <a:srgbClr val="004C3F"/>
              </a:solidFill>
            </a:endParaRPr>
          </a:p>
          <a:p>
            <a:pPr>
              <a:buNone/>
            </a:pPr>
            <a:r>
              <a:rPr lang="en-CA" sz="3800" dirty="0" smtClean="0">
                <a:solidFill>
                  <a:srgbClr val="004C3F"/>
                </a:solidFill>
              </a:rPr>
              <a:t> </a:t>
            </a:r>
          </a:p>
          <a:p>
            <a:pPr lvl="0"/>
            <a:r>
              <a:rPr lang="en-US" sz="3800" b="1" u="sng" dirty="0" smtClean="0">
                <a:solidFill>
                  <a:srgbClr val="004C3F"/>
                </a:solidFill>
              </a:rPr>
              <a:t>Niimiki Migizi Secondary School </a:t>
            </a:r>
            <a:r>
              <a:rPr lang="en-CA" sz="3800" dirty="0" smtClean="0">
                <a:solidFill>
                  <a:srgbClr val="004C3F"/>
                </a:solidFill>
              </a:rPr>
              <a:t>- </a:t>
            </a:r>
            <a:r>
              <a:rPr lang="en-CA" sz="3800" i="1" dirty="0" smtClean="0">
                <a:solidFill>
                  <a:srgbClr val="004C3F"/>
                </a:solidFill>
              </a:rPr>
              <a:t>Ginoogaming First Nation </a:t>
            </a:r>
            <a:endParaRPr lang="en-CA" sz="3800" dirty="0" smtClean="0">
              <a:solidFill>
                <a:srgbClr val="004C3F"/>
              </a:solidFill>
            </a:endParaRPr>
          </a:p>
          <a:p>
            <a:pPr>
              <a:buNone/>
            </a:pPr>
            <a:r>
              <a:rPr lang="en-CA" sz="3800" dirty="0" smtClean="0">
                <a:solidFill>
                  <a:srgbClr val="004C3F"/>
                </a:solidFill>
              </a:rPr>
              <a:t> </a:t>
            </a:r>
          </a:p>
          <a:p>
            <a:pPr lvl="0"/>
            <a:r>
              <a:rPr lang="en-US" sz="3800" b="1" u="sng" dirty="0" smtClean="0">
                <a:solidFill>
                  <a:srgbClr val="004C3F"/>
                </a:solidFill>
              </a:rPr>
              <a:t>Migizi Wazisin Elementary School </a:t>
            </a:r>
            <a:r>
              <a:rPr lang="en-CA" sz="3800" dirty="0" smtClean="0">
                <a:solidFill>
                  <a:srgbClr val="004C3F"/>
                </a:solidFill>
              </a:rPr>
              <a:t> - </a:t>
            </a:r>
            <a:r>
              <a:rPr lang="en-CA" sz="3800" i="1" dirty="0" smtClean="0">
                <a:solidFill>
                  <a:srgbClr val="004C3F"/>
                </a:solidFill>
              </a:rPr>
              <a:t>Long Lake #58 First Nation </a:t>
            </a:r>
            <a:endParaRPr lang="en-CA" sz="3800" dirty="0" smtClean="0">
              <a:solidFill>
                <a:srgbClr val="004C3F"/>
              </a:solidFill>
            </a:endParaRPr>
          </a:p>
          <a:p>
            <a:pPr>
              <a:buNone/>
            </a:pPr>
            <a:r>
              <a:rPr lang="en-CA" sz="3800" i="1" dirty="0" smtClean="0">
                <a:solidFill>
                  <a:srgbClr val="004C3F"/>
                </a:solidFill>
              </a:rPr>
              <a:t> </a:t>
            </a:r>
            <a:endParaRPr lang="en-CA" sz="3800" dirty="0" smtClean="0">
              <a:solidFill>
                <a:srgbClr val="004C3F"/>
              </a:solidFill>
            </a:endParaRPr>
          </a:p>
          <a:p>
            <a:pPr lvl="0"/>
            <a:r>
              <a:rPr lang="en-CA" sz="3800" b="1" u="sng" dirty="0" smtClean="0">
                <a:solidFill>
                  <a:srgbClr val="004C3F"/>
                </a:solidFill>
              </a:rPr>
              <a:t>Henry Coaster Memorial School </a:t>
            </a:r>
            <a:r>
              <a:rPr lang="en-CA" sz="3800" dirty="0" smtClean="0">
                <a:solidFill>
                  <a:srgbClr val="004C3F"/>
                </a:solidFill>
              </a:rPr>
              <a:t> - </a:t>
            </a:r>
            <a:r>
              <a:rPr lang="en-CA" sz="3800" i="1" dirty="0" smtClean="0">
                <a:solidFill>
                  <a:srgbClr val="004C3F"/>
                </a:solidFill>
              </a:rPr>
              <a:t>Marten Falls First Nation </a:t>
            </a:r>
            <a:r>
              <a:rPr lang="en-CA" sz="3800" dirty="0" smtClean="0">
                <a:solidFill>
                  <a:srgbClr val="004C3F"/>
                </a:solidFill>
              </a:rPr>
              <a:t> </a:t>
            </a:r>
          </a:p>
          <a:p>
            <a:pPr>
              <a:buNone/>
            </a:pPr>
            <a:endParaRPr lang="en-CA" sz="3800" dirty="0" smtClean="0">
              <a:solidFill>
                <a:srgbClr val="004C3F"/>
              </a:solidFill>
            </a:endParaRPr>
          </a:p>
          <a:p>
            <a:pPr lvl="0"/>
            <a:r>
              <a:rPr lang="en-CA" sz="3800" b="1" u="sng" dirty="0" smtClean="0">
                <a:solidFill>
                  <a:srgbClr val="004C3F"/>
                </a:solidFill>
              </a:rPr>
              <a:t>Neskantaga Education Centre </a:t>
            </a:r>
            <a:r>
              <a:rPr lang="en-CA" sz="3800" dirty="0" smtClean="0">
                <a:solidFill>
                  <a:srgbClr val="004C3F"/>
                </a:solidFill>
              </a:rPr>
              <a:t> - </a:t>
            </a:r>
            <a:r>
              <a:rPr lang="en-CA" sz="3800" i="1" dirty="0" smtClean="0">
                <a:solidFill>
                  <a:srgbClr val="004C3F"/>
                </a:solidFill>
              </a:rPr>
              <a:t>Neskantaga First Nation </a:t>
            </a:r>
            <a:endParaRPr lang="en-CA" sz="3800" dirty="0" smtClean="0">
              <a:solidFill>
                <a:srgbClr val="004C3F"/>
              </a:solidFill>
            </a:endParaRPr>
          </a:p>
          <a:p>
            <a:pPr>
              <a:buNone/>
            </a:pPr>
            <a:r>
              <a:rPr lang="en-CA" sz="3800" i="1" dirty="0" smtClean="0">
                <a:solidFill>
                  <a:srgbClr val="004C3F"/>
                </a:solidFill>
              </a:rPr>
              <a:t> </a:t>
            </a:r>
            <a:endParaRPr lang="en-CA" sz="3800" dirty="0" smtClean="0">
              <a:solidFill>
                <a:srgbClr val="004C3F"/>
              </a:solidFill>
            </a:endParaRPr>
          </a:p>
          <a:p>
            <a:pPr lvl="0"/>
            <a:r>
              <a:rPr lang="en-CA" sz="3800" b="1" u="sng" dirty="0" smtClean="0">
                <a:solidFill>
                  <a:srgbClr val="004C3F"/>
                </a:solidFill>
              </a:rPr>
              <a:t>Nibinamik Education Centre </a:t>
            </a:r>
            <a:r>
              <a:rPr lang="en-CA" sz="3800" dirty="0" smtClean="0">
                <a:solidFill>
                  <a:srgbClr val="004C3F"/>
                </a:solidFill>
              </a:rPr>
              <a:t> - </a:t>
            </a:r>
            <a:r>
              <a:rPr lang="en-CA" sz="3800" i="1" dirty="0" smtClean="0">
                <a:solidFill>
                  <a:srgbClr val="004C3F"/>
                </a:solidFill>
              </a:rPr>
              <a:t>Nibinamik First Nation </a:t>
            </a:r>
            <a:endParaRPr lang="en-CA" sz="3800" dirty="0" smtClean="0">
              <a:solidFill>
                <a:srgbClr val="004C3F"/>
              </a:solidFill>
            </a:endParaRPr>
          </a:p>
          <a:p>
            <a:pPr>
              <a:buNone/>
            </a:pPr>
            <a:r>
              <a:rPr lang="en-CA" sz="3800" dirty="0" smtClean="0">
                <a:solidFill>
                  <a:srgbClr val="004C3F"/>
                </a:solidFill>
              </a:rPr>
              <a:t> </a:t>
            </a:r>
          </a:p>
          <a:p>
            <a:pPr lvl="0"/>
            <a:r>
              <a:rPr lang="en-CA" sz="3800" b="1" u="sng" dirty="0" smtClean="0">
                <a:solidFill>
                  <a:srgbClr val="004C3F"/>
                </a:solidFill>
              </a:rPr>
              <a:t>Simon Jacob Memorial Education Centre </a:t>
            </a:r>
            <a:r>
              <a:rPr lang="en-CA" sz="3800" dirty="0" smtClean="0">
                <a:solidFill>
                  <a:srgbClr val="004C3F"/>
                </a:solidFill>
              </a:rPr>
              <a:t> -</a:t>
            </a:r>
            <a:r>
              <a:rPr lang="en-CA" sz="3800" i="1" dirty="0" smtClean="0">
                <a:solidFill>
                  <a:srgbClr val="004C3F"/>
                </a:solidFill>
              </a:rPr>
              <a:t>Webequie First Nation </a:t>
            </a:r>
            <a:endParaRPr lang="en-CA" sz="3800" dirty="0" smtClean="0">
              <a:solidFill>
                <a:srgbClr val="004C3F"/>
              </a:solidFill>
            </a:endParaRPr>
          </a:p>
          <a:p>
            <a:pPr algn="just">
              <a:spcBef>
                <a:spcPct val="50000"/>
              </a:spcBef>
              <a:buNone/>
            </a:pPr>
            <a:endParaRPr lang="en-US" sz="3800" b="1" dirty="0">
              <a:solidFill>
                <a:srgbClr val="1B5137"/>
              </a:solidFill>
            </a:endParaRPr>
          </a:p>
        </p:txBody>
      </p:sp>
      <p:sp>
        <p:nvSpPr>
          <p:cNvPr id="7" name="TextBox 6"/>
          <p:cNvSpPr txBox="1"/>
          <p:nvPr/>
        </p:nvSpPr>
        <p:spPr>
          <a:xfrm>
            <a:off x="2195736" y="404664"/>
            <a:ext cx="6048672" cy="584775"/>
          </a:xfrm>
          <a:prstGeom prst="rect">
            <a:avLst/>
          </a:prstGeom>
          <a:noFill/>
        </p:spPr>
        <p:txBody>
          <a:bodyPr wrap="square" rtlCol="0">
            <a:spAutoFit/>
          </a:bodyPr>
          <a:lstStyle/>
          <a:p>
            <a:pPr>
              <a:spcBef>
                <a:spcPct val="50000"/>
              </a:spcBef>
            </a:pPr>
            <a:r>
              <a:rPr lang="en-US" sz="3200" b="1" dirty="0" smtClean="0">
                <a:solidFill>
                  <a:srgbClr val="004C3F"/>
                </a:solidFill>
              </a:rPr>
              <a:t>Matawa First Nations Schools</a:t>
            </a:r>
            <a:endParaRPr lang="en-US" sz="3200" b="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600200"/>
            <a:ext cx="6629400" cy="4525963"/>
          </a:xfrm>
        </p:spPr>
        <p:txBody>
          <a:bodyPr>
            <a:normAutofit fontScale="92500" lnSpcReduction="20000"/>
          </a:bodyPr>
          <a:lstStyle/>
          <a:p>
            <a:pPr marL="514350" indent="-514350">
              <a:spcBef>
                <a:spcPct val="50000"/>
              </a:spcBef>
            </a:pPr>
            <a:r>
              <a:rPr lang="en-US" dirty="0" smtClean="0">
                <a:solidFill>
                  <a:srgbClr val="004C3F"/>
                </a:solidFill>
              </a:rPr>
              <a:t>Matawa First Nations Education Department and Learning Centre. </a:t>
            </a:r>
          </a:p>
          <a:p>
            <a:pPr marL="514350" indent="-514350">
              <a:spcBef>
                <a:spcPct val="50000"/>
              </a:spcBef>
            </a:pPr>
            <a:r>
              <a:rPr lang="en-US" dirty="0" smtClean="0">
                <a:solidFill>
                  <a:srgbClr val="004C3F"/>
                </a:solidFill>
              </a:rPr>
              <a:t>The Education Department supports initiatives that result in school success planning and improved student performance. </a:t>
            </a:r>
          </a:p>
          <a:p>
            <a:pPr marL="514350" indent="-514350">
              <a:spcBef>
                <a:spcPct val="50000"/>
              </a:spcBef>
            </a:pPr>
            <a:r>
              <a:rPr lang="en-CA" dirty="0" smtClean="0">
                <a:solidFill>
                  <a:srgbClr val="004C3F"/>
                </a:solidFill>
              </a:rPr>
              <a:t>Regional Education resources and tools including: post-secondary programs, teacher conferences, website portal etc. </a:t>
            </a:r>
          </a:p>
          <a:p>
            <a:pPr marL="514350" indent="-514350" algn="ctr">
              <a:spcBef>
                <a:spcPct val="50000"/>
              </a:spcBef>
              <a:buNone/>
            </a:pPr>
            <a:endParaRPr lang="en-CA" dirty="0" smtClean="0"/>
          </a:p>
          <a:p>
            <a:pPr marL="514350" indent="-514350" algn="just">
              <a:spcBef>
                <a:spcPct val="50000"/>
              </a:spcBef>
              <a:buNone/>
            </a:pPr>
            <a:endParaRPr lang="en-US" dirty="0" smtClean="0"/>
          </a:p>
          <a:p>
            <a:pPr algn="just">
              <a:spcBef>
                <a:spcPct val="50000"/>
              </a:spcBef>
              <a:buFontTx/>
              <a:buChar char="•"/>
            </a:pPr>
            <a:endParaRPr lang="en-US" b="1" dirty="0">
              <a:solidFill>
                <a:srgbClr val="1B5137"/>
              </a:solidFill>
            </a:endParaRPr>
          </a:p>
        </p:txBody>
      </p:sp>
      <p:sp>
        <p:nvSpPr>
          <p:cNvPr id="7" name="TextBox 6"/>
          <p:cNvSpPr txBox="1"/>
          <p:nvPr/>
        </p:nvSpPr>
        <p:spPr>
          <a:xfrm>
            <a:off x="2195736" y="404664"/>
            <a:ext cx="6048672" cy="584775"/>
          </a:xfrm>
          <a:prstGeom prst="rect">
            <a:avLst/>
          </a:prstGeom>
          <a:noFill/>
        </p:spPr>
        <p:txBody>
          <a:bodyPr wrap="square" rtlCol="0">
            <a:spAutoFit/>
          </a:bodyPr>
          <a:lstStyle/>
          <a:p>
            <a:pPr>
              <a:spcBef>
                <a:spcPct val="50000"/>
              </a:spcBef>
            </a:pPr>
            <a:r>
              <a:rPr lang="en-US" sz="3200" b="1" dirty="0" smtClean="0">
                <a:solidFill>
                  <a:srgbClr val="004C3F"/>
                </a:solidFill>
              </a:rPr>
              <a:t>Governance in Education  </a:t>
            </a:r>
            <a:endParaRPr lang="en-US" sz="3200" b="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34.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600200"/>
            <a:ext cx="6629400" cy="4525963"/>
          </a:xfrm>
        </p:spPr>
        <p:txBody>
          <a:bodyPr>
            <a:normAutofit/>
          </a:bodyPr>
          <a:lstStyle/>
          <a:p>
            <a:pPr marL="514350" indent="-514350">
              <a:spcBef>
                <a:spcPct val="50000"/>
              </a:spcBef>
            </a:pPr>
            <a:r>
              <a:rPr lang="en-CA" dirty="0" smtClean="0">
                <a:solidFill>
                  <a:srgbClr val="004C3F"/>
                </a:solidFill>
              </a:rPr>
              <a:t>A Matawa First Nations Regional Committee on Education advises the Education Department</a:t>
            </a:r>
          </a:p>
          <a:p>
            <a:pPr marL="514350" indent="-514350">
              <a:spcBef>
                <a:spcPct val="50000"/>
              </a:spcBef>
            </a:pPr>
            <a:r>
              <a:rPr lang="en-CA" dirty="0" smtClean="0">
                <a:solidFill>
                  <a:srgbClr val="004C3F"/>
                </a:solidFill>
              </a:rPr>
              <a:t>The Committee has representatives from each Matawa First Nation </a:t>
            </a:r>
          </a:p>
          <a:p>
            <a:pPr marL="514350" indent="-514350">
              <a:spcBef>
                <a:spcPct val="50000"/>
              </a:spcBef>
            </a:pPr>
            <a:r>
              <a:rPr lang="en-CA" dirty="0" smtClean="0">
                <a:solidFill>
                  <a:srgbClr val="004C3F"/>
                </a:solidFill>
              </a:rPr>
              <a:t>Every First Nation has a Local Education Authority (LEA)</a:t>
            </a:r>
          </a:p>
          <a:p>
            <a:pPr marL="514350" indent="-514350" algn="ctr">
              <a:spcBef>
                <a:spcPct val="50000"/>
              </a:spcBef>
              <a:buNone/>
            </a:pPr>
            <a:endParaRPr lang="en-CA" dirty="0" smtClean="0"/>
          </a:p>
          <a:p>
            <a:pPr marL="514350" indent="-514350" algn="just">
              <a:spcBef>
                <a:spcPct val="50000"/>
              </a:spcBef>
              <a:buNone/>
            </a:pPr>
            <a:endParaRPr lang="en-US" dirty="0" smtClean="0"/>
          </a:p>
          <a:p>
            <a:pPr algn="just">
              <a:spcBef>
                <a:spcPct val="50000"/>
              </a:spcBef>
              <a:buFontTx/>
              <a:buChar char="•"/>
            </a:pPr>
            <a:endParaRPr lang="en-US" b="1" dirty="0">
              <a:solidFill>
                <a:srgbClr val="1B5137"/>
              </a:solidFill>
            </a:endParaRPr>
          </a:p>
        </p:txBody>
      </p:sp>
      <p:sp>
        <p:nvSpPr>
          <p:cNvPr id="7" name="TextBox 6"/>
          <p:cNvSpPr txBox="1"/>
          <p:nvPr/>
        </p:nvSpPr>
        <p:spPr>
          <a:xfrm>
            <a:off x="2195736" y="404664"/>
            <a:ext cx="6048672" cy="584775"/>
          </a:xfrm>
          <a:prstGeom prst="rect">
            <a:avLst/>
          </a:prstGeom>
          <a:noFill/>
        </p:spPr>
        <p:txBody>
          <a:bodyPr wrap="square" rtlCol="0">
            <a:spAutoFit/>
          </a:bodyPr>
          <a:lstStyle/>
          <a:p>
            <a:pPr>
              <a:spcBef>
                <a:spcPct val="50000"/>
              </a:spcBef>
            </a:pPr>
            <a:r>
              <a:rPr lang="en-US" sz="3200" b="1" dirty="0" smtClean="0">
                <a:solidFill>
                  <a:srgbClr val="004C3F"/>
                </a:solidFill>
              </a:rPr>
              <a:t>Governance in Education  </a:t>
            </a:r>
            <a:endParaRPr lang="en-US" sz="3200" b="1"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chemeClr val="bg1"/>
                </a:solidFill>
              </a:rPr>
              <a:t>Matawa Education Vision…</a:t>
            </a:r>
            <a:endParaRPr lang="en-US" sz="3600" b="1" dirty="0">
              <a:solidFill>
                <a:schemeClr val="bg1"/>
              </a:solidFill>
            </a:endParaRPr>
          </a:p>
        </p:txBody>
      </p:sp>
      <p:sp>
        <p:nvSpPr>
          <p:cNvPr id="3" name="Content Placeholder 2"/>
          <p:cNvSpPr>
            <a:spLocks noGrp="1"/>
          </p:cNvSpPr>
          <p:nvPr>
            <p:ph idx="1"/>
          </p:nvPr>
        </p:nvSpPr>
        <p:spPr>
          <a:xfrm>
            <a:off x="457200" y="1981200"/>
            <a:ext cx="8229600" cy="4144963"/>
          </a:xfrm>
        </p:spPr>
        <p:txBody>
          <a:bodyPr>
            <a:normAutofit/>
          </a:bodyPr>
          <a:lstStyle/>
          <a:p>
            <a:pPr algn="ctr">
              <a:buNone/>
            </a:pPr>
            <a:r>
              <a:rPr lang="en-US" b="1" dirty="0" smtClean="0">
                <a:solidFill>
                  <a:srgbClr val="024E3F"/>
                </a:solidFill>
              </a:rPr>
              <a:t>    </a:t>
            </a:r>
            <a:r>
              <a:rPr lang="en-US" sz="2600" b="1" dirty="0" smtClean="0">
                <a:solidFill>
                  <a:srgbClr val="004C3F"/>
                </a:solidFill>
              </a:rPr>
              <a:t>Matawa First Nations delivers quality, accessible and student-centered education in a culturally appropriate environment to accommodate diverse needs and to ensure success for our children’s education and future. We offer regional capacity in education &amp; training and promote learning to people of all ages, ensuring self-awareness, a healthy workforce and the nurturing of future community leaders.</a:t>
            </a:r>
          </a:p>
          <a:p>
            <a:pPr algn="ctr">
              <a:buNone/>
            </a:pPr>
            <a:endParaRPr lang="en-US" sz="2600" b="1" dirty="0" smtClean="0">
              <a:solidFill>
                <a:srgbClr val="004C3F"/>
              </a:solidFill>
            </a:endParaRPr>
          </a:p>
          <a:p>
            <a:pPr algn="ctr">
              <a:buNone/>
            </a:pPr>
            <a:r>
              <a:rPr lang="en-US" sz="1400" b="1" i="1" dirty="0" smtClean="0">
                <a:solidFill>
                  <a:srgbClr val="004C3F"/>
                </a:solidFill>
              </a:rPr>
              <a:t>Adopted by Matawa Chiefs Resolution June 2007</a:t>
            </a:r>
          </a:p>
          <a:p>
            <a:pPr>
              <a:buNone/>
            </a:pPr>
            <a:endParaRPr lang="en-US" dirty="0">
              <a:solidFill>
                <a:srgbClr val="004C3F"/>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520</TotalTime>
  <Words>594</Words>
  <Application>Microsoft Office PowerPoint</Application>
  <PresentationFormat>On-screen Show (4:3)</PresentationFormat>
  <Paragraphs>166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1_Office Theme</vt:lpstr>
      <vt:lpstr>Slide 1</vt:lpstr>
      <vt:lpstr>Slide 2</vt:lpstr>
      <vt:lpstr>Slide 3</vt:lpstr>
      <vt:lpstr>Slide 4</vt:lpstr>
      <vt:lpstr>Slide 5</vt:lpstr>
      <vt:lpstr>Slide 6</vt:lpstr>
      <vt:lpstr>Slide 7</vt:lpstr>
      <vt:lpstr>Slide 8</vt:lpstr>
      <vt:lpstr>Matawa Education Vision…</vt:lpstr>
      <vt:lpstr>               Matawa Education Mission… </vt:lpstr>
      <vt:lpstr>Regional Education Priorities </vt:lpstr>
      <vt:lpstr>Regional Education Priorities </vt:lpstr>
      <vt:lpstr>Regional Education Priorities </vt:lpstr>
      <vt:lpstr>Program Delivery</vt:lpstr>
      <vt:lpstr>Major Activities 2010-11 </vt:lpstr>
      <vt:lpstr>Activities 2010-2011</vt:lpstr>
      <vt:lpstr>Activities 2010-2011</vt:lpstr>
      <vt:lpstr>Slide 18</vt:lpstr>
      <vt:lpstr>Major Activities 2010-2011</vt:lpstr>
      <vt:lpstr>Activities 2010-2011 </vt:lpstr>
      <vt:lpstr>Activities </vt:lpstr>
      <vt:lpstr>Partnerships</vt:lpstr>
      <vt:lpstr>Impact /Improvements</vt:lpstr>
      <vt:lpstr>Why We Are Unique…</vt:lpstr>
      <vt:lpstr>Slide 25</vt:lpstr>
      <vt:lpstr>Results = Student Success!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Isaac</dc:creator>
  <cp:lastModifiedBy>sash</cp:lastModifiedBy>
  <cp:revision>50</cp:revision>
  <dcterms:created xsi:type="dcterms:W3CDTF">2011-03-28T16:25:14Z</dcterms:created>
  <dcterms:modified xsi:type="dcterms:W3CDTF">2011-03-28T16:48:45Z</dcterms:modified>
</cp:coreProperties>
</file>